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67" r:id="rId7"/>
    <p:sldId id="264" r:id="rId8"/>
    <p:sldId id="268" r:id="rId9"/>
    <p:sldId id="269" r:id="rId10"/>
    <p:sldId id="270" r:id="rId11"/>
    <p:sldId id="271" r:id="rId12"/>
    <p:sldId id="275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6" r:id="rId28"/>
    <p:sldId id="297" r:id="rId29"/>
    <p:sldId id="298" r:id="rId30"/>
    <p:sldId id="299" r:id="rId31"/>
    <p:sldId id="300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4A1F1D-E64C-4A14-9D6B-DA71019F5E96}">
          <p14:sldIdLst>
            <p14:sldId id="256"/>
            <p14:sldId id="257"/>
            <p14:sldId id="267"/>
            <p14:sldId id="264"/>
            <p14:sldId id="268"/>
            <p14:sldId id="269"/>
            <p14:sldId id="270"/>
            <p14:sldId id="271"/>
            <p14:sldId id="275"/>
            <p14:sldId id="272"/>
            <p14:sldId id="273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Addison" initials="KA" lastIdx="4" clrIdx="0">
    <p:extLst>
      <p:ext uri="{19B8F6BF-5375-455C-9EA6-DF929625EA0E}">
        <p15:presenceInfo xmlns:p15="http://schemas.microsoft.com/office/powerpoint/2012/main" userId="S::Kate.Addison@health.org.uk::851c0324-1985-447f-95d4-d7804efd9d9f" providerId="AD"/>
      </p:ext>
    </p:extLst>
  </p:cmAuthor>
  <p:cmAuthor id="2" name="Nihar Shembavnekar" initials="NS" lastIdx="8" clrIdx="1">
    <p:extLst>
      <p:ext uri="{19B8F6BF-5375-455C-9EA6-DF929625EA0E}">
        <p15:presenceInfo xmlns:p15="http://schemas.microsoft.com/office/powerpoint/2012/main" userId="S::Nihar.Shembavnekar@health.org.uk::89aa67e2-6f7b-4e2d-9bac-50f2cfdcf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1C8280"/>
    <a:srgbClr val="003231"/>
    <a:srgbClr val="DC2937"/>
    <a:srgbClr val="890D03"/>
    <a:srgbClr val="E94E5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32" y="-80"/>
      </p:cViewPr>
      <p:guideLst/>
    </p:cSldViewPr>
  </p:slideViewPr>
  <p:outlineViewPr>
    <p:cViewPr>
      <p:scale>
        <a:sx n="33" d="100"/>
        <a:sy n="33" d="100"/>
      </p:scale>
      <p:origin x="0" y="-4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1B8D9B-F169-41ED-A97B-8E6C18800C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DD1DD-6532-4218-9614-EDDA2B744A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20EDC-6CDF-4694-B281-4A445BE0C101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63DC1-AEAC-490A-9434-57AAA7948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6F974-3F84-49C9-B406-9E486AE808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BC2D3-DBDA-4897-B6BE-334171130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254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F6F0E-70FE-DD40-8BA9-D5DA8C413EE2}" type="datetimeFigureOut">
              <a:t>12/8/2020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2CC5C-D248-C54C-9EC4-C2D43B4A26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7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2CC5C-D248-C54C-9EC4-C2D43B4A26E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8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45AD8D-16C7-BB45-9CA3-C304391A0E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7325" y="2662727"/>
            <a:ext cx="9144000" cy="828000"/>
          </a:xfrm>
        </p:spPr>
        <p:txBody>
          <a:bodyPr/>
          <a:lstStyle>
            <a:lvl1pPr>
              <a:buNone/>
              <a:defRPr sz="5400" b="1" i="0" spc="-40" baseline="0">
                <a:solidFill>
                  <a:srgbClr val="E94E5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D1EA7-B4DD-453B-AB98-D9A859ECE1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8000" y="1860547"/>
            <a:ext cx="9144000" cy="792000"/>
          </a:xfrm>
        </p:spPr>
        <p:txBody>
          <a:bodyPr anchor="t" anchorCtr="0"/>
          <a:lstStyle>
            <a:lvl1pPr algn="l">
              <a:defRPr sz="5400" spc="-40" baseline="0">
                <a:solidFill>
                  <a:srgbClr val="1C8280"/>
                </a:solidFill>
                <a:latin typeface="+mj-lt"/>
              </a:defRPr>
            </a:lvl1pPr>
          </a:lstStyle>
          <a:p>
            <a:r>
              <a:rPr lang="en-US" dirty="0"/>
              <a:t>Report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27E56-C84D-4CF8-A657-FA1056E39B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57325" y="4081928"/>
            <a:ext cx="4638675" cy="288000"/>
          </a:xfrm>
        </p:spPr>
        <p:txBody>
          <a:bodyPr anchor="t" anchorCtr="0"/>
          <a:lstStyle>
            <a:lvl1pPr marL="0" indent="0" algn="l">
              <a:buNone/>
              <a:defRPr sz="185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subtitle here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A41C4-1767-AD44-90D5-8683E5D9B666}"/>
              </a:ext>
            </a:extLst>
          </p:cNvPr>
          <p:cNvSpPr txBox="1"/>
          <p:nvPr userDrawn="1"/>
        </p:nvSpPr>
        <p:spPr>
          <a:xfrm>
            <a:off x="1458000" y="1155567"/>
            <a:ext cx="4638000" cy="7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5400" b="1" i="0" spc="-40" baseline="0" dirty="0">
                <a:solidFill>
                  <a:srgbClr val="003231"/>
                </a:solidFill>
                <a:latin typeface="+mj-lt"/>
              </a:rPr>
              <a:t>REAL Centre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FCC4937-8F9F-1143-A45A-F8FB320FF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7325" y="4387928"/>
            <a:ext cx="3423594" cy="360000"/>
          </a:xfrm>
        </p:spPr>
        <p:txBody>
          <a:bodyPr/>
          <a:lstStyle>
            <a:lvl1pPr>
              <a:buNone/>
              <a:defRPr sz="1850" b="1" i="0">
                <a:solidFill>
                  <a:srgbClr val="DC2937"/>
                </a:solidFill>
                <a:latin typeface="+mj-lt"/>
              </a:defRPr>
            </a:lvl1pPr>
          </a:lstStyle>
          <a:p>
            <a:pPr lvl="0"/>
            <a:r>
              <a:rPr lang="en-GB"/>
              <a:t>Month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A547C-74E4-41F2-91B4-280778F64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64" y="5152820"/>
            <a:ext cx="3622898" cy="13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E20E59-E2AB-0D42-B31C-5991DD26D29C}"/>
              </a:ext>
            </a:extLst>
          </p:cNvPr>
          <p:cNvSpPr/>
          <p:nvPr userDrawn="1"/>
        </p:nvSpPr>
        <p:spPr>
          <a:xfrm>
            <a:off x="0" y="-1"/>
            <a:ext cx="12192000" cy="5580000"/>
          </a:xfrm>
          <a:prstGeom prst="rect">
            <a:avLst/>
          </a:prstGeom>
          <a:solidFill>
            <a:srgbClr val="1C8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1BDA6-8AB4-4F0A-82B3-BCC911DB3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1789200"/>
            <a:ext cx="10515600" cy="900000"/>
          </a:xfrm>
        </p:spPr>
        <p:txBody>
          <a:bodyPr anchor="t" anchorCtr="0"/>
          <a:lstStyle>
            <a:lvl1pPr>
              <a:defRPr sz="6000" spc="-4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30C2C-6F09-4877-86F1-5815361EF6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6000" y="2898000"/>
            <a:ext cx="10515600" cy="1440000"/>
          </a:xfrm>
        </p:spPr>
        <p:txBody>
          <a:bodyPr anchor="t" anchorCtr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FDA2-022A-4E4D-A3BA-477B56E7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7724A8-42FE-BA45-A09C-EF1A10E03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868000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BDA6-8AB4-4F0A-82B3-BCC911DB3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000" y="1789200"/>
            <a:ext cx="10515600" cy="900000"/>
          </a:xfrm>
        </p:spPr>
        <p:txBody>
          <a:bodyPr anchor="t" anchorCtr="0"/>
          <a:lstStyle>
            <a:lvl1pPr>
              <a:defRPr sz="6000" spc="-4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30C2C-6F09-4877-86F1-5815361EF6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6000" y="2898000"/>
            <a:ext cx="10515600" cy="1440000"/>
          </a:xfrm>
        </p:spPr>
        <p:txBody>
          <a:bodyPr anchor="t" anchorCtr="0"/>
          <a:lstStyle>
            <a:lvl1pPr marL="0" indent="0">
              <a:buNone/>
              <a:defRPr sz="3000" b="1" i="0">
                <a:solidFill>
                  <a:srgbClr val="1C828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FDA2-022A-4E4D-A3BA-477B56E7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7724A8-42FE-BA45-A09C-EF1A10E03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868000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6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2129-7964-40B9-B1EF-339CE27DF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DB5B-DB6F-414A-9C64-A162BD69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12DF-12A9-4C54-9FED-11F469EF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E92A13-73F9-E04C-9179-97210C4B3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162" y="1522799"/>
            <a:ext cx="10188000" cy="4104000"/>
          </a:xfrm>
        </p:spPr>
        <p:txBody>
          <a:bodyPr/>
          <a:lstStyle>
            <a:lvl1pPr marL="432000" indent="-432000">
              <a:spcBef>
                <a:spcPts val="0"/>
              </a:spcBef>
              <a:spcAft>
                <a:spcPts val="2600"/>
              </a:spcAft>
              <a:defRPr sz="18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4C71F-54E1-6748-A44D-2EEE41001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868000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4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2129-7964-40B9-B1EF-339CE27DF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DB5B-DB6F-414A-9C64-A162BD69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12DF-12A9-4C54-9FED-11F469EF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E92A13-73F9-E04C-9179-97210C4B3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162" y="1252800"/>
            <a:ext cx="10080000" cy="4320000"/>
          </a:xfrm>
        </p:spPr>
        <p:txBody>
          <a:bodyPr/>
          <a:lstStyle>
            <a:lvl1pPr marL="432000" indent="-432000">
              <a:spcBef>
                <a:spcPts val="0"/>
              </a:spcBef>
              <a:spcAft>
                <a:spcPts val="2600"/>
              </a:spcAft>
              <a:defRPr sz="185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4C71F-54E1-6748-A44D-2EEE41001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868000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5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2129-7964-40B9-B1EF-339CE27DF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DB5B-DB6F-414A-9C64-A162BD69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12DF-12A9-4C54-9FED-11F469EF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E92A13-73F9-E04C-9179-97210C4B3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163" y="1252800"/>
            <a:ext cx="7973999" cy="4320000"/>
          </a:xfrm>
        </p:spPr>
        <p:txBody>
          <a:bodyPr/>
          <a:lstStyle>
            <a:lvl1pPr marL="432000" indent="-432000">
              <a:spcBef>
                <a:spcPts val="0"/>
              </a:spcBef>
              <a:spcAft>
                <a:spcPts val="2200"/>
              </a:spcAft>
              <a:defRPr sz="1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4C71F-54E1-6748-A44D-2EEE41001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868000"/>
            <a:ext cx="1371600" cy="6858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68EC2A0-583D-D349-80E0-E2A4CFB7F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1200" y="1252800"/>
            <a:ext cx="2808000" cy="432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2129-7964-40B9-B1EF-339CE27DF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DB5B-DB6F-414A-9C64-A162BD69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12DF-12A9-4C54-9FED-11F469EF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4C71F-54E1-6748-A44D-2EEE41001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868000"/>
            <a:ext cx="1371600" cy="685800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2574970-98B3-C943-AB30-1FECE434FF6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84163" y="1252538"/>
            <a:ext cx="6885263" cy="4319587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D482CB-E49B-BF42-B00B-7FCEBAB137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60000" y="1252538"/>
            <a:ext cx="3751263" cy="4319587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2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2129-7964-40B9-B1EF-339CE27DF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50" b="1"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DB5B-DB6F-414A-9C64-A162BD69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12DF-12A9-4C54-9FED-11F469EF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4C71F-54E1-6748-A44D-2EEE41001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5868000"/>
            <a:ext cx="1371600" cy="6858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A172E-A798-A740-9C14-9930A8EDFE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4163" y="1252538"/>
            <a:ext cx="11585575" cy="4319587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30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2C806-47BD-4780-B560-5B8EE0BE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5156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74A8-9F3E-4FEC-9AEF-6D73A5E9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400" y="1730091"/>
            <a:ext cx="11069400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BE095-6933-4AF2-9740-C5FF1E5DC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48000" y="6228000"/>
            <a:ext cx="89058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50" b="0" i="0">
                <a:solidFill>
                  <a:srgbClr val="808080"/>
                </a:solidFill>
                <a:latin typeface="+mn-lt"/>
              </a:defRPr>
            </a:lvl1pPr>
          </a:lstStyle>
          <a:p>
            <a:endParaRPr lang="en-GB">
              <a:solidFill>
                <a:srgbClr val="80808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60DC0-BC38-4383-BEFD-1DBA6B4E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0" y="648000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1671F1F-C2EB-4484-9694-2E03901D1FCF}" type="slidenum">
              <a:rPr lang="en-GB" smtClean="0"/>
              <a:pPr/>
              <a:t>‹#›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84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3" r:id="rId5"/>
    <p:sldLayoutId id="2147483661" r:id="rId6"/>
    <p:sldLayoutId id="2147483664" r:id="rId7"/>
    <p:sldLayoutId id="214748366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stem Font Regular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tats.oecd.org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doi.org/10.1787/777a9575-en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stats.oecd.org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reader.health.org.uk/falling-short/acknowledgements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F1DCC5-0362-E541-A63F-26041856D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4107" y="2878320"/>
            <a:ext cx="4611893" cy="1002718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GB" sz="3000" dirty="0">
                <a:solidFill>
                  <a:srgbClr val="1C8280"/>
                </a:solidFill>
              </a:rPr>
              <a:t>Building the NHS nursing workforce in England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52092-8497-FC4D-A6CD-333FCFE31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108" y="1896313"/>
            <a:ext cx="9144000" cy="1234047"/>
          </a:xfrm>
        </p:spPr>
        <p:txBody>
          <a:bodyPr/>
          <a:lstStyle/>
          <a:p>
            <a:r>
              <a:rPr lang="en-GB" sz="4800" dirty="0">
                <a:solidFill>
                  <a:schemeClr val="bg2"/>
                </a:solidFill>
              </a:rPr>
              <a:t>Workforce pressure points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92C9D35-BDCB-1342-AECB-9331AB825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108" y="4166328"/>
            <a:ext cx="4638675" cy="288000"/>
          </a:xfrm>
        </p:spPr>
        <p:txBody>
          <a:bodyPr/>
          <a:lstStyle/>
          <a:p>
            <a:r>
              <a:rPr lang="en-GB" dirty="0">
                <a:solidFill>
                  <a:srgbClr val="393939"/>
                </a:solidFill>
              </a:rPr>
              <a:t>Figures and tables | December 2020</a:t>
            </a:r>
          </a:p>
        </p:txBody>
      </p:sp>
    </p:spTree>
    <p:extLst>
      <p:ext uri="{BB962C8B-B14F-4D97-AF65-F5344CB8AC3E}">
        <p14:creationId xmlns:p14="http://schemas.microsoft.com/office/powerpoint/2010/main" val="242089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8: Practising nurses per 1,000 population, 2019 or most recent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OECD Health Statistics 2020 – Health Care Resources, </a:t>
            </a:r>
            <a:r>
              <a:rPr lang="en-GB" u="sng" dirty="0">
                <a:hlinkClick r:id="rId2"/>
              </a:rPr>
              <a:t>stats.oecd.org</a:t>
            </a:r>
            <a:r>
              <a:rPr lang="en-GB" u="sng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064ED-86B2-48FB-BB70-6A25776A4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4597" y="1085613"/>
            <a:ext cx="7622805" cy="47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4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515600" cy="612000"/>
          </a:xfrm>
        </p:spPr>
        <p:txBody>
          <a:bodyPr/>
          <a:lstStyle/>
          <a:p>
            <a:r>
              <a:rPr lang="en-GB" dirty="0"/>
              <a:t>Figure 9: Registered FTE nursing vacancy rates by region, 2018–2020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 (NHS Vacancy Statistics England April 2015–June 2020 Experimental Statistics – June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71C9-8D10-4598-887A-FFF62E2CF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472" y="1401434"/>
            <a:ext cx="6985056" cy="43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10: Proportion of NHS FTE vacancies accounted for by nursing by region, 2018-2020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 (NHS Vacancy Statistics England April 2015–June 2020 Experimental Statistics – June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BE875-CD93-4B8B-9F52-BC5A28B3F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001" y="1315737"/>
            <a:ext cx="7144464" cy="44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11: Overall and registered nursing FTE vacancy rates by region, June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 (NHS Vacancy Statistics England April 2015–June 2020 Experimental Statistics – June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A171C-42C3-4093-87BD-EE119D1F2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3213" y="1410786"/>
            <a:ext cx="7565572" cy="43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7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9578791" cy="612000"/>
          </a:xfrm>
        </p:spPr>
        <p:txBody>
          <a:bodyPr/>
          <a:lstStyle/>
          <a:p>
            <a:r>
              <a:rPr lang="en-GB" dirty="0"/>
              <a:t>Figure 12: The supply pipeline: routes into the registered nurse workforce in the UK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Health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CE93F-CE7C-4CB3-9B54-53E258B01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713" y="1241806"/>
            <a:ext cx="5578573" cy="43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8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13: Estimate of annual supply of registered nurses in England by source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Estimates by HF authors  based on data from the NMC, UCAS, HEE and the Office for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F87552-F60A-4D56-82F3-1799199E5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512" y="1704510"/>
            <a:ext cx="8134459" cy="37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0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14: Acceptances to nursing degree courses in England (28 days after A level results)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UCAS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55839-5B6E-451F-B95E-743073D0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079" y="1642370"/>
            <a:ext cx="7807842" cy="40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15: Number of nurse graduates per 100,000 population, OECD countries, 2019 or most recent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OECD data on health resources - nursing graduates (</a:t>
            </a:r>
            <a:r>
              <a:rPr lang="en-GB" u="sng" dirty="0">
                <a:hlinkClick r:id="rId2"/>
              </a:rPr>
              <a:t>https://doi.org/10.1787/777a9575-en</a:t>
            </a:r>
            <a:r>
              <a:rPr lang="en-GB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696F5-A649-4B02-9E09-C806FF5FB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441" y="1305867"/>
            <a:ext cx="7655118" cy="45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7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16: Foreign-trained nurses working in OECD countries, 2019 or most recent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OECD Health Statistics 2020 – Health Workforce Migration, </a:t>
            </a:r>
            <a:r>
              <a:rPr lang="en-GB" u="sng" dirty="0">
                <a:hlinkClick r:id="rId2"/>
              </a:rPr>
              <a:t>stats.oecd.org</a:t>
            </a:r>
            <a:r>
              <a:rPr lang="en-GB" u="sng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C9EA2-CBD3-4440-A93C-600667DFA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427" y="1334277"/>
            <a:ext cx="7409146" cy="4577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93247-5C4B-415D-824F-505F9129B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427" y="1334277"/>
            <a:ext cx="7409146" cy="45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17: Annual growth in rate of emergency hospital admissions by age and gender (2000/01 to 2017/18)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NMC/UKCC data, authors’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6BC73-F6AD-4A3D-A794-A042C267A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441" y="1441344"/>
            <a:ext cx="7655118" cy="43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D4B0D-F1FA-C344-A59B-4CE4AC03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48765-3D9A-F048-8F4D-71B8160C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7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18: Annual percentage intake of new NMC registrants from UK and international sources, 1990/91 to 2019/20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NMC/UKCC data, authors’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CA40D-240D-4BD5-A8B1-26A02D747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441" y="1449334"/>
            <a:ext cx="7655118" cy="43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19: Nurse demand and supply, 2018/19, 2024/25 and 2028/29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Digital, UCAS and NMC data and authors’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FD736-BD02-45B1-8B69-62CA87036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525" y="1081834"/>
            <a:ext cx="7820950" cy="469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8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26" y="264875"/>
            <a:ext cx="10515600" cy="612000"/>
          </a:xfrm>
        </p:spPr>
        <p:txBody>
          <a:bodyPr/>
          <a:lstStyle/>
          <a:p>
            <a:r>
              <a:rPr lang="en-GB" dirty="0"/>
              <a:t>Figure A1: a) Nursing demand and supply projections for England based on policy action to increase the supply of nurses, 2018/19 - 2024/25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Digital, UCAS and NMC data and authors’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E433A-E196-4C34-8FC1-5D613C57D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907" y="1133152"/>
            <a:ext cx="7042185" cy="45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35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515600" cy="612000"/>
          </a:xfrm>
        </p:spPr>
        <p:txBody>
          <a:bodyPr/>
          <a:lstStyle/>
          <a:p>
            <a:r>
              <a:rPr lang="en-GB" dirty="0"/>
              <a:t>Figure A1: b) Nursing demand and supply projections for England based on policy action to increase the supply of nurses, 2018/19 – 2028/29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Digital, UCAS and NMC data and authors’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AF2F9-E1AD-46F8-931A-8E7A05D00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907" y="1234751"/>
            <a:ext cx="7042185" cy="45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D4B0D-F1FA-C344-A59B-4CE4AC03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48765-3D9A-F048-8F4D-71B8160C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82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515600" cy="612000"/>
          </a:xfrm>
        </p:spPr>
        <p:txBody>
          <a:bodyPr/>
          <a:lstStyle/>
          <a:p>
            <a:r>
              <a:rPr lang="en-GB"/>
              <a:t>Table 1: Key points from recent NHS nursing workforce reports</a:t>
            </a:r>
            <a:br>
              <a:rPr lang="en-GB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99215-B856-4588-B025-9A4CAAAB0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52"/>
          <a:stretch/>
        </p:blipFill>
        <p:spPr>
          <a:xfrm>
            <a:off x="1213785" y="810301"/>
            <a:ext cx="4782754" cy="465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50AA4-D256-4A14-BFF7-7ACD64FEA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55"/>
          <a:stretch/>
        </p:blipFill>
        <p:spPr>
          <a:xfrm>
            <a:off x="6195463" y="1354756"/>
            <a:ext cx="4628750" cy="20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9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515600" cy="612000"/>
          </a:xfrm>
        </p:spPr>
        <p:txBody>
          <a:bodyPr/>
          <a:lstStyle/>
          <a:p>
            <a:r>
              <a:rPr lang="en-GB" dirty="0"/>
              <a:t>Table 2: Change in staff groups (FTE) in the NHS in England (%), June 2019–June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Digital, NHS HCHS monthly workforce statistics – June 2020</a:t>
            </a:r>
          </a:p>
          <a:p>
            <a:r>
              <a:rPr lang="en-GB" dirty="0"/>
              <a:t>* See our 2019 report </a:t>
            </a:r>
            <a:r>
              <a:rPr lang="en-GB" i="1" u="sng" dirty="0">
                <a:hlinkClick r:id="rId2"/>
              </a:rPr>
              <a:t>Falling short</a:t>
            </a:r>
            <a:r>
              <a:rPr lang="en-GB" i="1" dirty="0"/>
              <a:t> </a:t>
            </a:r>
            <a:r>
              <a:rPr lang="en-GB" dirty="0"/>
              <a:t>for definitions of these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FC4AA-F7E2-4B90-BFD6-EADE131D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937" y="1056262"/>
            <a:ext cx="3780501" cy="47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8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515600" cy="664352"/>
          </a:xfrm>
        </p:spPr>
        <p:txBody>
          <a:bodyPr/>
          <a:lstStyle/>
          <a:p>
            <a:r>
              <a:rPr lang="en-GB"/>
              <a:t>Table 3: Registered FTE nurse vacancies by service area in England, percentages* and overall total, June 2017–June 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8000" y="6020656"/>
            <a:ext cx="8905800" cy="572469"/>
          </a:xfrm>
        </p:spPr>
        <p:txBody>
          <a:bodyPr/>
          <a:lstStyle/>
          <a:p>
            <a:r>
              <a:rPr lang="en-GB"/>
              <a:t>Source: NHS Digital. NHS Vacancy Statistics England April 2015–June 2020 Experimental Statistics – June 2020</a:t>
            </a:r>
          </a:p>
          <a:p>
            <a:r>
              <a:rPr lang="en-GB"/>
              <a:t>*The first row provides the absolute total number of FTE registered nurse vacancies</a:t>
            </a:r>
          </a:p>
          <a:p>
            <a:r>
              <a:rPr lang="en-GB"/>
              <a:t>** These numbers are less than 0.5% after rounding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36414-FFEE-4134-949A-46BFF459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67" y="1314131"/>
            <a:ext cx="7636428" cy="42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07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515600" cy="612000"/>
          </a:xfrm>
        </p:spPr>
        <p:txBody>
          <a:bodyPr/>
          <a:lstStyle/>
          <a:p>
            <a:r>
              <a:rPr lang="en-GB" dirty="0"/>
              <a:t>Table 4: Number of applicants for nursing degrees by country of domicile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8000" y="5981126"/>
            <a:ext cx="8905800" cy="347755"/>
          </a:xfrm>
        </p:spPr>
        <p:txBody>
          <a:bodyPr/>
          <a:lstStyle/>
          <a:p>
            <a:r>
              <a:rPr lang="en-GB" dirty="0"/>
              <a:t>Source: UCAS,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077FE-2D73-4611-BBE2-EC0B30FB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22" y="961200"/>
            <a:ext cx="9860355" cy="44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14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515600" cy="612000"/>
          </a:xfrm>
        </p:spPr>
        <p:txBody>
          <a:bodyPr/>
          <a:lstStyle/>
          <a:p>
            <a:r>
              <a:rPr lang="en-GB"/>
              <a:t>Table 5: Key stages in the domestic registered nurse supply pipeline and related policy options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8000" y="5981126"/>
            <a:ext cx="8905800" cy="612000"/>
          </a:xfrm>
        </p:spPr>
        <p:txBody>
          <a:bodyPr/>
          <a:lstStyle/>
          <a:p>
            <a:r>
              <a:rPr lang="en-GB"/>
              <a:t>Source: Health Foundation</a:t>
            </a:r>
          </a:p>
          <a:p>
            <a:r>
              <a:rPr lang="en-GB"/>
              <a:t>*RePAIR: Reducing pre-registration attrition and improving retention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1A337-04CF-4E92-A42A-9EAFDDC4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53" y="961200"/>
            <a:ext cx="4120093" cy="47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Figure 1: Service output and FTE nursing staff numbers in the NHS Hospital and Community Health Service, 2010/11-2017/18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3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F955DC-BE24-48B1-8BDB-0EC1EEE3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8000" y="6236709"/>
            <a:ext cx="8905800" cy="365125"/>
          </a:xfrm>
        </p:spPr>
        <p:txBody>
          <a:bodyPr/>
          <a:lstStyle/>
          <a:p>
            <a:r>
              <a:rPr lang="en-GB" dirty="0"/>
              <a:t>Source: NHS Digital, NHS Workforce Statistics; ONS, Public service productivity: healthcare, England.</a:t>
            </a:r>
          </a:p>
          <a:p>
            <a:r>
              <a:rPr lang="en-GB" dirty="0"/>
              <a:t>Note: output is cost and quality adjusted activity.</a:t>
            </a:r>
          </a:p>
          <a:p>
            <a:endParaRPr lang="en-GB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40413D7-59AA-427C-9BEF-25928607C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11" y="1316291"/>
            <a:ext cx="8074378" cy="44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57909"/>
            <a:ext cx="10515600" cy="612000"/>
          </a:xfrm>
        </p:spPr>
        <p:txBody>
          <a:bodyPr/>
          <a:lstStyle/>
          <a:p>
            <a:r>
              <a:rPr lang="en-GB" dirty="0"/>
              <a:t>Figure 2: Change in registered nursing workforce by work area (index 100 = June 2010), June 2010 - June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8000" y="6236709"/>
            <a:ext cx="8905800" cy="365125"/>
          </a:xfrm>
        </p:spPr>
        <p:txBody>
          <a:bodyPr/>
          <a:lstStyle/>
          <a:p>
            <a:r>
              <a:rPr lang="en-GB" dirty="0"/>
              <a:t>Source: NHS Digital, NHS HCHS monthly workforce statistics – June 2020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0BECB-967D-49F6-A195-E01D960E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4710" y="1316291"/>
            <a:ext cx="7542580" cy="44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0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3: Change in community nursing and health visiting, selected occupations (index 100 = June 2010), June 2010 - June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Digital, NHS HCHS monthly workforce statistics – June 2020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2541F-E690-4BE1-8292-C39EA99AE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1396" y="1316291"/>
            <a:ext cx="7209207" cy="44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945254" cy="612000"/>
          </a:xfrm>
        </p:spPr>
        <p:txBody>
          <a:bodyPr/>
          <a:lstStyle/>
          <a:p>
            <a:r>
              <a:rPr lang="en-GB" dirty="0"/>
              <a:t>Figure 4: Change in adult hospital nursing and community nursing/health visiting in the NHS in England (index 100 = June 2010), June 2010 - June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Digital, NHS HCHS monthly workforce statistics – June 2020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545E8-D2DB-4563-8693-E33C25B08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1396" y="1450095"/>
            <a:ext cx="7209207" cy="41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0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00" y="349200"/>
            <a:ext cx="10708948" cy="612000"/>
          </a:xfrm>
        </p:spPr>
        <p:txBody>
          <a:bodyPr/>
          <a:lstStyle/>
          <a:p>
            <a:r>
              <a:rPr lang="en-GB" dirty="0"/>
              <a:t>Figure 5: Change in FTE nurses, health visitors, midwives and nursing support staff in the NHS in England (index 100 = June 2010), June 2010 - June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Digital, NHS HCHS monthly workforce statistics – June 2020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682E6-86F3-4B14-816B-519A9FD4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1396" y="1450095"/>
            <a:ext cx="7209206" cy="41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3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6: Age profile of nurses and health visitors in NHS England by work area, 30 June 2010–30 June 2020 (headcount*)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NHS Digital, NHS HCHS</a:t>
            </a:r>
          </a:p>
          <a:p>
            <a:r>
              <a:rPr lang="en-GB" dirty="0"/>
              <a:t>*The data for this chart are available only as headcounts, hence we provide them for headcounts only and not for FTE nurses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E3F90-9962-41FB-B958-BFA922ED4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315" y="1410786"/>
            <a:ext cx="7833369" cy="43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ADDC-7CD9-154D-933A-31C6F161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7: Proportion of employed registered nurses working full time in 2015 and 2020 (headcount*)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7E15C-DB43-8F48-BAE0-9FE215C9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Source: ONS Labour Force Survey data for England (April to June 2015, and April to June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C18F-23B8-7747-939C-1A94BFFB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1F1F-C2EB-4484-9694-2E03901D1FCF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EE16F-783F-4D4C-B2FB-8742CA27B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6201" y="1410786"/>
            <a:ext cx="7719596" cy="43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0044"/>
      </p:ext>
    </p:extLst>
  </p:cSld>
  <p:clrMapOvr>
    <a:masterClrMapping/>
  </p:clrMapOvr>
</p:sld>
</file>

<file path=ppt/theme/theme1.xml><?xml version="1.0" encoding="utf-8"?>
<a:theme xmlns:a="http://schemas.openxmlformats.org/drawingml/2006/main" name="THF REAL Centre Theme">
  <a:themeElements>
    <a:clrScheme name="Health Foundation">
      <a:dk1>
        <a:sysClr val="windowText" lastClr="000000"/>
      </a:dk1>
      <a:lt1>
        <a:sysClr val="window" lastClr="FFFFFF"/>
      </a:lt1>
      <a:dk2>
        <a:srgbClr val="003231"/>
      </a:dk2>
      <a:lt2>
        <a:srgbClr val="005D5C"/>
      </a:lt2>
      <a:accent1>
        <a:srgbClr val="DC2937"/>
      </a:accent1>
      <a:accent2>
        <a:srgbClr val="744384"/>
      </a:accent2>
      <a:accent3>
        <a:srgbClr val="2CA365"/>
      </a:accent3>
      <a:accent4>
        <a:srgbClr val="FFD412"/>
      </a:accent4>
      <a:accent5>
        <a:srgbClr val="092A40"/>
      </a:accent5>
      <a:accent6>
        <a:srgbClr val="005078"/>
      </a:accent6>
      <a:hlink>
        <a:srgbClr val="000000"/>
      </a:hlink>
      <a:folHlink>
        <a:srgbClr val="000000"/>
      </a:folHlink>
    </a:clrScheme>
    <a:fontScheme name="THF">
      <a:majorFont>
        <a:latin typeface="Univers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47FDD5C6D844990D933CCD33FF5CE" ma:contentTypeVersion="" ma:contentTypeDescription="Create a new document." ma:contentTypeScope="" ma:versionID="062fb3a37be4b2fa0b0ce13ef30cf490">
  <xsd:schema xmlns:xsd="http://www.w3.org/2001/XMLSchema" xmlns:xs="http://www.w3.org/2001/XMLSchema" xmlns:p="http://schemas.microsoft.com/office/2006/metadata/properties" xmlns:ns2="274b7ade-c38b-4421-865b-a35ba3fe469b" xmlns:ns3="0d54144b-a066-4a02-9590-b5f8fc6ff4a2" targetNamespace="http://schemas.microsoft.com/office/2006/metadata/properties" ma:root="true" ma:fieldsID="a7a0088207474480bcc9f90decb28c92" ns2:_="" ns3:_="">
    <xsd:import namespace="274b7ade-c38b-4421-865b-a35ba3fe469b"/>
    <xsd:import namespace="0d54144b-a066-4a02-9590-b5f8fc6ff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b7ade-c38b-4421-865b-a35ba3fe46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4144b-a066-4a02-9590-b5f8fc6ff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1A7C76-7C7B-40EB-9974-CAB8BAD8E807}">
  <ds:schemaRefs>
    <ds:schemaRef ds:uri="274b7ade-c38b-4421-865b-a35ba3fe469b"/>
    <ds:schemaRef ds:uri="0d54144b-a066-4a02-9590-b5f8fc6ff4a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5899E1-9715-438F-BA2D-457ED8065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b7ade-c38b-4421-865b-a35ba3fe469b"/>
    <ds:schemaRef ds:uri="0d54144b-a066-4a02-9590-b5f8fc6ff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6EC2D2-E2D6-4B59-B0EC-BAD489149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981</Words>
  <Application>Microsoft Office PowerPoint</Application>
  <PresentationFormat>Widescreen</PresentationFormat>
  <Paragraphs>91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System Font Regular</vt:lpstr>
      <vt:lpstr>Univers</vt:lpstr>
      <vt:lpstr>Univers Light</vt:lpstr>
      <vt:lpstr>THF REAL Centre Theme</vt:lpstr>
      <vt:lpstr>Workforce pressure points</vt:lpstr>
      <vt:lpstr>Figures</vt:lpstr>
      <vt:lpstr>Figure 1: Service output and FTE nursing staff numbers in the NHS Hospital and Community Health Service, 2010/11-2017/18</vt:lpstr>
      <vt:lpstr>Figure 2: Change in registered nursing workforce by work area (index 100 = June 2010), June 2010 - June 2020</vt:lpstr>
      <vt:lpstr>Figure 3: Change in community nursing and health visiting, selected occupations (index 100 = June 2010), June 2010 - June 2020</vt:lpstr>
      <vt:lpstr>Figure 4: Change in adult hospital nursing and community nursing/health visiting in the NHS in England (index 100 = June 2010), June 2010 - June 2020</vt:lpstr>
      <vt:lpstr>Figure 5: Change in FTE nurses, health visitors, midwives and nursing support staff in the NHS in England (index 100 = June 2010), June 2010 - June 2020</vt:lpstr>
      <vt:lpstr>Figure 6: Age profile of nurses and health visitors in NHS England by work area, 30 June 2010–30 June 2020 (headcount*)</vt:lpstr>
      <vt:lpstr>Figure 7: Proportion of employed registered nurses working full time in 2015 and 2020 (headcount*)</vt:lpstr>
      <vt:lpstr>Figure 8: Practising nurses per 1,000 population, 2019 or most recent year</vt:lpstr>
      <vt:lpstr>Figure 9: Registered FTE nursing vacancy rates by region, 2018–2020</vt:lpstr>
      <vt:lpstr>Figure 10: Proportion of NHS FTE vacancies accounted for by nursing by region, 2018-2020</vt:lpstr>
      <vt:lpstr>Figure 11: Overall and registered nursing FTE vacancy rates by region, June 2020</vt:lpstr>
      <vt:lpstr>Figure 12: The supply pipeline: routes into the registered nurse workforce in the UK</vt:lpstr>
      <vt:lpstr>Figure 13: Estimate of annual supply of registered nurses in England by source</vt:lpstr>
      <vt:lpstr>Figure 14: Acceptances to nursing degree courses in England (28 days after A level results)</vt:lpstr>
      <vt:lpstr>Figure 15: Number of nurse graduates per 100,000 population, OECD countries, 2019 or most recent year</vt:lpstr>
      <vt:lpstr>Figure 16: Foreign-trained nurses working in OECD countries, 2019 or most recent year</vt:lpstr>
      <vt:lpstr>Figure 17: Annual growth in rate of emergency hospital admissions by age and gender (2000/01 to 2017/18)</vt:lpstr>
      <vt:lpstr>Figure 18: Annual percentage intake of new NMC registrants from UK and international sources, 1990/91 to 2019/20</vt:lpstr>
      <vt:lpstr>Figure 19: Nurse demand and supply, 2018/19, 2024/25 and 2028/29</vt:lpstr>
      <vt:lpstr>Figure A1: a) Nursing demand and supply projections for England based on policy action to increase the supply of nurses, 2018/19 - 2024/25</vt:lpstr>
      <vt:lpstr>Figure A1: b) Nursing demand and supply projections for England based on policy action to increase the supply of nurses, 2018/19 – 2028/29</vt:lpstr>
      <vt:lpstr>Tables</vt:lpstr>
      <vt:lpstr>Table 1: Key points from recent NHS nursing workforce reports </vt:lpstr>
      <vt:lpstr>Table 2: Change in staff groups (FTE) in the NHS in England (%), June 2019–June 2020</vt:lpstr>
      <vt:lpstr>Table 3: Registered FTE nurse vacancies by service area in England, percentages* and overall total, June 2017–June 2020</vt:lpstr>
      <vt:lpstr>Table 4: Number of applicants for nursing degrees by country of domicile</vt:lpstr>
      <vt:lpstr>Table 5: Key stages in the domestic registered nurse supply pipeline and related policy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Klair Clarke</dc:creator>
  <cp:lastModifiedBy>Kate Addison</cp:lastModifiedBy>
  <cp:revision>11</cp:revision>
  <dcterms:created xsi:type="dcterms:W3CDTF">2020-10-12T20:01:17Z</dcterms:created>
  <dcterms:modified xsi:type="dcterms:W3CDTF">2020-12-08T19:35:28Z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0x010100B0347FDD5C6D844990D933CCD33FF5CE</vt:lpwstr>
  </property>
</Properties>
</file>