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20"/>
  </p:notesMasterIdLst>
  <p:sldIdLst>
    <p:sldId id="348" r:id="rId6"/>
    <p:sldId id="347" r:id="rId7"/>
    <p:sldId id="307" r:id="rId8"/>
    <p:sldId id="336" r:id="rId9"/>
    <p:sldId id="344" r:id="rId10"/>
    <p:sldId id="333" r:id="rId11"/>
    <p:sldId id="313" r:id="rId12"/>
    <p:sldId id="314" r:id="rId13"/>
    <p:sldId id="271" r:id="rId14"/>
    <p:sldId id="328" r:id="rId15"/>
    <p:sldId id="345" r:id="rId16"/>
    <p:sldId id="346" r:id="rId17"/>
    <p:sldId id="342"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Kelly" initials="EK" lastIdx="17" clrIdx="0">
    <p:extLst>
      <p:ext uri="{19B8F6BF-5375-455C-9EA6-DF929625EA0E}">
        <p15:presenceInfo xmlns:p15="http://schemas.microsoft.com/office/powerpoint/2012/main" userId="S::Elaine.Kelly@health.org.uk::d9b81ebc-34f6-4dc2-a37a-4bdba384e115" providerId="AD"/>
      </p:ext>
    </p:extLst>
  </p:cmAuthor>
  <p:cmAuthor id="2" name="Nihar Shembavnekar" initials="NS" lastIdx="16" clrIdx="1">
    <p:extLst>
      <p:ext uri="{19B8F6BF-5375-455C-9EA6-DF929625EA0E}">
        <p15:presenceInfo xmlns:p15="http://schemas.microsoft.com/office/powerpoint/2012/main" userId="S::Nihar.Shembavnekar@health.org.uk::89aa67e2-6f7b-4e2d-9bac-50f2cfdcf119" providerId="AD"/>
      </p:ext>
    </p:extLst>
  </p:cmAuthor>
  <p:cmAuthor id="3" name="Kate Addison" initials="KA" lastIdx="9" clrIdx="2">
    <p:extLst>
      <p:ext uri="{19B8F6BF-5375-455C-9EA6-DF929625EA0E}">
        <p15:presenceInfo xmlns:p15="http://schemas.microsoft.com/office/powerpoint/2012/main" userId="S::kate.addison@health.org.uk::851c0324-1985-447f-95d4-d7804efd9d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2F2C"/>
    <a:srgbClr val="1C828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E109F-050E-4E8F-874D-32ECD45111AB}" v="2" dt="2021-11-16T15:31:14.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itts" userId="03471393-6515-43a1-8f0f-8b58ff1172ed" providerId="ADAL" clId="{820E109F-050E-4E8F-874D-32ECD45111AB}"/>
    <pc:docChg chg="undo custSel modSld">
      <pc:chgData name="Sarah Witts" userId="03471393-6515-43a1-8f0f-8b58ff1172ed" providerId="ADAL" clId="{820E109F-050E-4E8F-874D-32ECD45111AB}" dt="2021-11-16T15:35:12.187" v="37" actId="255"/>
      <pc:docMkLst>
        <pc:docMk/>
      </pc:docMkLst>
      <pc:sldChg chg="modSp mod">
        <pc:chgData name="Sarah Witts" userId="03471393-6515-43a1-8f0f-8b58ff1172ed" providerId="ADAL" clId="{820E109F-050E-4E8F-874D-32ECD45111AB}" dt="2021-11-16T15:35:12.187" v="37" actId="255"/>
        <pc:sldMkLst>
          <pc:docMk/>
          <pc:sldMk cId="925408676" sldId="349"/>
        </pc:sldMkLst>
        <pc:spChg chg="mod">
          <ac:chgData name="Sarah Witts" userId="03471393-6515-43a1-8f0f-8b58ff1172ed" providerId="ADAL" clId="{820E109F-050E-4E8F-874D-32ECD45111AB}" dt="2021-11-16T15:35:12.187" v="37" actId="255"/>
          <ac:spMkLst>
            <pc:docMk/>
            <pc:sldMk cId="925408676" sldId="349"/>
            <ac:spMk id="5" creationId="{5BA8D1D0-6F18-4B0C-B853-ACCB8B39F978}"/>
          </ac:spMkLst>
        </pc:spChg>
        <pc:spChg chg="mod">
          <ac:chgData name="Sarah Witts" userId="03471393-6515-43a1-8f0f-8b58ff1172ed" providerId="ADAL" clId="{820E109F-050E-4E8F-874D-32ECD45111AB}" dt="2021-11-16T15:34:35.290" v="33" actId="113"/>
          <ac:spMkLst>
            <pc:docMk/>
            <pc:sldMk cId="925408676" sldId="349"/>
            <ac:spMk id="7" creationId="{8308F903-52A8-41AF-AA37-BEE0924DBC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F6F0E-70FE-DD40-8BA9-D5DA8C413EE2}" type="datetimeFigureOut">
              <a:t>11/16/2021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2CC5C-D248-C54C-9EC4-C2D43B4A26E7}" type="slidenum">
              <a:t>‹#›</a:t>
            </a:fld>
            <a:endParaRPr lang="en-GB"/>
          </a:p>
        </p:txBody>
      </p:sp>
    </p:spTree>
    <p:extLst>
      <p:ext uri="{BB962C8B-B14F-4D97-AF65-F5344CB8AC3E}">
        <p14:creationId xmlns:p14="http://schemas.microsoft.com/office/powerpoint/2010/main" val="38427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62CC5C-D248-C54C-9EC4-C2D43B4A26E7}" type="slidenum">
              <a:rPr lang="en-GB" smtClean="0"/>
              <a:t>10</a:t>
            </a:fld>
            <a:endParaRPr lang="en-GB"/>
          </a:p>
        </p:txBody>
      </p:sp>
    </p:spTree>
    <p:extLst>
      <p:ext uri="{BB962C8B-B14F-4D97-AF65-F5344CB8AC3E}">
        <p14:creationId xmlns:p14="http://schemas.microsoft.com/office/powerpoint/2010/main" val="3901981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145AD8D-16C7-BB45-9CA3-C304391A0E94}"/>
              </a:ext>
            </a:extLst>
          </p:cNvPr>
          <p:cNvSpPr>
            <a:spLocks noGrp="1"/>
          </p:cNvSpPr>
          <p:nvPr>
            <p:ph type="body" sz="quarter" idx="10" hasCustomPrompt="1"/>
          </p:nvPr>
        </p:nvSpPr>
        <p:spPr>
          <a:xfrm>
            <a:off x="1457325" y="1764000"/>
            <a:ext cx="9144000" cy="828000"/>
          </a:xfrm>
        </p:spPr>
        <p:txBody>
          <a:bodyPr/>
          <a:lstStyle>
            <a:lvl1pPr>
              <a:buNone/>
              <a:defRPr sz="5750" b="1" i="0" spc="-40" baseline="0">
                <a:solidFill>
                  <a:srgbClr val="1C8280"/>
                </a:solidFill>
                <a:latin typeface="+mj-lt"/>
              </a:defRPr>
            </a:lvl1pPr>
          </a:lstStyle>
          <a:p>
            <a:pPr lvl="0"/>
            <a:r>
              <a:rPr lang="en-GB"/>
              <a:t>2020</a:t>
            </a:r>
          </a:p>
        </p:txBody>
      </p:sp>
      <p:pic>
        <p:nvPicPr>
          <p:cNvPr id="9" name="Picture 8">
            <a:extLst>
              <a:ext uri="{FF2B5EF4-FFF2-40B4-BE49-F238E27FC236}">
                <a16:creationId xmlns:a16="http://schemas.microsoft.com/office/drawing/2014/main" id="{26BD56E5-A0E9-7646-9FB7-9892DC2C21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959225"/>
            <a:ext cx="12192000" cy="2895600"/>
          </a:xfrm>
          <a:prstGeom prst="rect">
            <a:avLst/>
          </a:prstGeom>
        </p:spPr>
      </p:pic>
      <p:sp>
        <p:nvSpPr>
          <p:cNvPr id="2" name="Title 1">
            <a:extLst>
              <a:ext uri="{FF2B5EF4-FFF2-40B4-BE49-F238E27FC236}">
                <a16:creationId xmlns:a16="http://schemas.microsoft.com/office/drawing/2014/main" id="{982D1EA7-B4DD-453B-AB98-D9A859ECE12E}"/>
              </a:ext>
            </a:extLst>
          </p:cNvPr>
          <p:cNvSpPr>
            <a:spLocks noGrp="1"/>
          </p:cNvSpPr>
          <p:nvPr>
            <p:ph type="ctrTitle" hasCustomPrompt="1"/>
          </p:nvPr>
        </p:nvSpPr>
        <p:spPr>
          <a:xfrm>
            <a:off x="1458000" y="1008000"/>
            <a:ext cx="9144000" cy="792000"/>
          </a:xfrm>
        </p:spPr>
        <p:txBody>
          <a:bodyPr anchor="t" anchorCtr="0"/>
          <a:lstStyle>
            <a:lvl1pPr algn="l">
              <a:defRPr sz="5750" spc="-40" baseline="0">
                <a:solidFill>
                  <a:schemeClr val="bg2"/>
                </a:solidFill>
                <a:latin typeface="+mj-lt"/>
              </a:defRPr>
            </a:lvl1pPr>
          </a:lstStyle>
          <a:p>
            <a:r>
              <a:rPr lang="en-US"/>
              <a:t>Report Title</a:t>
            </a:r>
            <a:endParaRPr lang="en-GB"/>
          </a:p>
        </p:txBody>
      </p:sp>
      <p:sp>
        <p:nvSpPr>
          <p:cNvPr id="3" name="Subtitle 2">
            <a:extLst>
              <a:ext uri="{FF2B5EF4-FFF2-40B4-BE49-F238E27FC236}">
                <a16:creationId xmlns:a16="http://schemas.microsoft.com/office/drawing/2014/main" id="{F0927E56-C84D-4CF8-A657-FA1056E39BBD}"/>
              </a:ext>
            </a:extLst>
          </p:cNvPr>
          <p:cNvSpPr>
            <a:spLocks noGrp="1"/>
          </p:cNvSpPr>
          <p:nvPr>
            <p:ph type="subTitle" idx="1" hasCustomPrompt="1"/>
          </p:nvPr>
        </p:nvSpPr>
        <p:spPr>
          <a:xfrm>
            <a:off x="1457325" y="3186000"/>
            <a:ext cx="4638675" cy="288000"/>
          </a:xfrm>
        </p:spPr>
        <p:txBody>
          <a:bodyPr anchor="t" anchorCtr="0"/>
          <a:lstStyle>
            <a:lvl1pPr marL="0" indent="0" algn="l">
              <a:buNone/>
              <a:defRPr sz="1850" b="1" i="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here</a:t>
            </a:r>
            <a:endParaRPr lang="en-GB"/>
          </a:p>
        </p:txBody>
      </p:sp>
      <p:pic>
        <p:nvPicPr>
          <p:cNvPr id="13" name="Picture 12">
            <a:extLst>
              <a:ext uri="{FF2B5EF4-FFF2-40B4-BE49-F238E27FC236}">
                <a16:creationId xmlns:a16="http://schemas.microsoft.com/office/drawing/2014/main" id="{06109A08-26E0-7942-AB25-88FB36546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200" y="5508000"/>
            <a:ext cx="3098800" cy="990600"/>
          </a:xfrm>
          <a:prstGeom prst="rect">
            <a:avLst/>
          </a:prstGeom>
        </p:spPr>
      </p:pic>
      <p:sp>
        <p:nvSpPr>
          <p:cNvPr id="14" name="TextBox 13">
            <a:extLst>
              <a:ext uri="{FF2B5EF4-FFF2-40B4-BE49-F238E27FC236}">
                <a16:creationId xmlns:a16="http://schemas.microsoft.com/office/drawing/2014/main" id="{7C9A41C4-1767-AD44-90D5-8683E5D9B666}"/>
              </a:ext>
            </a:extLst>
          </p:cNvPr>
          <p:cNvSpPr txBox="1"/>
          <p:nvPr userDrawn="1"/>
        </p:nvSpPr>
        <p:spPr>
          <a:xfrm>
            <a:off x="1458000" y="349200"/>
            <a:ext cx="4638000" cy="720000"/>
          </a:xfrm>
          <a:prstGeom prst="rect">
            <a:avLst/>
          </a:prstGeom>
          <a:noFill/>
        </p:spPr>
        <p:txBody>
          <a:bodyPr wrap="square" lIns="0" tIns="0" rIns="0" bIns="0" rtlCol="0">
            <a:noAutofit/>
          </a:bodyPr>
          <a:lstStyle/>
          <a:p>
            <a:pPr>
              <a:lnSpc>
                <a:spcPct val="90000"/>
              </a:lnSpc>
            </a:pPr>
            <a:r>
              <a:rPr lang="en-GB" sz="5750" b="1" i="0" spc="-40" baseline="0">
                <a:solidFill>
                  <a:schemeClr val="accent5"/>
                </a:solidFill>
                <a:latin typeface="+mj-lt"/>
              </a:rPr>
              <a:t>REAL Centre</a:t>
            </a:r>
          </a:p>
        </p:txBody>
      </p:sp>
      <p:sp>
        <p:nvSpPr>
          <p:cNvPr id="19" name="Text Placeholder 18">
            <a:extLst>
              <a:ext uri="{FF2B5EF4-FFF2-40B4-BE49-F238E27FC236}">
                <a16:creationId xmlns:a16="http://schemas.microsoft.com/office/drawing/2014/main" id="{EFCC4937-8F9F-1143-A45A-F8FB320FF6CD}"/>
              </a:ext>
            </a:extLst>
          </p:cNvPr>
          <p:cNvSpPr>
            <a:spLocks noGrp="1"/>
          </p:cNvSpPr>
          <p:nvPr>
            <p:ph type="body" sz="quarter" idx="11" hasCustomPrompt="1"/>
          </p:nvPr>
        </p:nvSpPr>
        <p:spPr>
          <a:xfrm>
            <a:off x="1457325" y="3492000"/>
            <a:ext cx="3423594" cy="360000"/>
          </a:xfrm>
        </p:spPr>
        <p:txBody>
          <a:bodyPr/>
          <a:lstStyle>
            <a:lvl1pPr>
              <a:buNone/>
              <a:defRPr sz="1850" b="1" i="0">
                <a:solidFill>
                  <a:srgbClr val="1C8280"/>
                </a:solidFill>
                <a:latin typeface="+mj-lt"/>
              </a:defRPr>
            </a:lvl1pPr>
          </a:lstStyle>
          <a:p>
            <a:pPr lvl="0"/>
            <a:r>
              <a:rPr lang="en-GB"/>
              <a:t>Month Year</a:t>
            </a:r>
          </a:p>
        </p:txBody>
      </p:sp>
    </p:spTree>
    <p:extLst>
      <p:ext uri="{BB962C8B-B14F-4D97-AF65-F5344CB8AC3E}">
        <p14:creationId xmlns:p14="http://schemas.microsoft.com/office/powerpoint/2010/main" val="383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rgbClr val="1C8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45323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2"/>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rgbClr val="1C8280"/>
                </a:solidFill>
                <a:latin typeface="+mj-lt"/>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17026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3" y="1522799"/>
            <a:ext cx="10188000" cy="4104000"/>
          </a:xfrm>
        </p:spPr>
        <p:txBody>
          <a:bodyPr/>
          <a:lstStyle>
            <a:lvl1pPr marL="431968" indent="-431968">
              <a:spcBef>
                <a:spcPts val="0"/>
              </a:spcBef>
              <a:spcAft>
                <a:spcPts val="2600"/>
              </a:spcAft>
              <a:defRPr sz="1851"/>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147726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3" y="1252800"/>
            <a:ext cx="10080000" cy="4320000"/>
          </a:xfrm>
        </p:spPr>
        <p:txBody>
          <a:bodyPr/>
          <a:lstStyle>
            <a:lvl1pPr marL="431968" indent="-431968">
              <a:spcBef>
                <a:spcPts val="0"/>
              </a:spcBef>
              <a:spcAft>
                <a:spcPts val="2600"/>
              </a:spcAft>
              <a:defRPr sz="1851"/>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407663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70" y="1252800"/>
            <a:ext cx="7973999" cy="4320000"/>
          </a:xfrm>
        </p:spPr>
        <p:txBody>
          <a:bodyPr/>
          <a:lstStyle>
            <a:lvl1pPr marL="431968" indent="-431968">
              <a:spcBef>
                <a:spcPts val="0"/>
              </a:spcBef>
              <a:spcAft>
                <a:spcPts val="2200"/>
              </a:spcAft>
              <a:defRPr sz="150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
        <p:nvSpPr>
          <p:cNvPr id="7" name="Text Placeholder 7">
            <a:extLst>
              <a:ext uri="{FF2B5EF4-FFF2-40B4-BE49-F238E27FC236}">
                <a16:creationId xmlns:a16="http://schemas.microsoft.com/office/drawing/2014/main" id="{C68EC2A0-583D-D349-80E0-E2A4CFB7F1C7}"/>
              </a:ext>
            </a:extLst>
          </p:cNvPr>
          <p:cNvSpPr>
            <a:spLocks noGrp="1"/>
          </p:cNvSpPr>
          <p:nvPr>
            <p:ph type="body" sz="quarter" idx="14"/>
          </p:nvPr>
        </p:nvSpPr>
        <p:spPr>
          <a:xfrm>
            <a:off x="9061200" y="1252800"/>
            <a:ext cx="2808000" cy="4320000"/>
          </a:xfrm>
        </p:spPr>
        <p:txBody>
          <a:bodyPr/>
          <a:lstStyle>
            <a:lvl1pPr marL="0" indent="0">
              <a:spcBef>
                <a:spcPts val="0"/>
              </a:spcBef>
              <a:spcAft>
                <a:spcPts val="0"/>
              </a:spcAft>
              <a:buNone/>
              <a:defRPr sz="1500"/>
            </a:lvl1pPr>
          </a:lstStyle>
          <a:p>
            <a:pPr lvl="0"/>
            <a:r>
              <a:rPr lang="en-GB"/>
              <a:t>Click to edit Master text styles</a:t>
            </a:r>
          </a:p>
        </p:txBody>
      </p:sp>
    </p:spTree>
    <p:extLst>
      <p:ext uri="{BB962C8B-B14F-4D97-AF65-F5344CB8AC3E}">
        <p14:creationId xmlns:p14="http://schemas.microsoft.com/office/powerpoint/2010/main" val="54535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
        <p:nvSpPr>
          <p:cNvPr id="4" name="Chart Placeholder 3">
            <a:extLst>
              <a:ext uri="{FF2B5EF4-FFF2-40B4-BE49-F238E27FC236}">
                <a16:creationId xmlns:a16="http://schemas.microsoft.com/office/drawing/2014/main" id="{52574970-98B3-C943-AB30-1FECE434FF6A}"/>
              </a:ext>
            </a:extLst>
          </p:cNvPr>
          <p:cNvSpPr>
            <a:spLocks noGrp="1"/>
          </p:cNvSpPr>
          <p:nvPr>
            <p:ph type="chart" sz="quarter" idx="15"/>
          </p:nvPr>
        </p:nvSpPr>
        <p:spPr>
          <a:xfrm>
            <a:off x="284169" y="1252546"/>
            <a:ext cx="6885263" cy="4319587"/>
          </a:xfrm>
        </p:spPr>
        <p:txBody>
          <a:bodyPr/>
          <a:lstStyle>
            <a:lvl1pPr>
              <a:buNone/>
              <a:defRPr/>
            </a:lvl1pPr>
          </a:lstStyle>
          <a:p>
            <a:endParaRPr lang="en-GB"/>
          </a:p>
        </p:txBody>
      </p:sp>
      <p:sp>
        <p:nvSpPr>
          <p:cNvPr id="11" name="Text Placeholder 10">
            <a:extLst>
              <a:ext uri="{FF2B5EF4-FFF2-40B4-BE49-F238E27FC236}">
                <a16:creationId xmlns:a16="http://schemas.microsoft.com/office/drawing/2014/main" id="{46D482CB-E49B-BF42-B00B-7FCEBAB13748}"/>
              </a:ext>
            </a:extLst>
          </p:cNvPr>
          <p:cNvSpPr>
            <a:spLocks noGrp="1"/>
          </p:cNvSpPr>
          <p:nvPr>
            <p:ph type="body" sz="quarter" idx="16"/>
          </p:nvPr>
        </p:nvSpPr>
        <p:spPr>
          <a:xfrm>
            <a:off x="7560006" y="1252546"/>
            <a:ext cx="3751263" cy="4319587"/>
          </a:xfrm>
        </p:spPr>
        <p:txBody>
          <a:bodyPr/>
          <a:lstStyle>
            <a:lvl1pPr>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715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1" b="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00" y="5868000"/>
            <a:ext cx="1371600" cy="685800"/>
          </a:xfrm>
          <a:prstGeom prst="rect">
            <a:avLst/>
          </a:prstGeom>
        </p:spPr>
      </p:pic>
      <p:sp>
        <p:nvSpPr>
          <p:cNvPr id="4" name="Content Placeholder 3">
            <a:extLst>
              <a:ext uri="{FF2B5EF4-FFF2-40B4-BE49-F238E27FC236}">
                <a16:creationId xmlns:a16="http://schemas.microsoft.com/office/drawing/2014/main" id="{1C3A172E-A798-A740-9C14-9930A8EDFE16}"/>
              </a:ext>
            </a:extLst>
          </p:cNvPr>
          <p:cNvSpPr>
            <a:spLocks noGrp="1"/>
          </p:cNvSpPr>
          <p:nvPr>
            <p:ph sz="quarter" idx="15"/>
          </p:nvPr>
        </p:nvSpPr>
        <p:spPr>
          <a:xfrm>
            <a:off x="284169" y="1252546"/>
            <a:ext cx="11585575" cy="4319587"/>
          </a:xfrm>
        </p:spPr>
        <p:txBody>
          <a:bodyPr/>
          <a:lstStyle>
            <a:lvl1pPr>
              <a:buNone/>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635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20E59-E2AB-0D42-B31C-5991DD26D29C}"/>
              </a:ext>
            </a:extLst>
          </p:cNvPr>
          <p:cNvSpPr/>
          <p:nvPr userDrawn="1"/>
        </p:nvSpPr>
        <p:spPr>
          <a:xfrm>
            <a:off x="0" y="-1"/>
            <a:ext cx="12192000" cy="55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1"/>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94081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BDA6-8AB4-4F0A-82B3-BCC911DB3634}"/>
              </a:ext>
            </a:extLst>
          </p:cNvPr>
          <p:cNvSpPr>
            <a:spLocks noGrp="1"/>
          </p:cNvSpPr>
          <p:nvPr>
            <p:ph type="title" hasCustomPrompt="1"/>
          </p:nvPr>
        </p:nvSpPr>
        <p:spPr>
          <a:xfrm>
            <a:off x="306000" y="1789200"/>
            <a:ext cx="10515600" cy="900000"/>
          </a:xfrm>
        </p:spPr>
        <p:txBody>
          <a:bodyPr anchor="t" anchorCtr="0"/>
          <a:lstStyle>
            <a:lvl1pPr>
              <a:defRPr sz="6000" spc="-40" baseline="0">
                <a:solidFill>
                  <a:schemeClr val="bg2"/>
                </a:solidFill>
                <a:latin typeface="+mj-lt"/>
              </a:defRPr>
            </a:lvl1pPr>
          </a:lstStyle>
          <a:p>
            <a:r>
              <a:rPr lang="en-US"/>
              <a:t>Title here</a:t>
            </a:r>
            <a:endParaRPr lang="en-GB"/>
          </a:p>
        </p:txBody>
      </p:sp>
      <p:sp>
        <p:nvSpPr>
          <p:cNvPr id="3" name="Text Placeholder 2">
            <a:extLst>
              <a:ext uri="{FF2B5EF4-FFF2-40B4-BE49-F238E27FC236}">
                <a16:creationId xmlns:a16="http://schemas.microsoft.com/office/drawing/2014/main" id="{82330C2C-6F09-4877-86F1-5815361EF691}"/>
              </a:ext>
            </a:extLst>
          </p:cNvPr>
          <p:cNvSpPr>
            <a:spLocks noGrp="1"/>
          </p:cNvSpPr>
          <p:nvPr>
            <p:ph type="body" idx="1" hasCustomPrompt="1"/>
          </p:nvPr>
        </p:nvSpPr>
        <p:spPr>
          <a:xfrm>
            <a:off x="306000" y="2898000"/>
            <a:ext cx="10515600" cy="1440000"/>
          </a:xfrm>
        </p:spPr>
        <p:txBody>
          <a:bodyPr anchor="t" anchorCtr="0"/>
          <a:lstStyle>
            <a:lvl1pPr marL="0" indent="0">
              <a:buNone/>
              <a:defRPr sz="3000" b="1" i="0">
                <a:solidFill>
                  <a:srgbClr val="1C828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a:t>
            </a:r>
          </a:p>
        </p:txBody>
      </p:sp>
      <p:sp>
        <p:nvSpPr>
          <p:cNvPr id="6" name="Slide Number Placeholder 5">
            <a:extLst>
              <a:ext uri="{FF2B5EF4-FFF2-40B4-BE49-F238E27FC236}">
                <a16:creationId xmlns:a16="http://schemas.microsoft.com/office/drawing/2014/main" id="{82A7FDA2-022A-4E4D-A3BA-477B56E7DAB6}"/>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F67724A8-42FE-BA45-A09C-EF1A10E036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47146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2" y="1522799"/>
            <a:ext cx="10188000" cy="4104000"/>
          </a:xfrm>
        </p:spPr>
        <p:txBody>
          <a:bodyPr/>
          <a:lstStyle>
            <a:lvl1pPr marL="432000" indent="-432000">
              <a:spcBef>
                <a:spcPts val="0"/>
              </a:spcBef>
              <a:spcAft>
                <a:spcPts val="2600"/>
              </a:spcAft>
              <a:defRPr sz="185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273534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2" y="1252800"/>
            <a:ext cx="10080000" cy="4320000"/>
          </a:xfrm>
        </p:spPr>
        <p:txBody>
          <a:bodyPr/>
          <a:lstStyle>
            <a:lvl1pPr marL="432000" indent="-432000">
              <a:spcBef>
                <a:spcPts val="0"/>
              </a:spcBef>
              <a:spcAft>
                <a:spcPts val="2600"/>
              </a:spcAft>
              <a:defRPr sz="185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Tree>
    <p:extLst>
      <p:ext uri="{BB962C8B-B14F-4D97-AF65-F5344CB8AC3E}">
        <p14:creationId xmlns:p14="http://schemas.microsoft.com/office/powerpoint/2010/main" val="84005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sp>
        <p:nvSpPr>
          <p:cNvPr id="8" name="Text Placeholder 7">
            <a:extLst>
              <a:ext uri="{FF2B5EF4-FFF2-40B4-BE49-F238E27FC236}">
                <a16:creationId xmlns:a16="http://schemas.microsoft.com/office/drawing/2014/main" id="{86E92A13-73F9-E04C-9179-97210C4B31BC}"/>
              </a:ext>
            </a:extLst>
          </p:cNvPr>
          <p:cNvSpPr>
            <a:spLocks noGrp="1"/>
          </p:cNvSpPr>
          <p:nvPr>
            <p:ph type="body" sz="quarter" idx="13"/>
          </p:nvPr>
        </p:nvSpPr>
        <p:spPr>
          <a:xfrm>
            <a:off x="284163" y="1252800"/>
            <a:ext cx="7973999" cy="4320000"/>
          </a:xfrm>
        </p:spPr>
        <p:txBody>
          <a:bodyPr/>
          <a:lstStyle>
            <a:lvl1pPr marL="432000" indent="-432000">
              <a:spcBef>
                <a:spcPts val="0"/>
              </a:spcBef>
              <a:spcAft>
                <a:spcPts val="2200"/>
              </a:spcAft>
              <a:defRPr sz="1500"/>
            </a:lvl1pPr>
          </a:lstStyle>
          <a:p>
            <a:pPr lvl="0"/>
            <a:r>
              <a:rPr lang="en-GB"/>
              <a:t>Click to edit Master text styles</a:t>
            </a:r>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7" name="Text Placeholder 7">
            <a:extLst>
              <a:ext uri="{FF2B5EF4-FFF2-40B4-BE49-F238E27FC236}">
                <a16:creationId xmlns:a16="http://schemas.microsoft.com/office/drawing/2014/main" id="{C68EC2A0-583D-D349-80E0-E2A4CFB7F1C7}"/>
              </a:ext>
            </a:extLst>
          </p:cNvPr>
          <p:cNvSpPr>
            <a:spLocks noGrp="1"/>
          </p:cNvSpPr>
          <p:nvPr>
            <p:ph type="body" sz="quarter" idx="14"/>
          </p:nvPr>
        </p:nvSpPr>
        <p:spPr>
          <a:xfrm>
            <a:off x="9061200" y="1252800"/>
            <a:ext cx="2808000" cy="4320000"/>
          </a:xfrm>
        </p:spPr>
        <p:txBody>
          <a:bodyPr/>
          <a:lstStyle>
            <a:lvl1pPr marL="0" indent="0">
              <a:spcBef>
                <a:spcPts val="0"/>
              </a:spcBef>
              <a:spcAft>
                <a:spcPts val="0"/>
              </a:spcAft>
              <a:buNone/>
              <a:defRPr sz="1500"/>
            </a:lvl1pPr>
          </a:lstStyle>
          <a:p>
            <a:pPr lvl="0"/>
            <a:r>
              <a:rPr lang="en-GB"/>
              <a:t>Click to edit Master text styles</a:t>
            </a:r>
          </a:p>
        </p:txBody>
      </p:sp>
    </p:spTree>
    <p:extLst>
      <p:ext uri="{BB962C8B-B14F-4D97-AF65-F5344CB8AC3E}">
        <p14:creationId xmlns:p14="http://schemas.microsoft.com/office/powerpoint/2010/main" val="14170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4" name="Chart Placeholder 3">
            <a:extLst>
              <a:ext uri="{FF2B5EF4-FFF2-40B4-BE49-F238E27FC236}">
                <a16:creationId xmlns:a16="http://schemas.microsoft.com/office/drawing/2014/main" id="{52574970-98B3-C943-AB30-1FECE434FF6A}"/>
              </a:ext>
            </a:extLst>
          </p:cNvPr>
          <p:cNvSpPr>
            <a:spLocks noGrp="1"/>
          </p:cNvSpPr>
          <p:nvPr>
            <p:ph type="chart" sz="quarter" idx="15"/>
          </p:nvPr>
        </p:nvSpPr>
        <p:spPr>
          <a:xfrm>
            <a:off x="284163" y="1252538"/>
            <a:ext cx="6885263" cy="4319587"/>
          </a:xfrm>
        </p:spPr>
        <p:txBody>
          <a:bodyPr/>
          <a:lstStyle>
            <a:lvl1pPr>
              <a:buNone/>
              <a:defRPr/>
            </a:lvl1pPr>
          </a:lstStyle>
          <a:p>
            <a:endParaRPr lang="en-GB"/>
          </a:p>
        </p:txBody>
      </p:sp>
      <p:sp>
        <p:nvSpPr>
          <p:cNvPr id="11" name="Text Placeholder 10">
            <a:extLst>
              <a:ext uri="{FF2B5EF4-FFF2-40B4-BE49-F238E27FC236}">
                <a16:creationId xmlns:a16="http://schemas.microsoft.com/office/drawing/2014/main" id="{46D482CB-E49B-BF42-B00B-7FCEBAB13748}"/>
              </a:ext>
            </a:extLst>
          </p:cNvPr>
          <p:cNvSpPr>
            <a:spLocks noGrp="1"/>
          </p:cNvSpPr>
          <p:nvPr>
            <p:ph type="body" sz="quarter" idx="16"/>
          </p:nvPr>
        </p:nvSpPr>
        <p:spPr>
          <a:xfrm>
            <a:off x="7560000" y="1252538"/>
            <a:ext cx="3751263" cy="4319587"/>
          </a:xfrm>
        </p:spPr>
        <p:txBody>
          <a:bodyPr/>
          <a:lstStyle>
            <a:lvl1pPr>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73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2129-7964-40B9-B1EF-339CE27DF658}"/>
              </a:ext>
            </a:extLst>
          </p:cNvPr>
          <p:cNvSpPr>
            <a:spLocks noGrp="1"/>
          </p:cNvSpPr>
          <p:nvPr>
            <p:ph type="title" hasCustomPrompt="1"/>
          </p:nvPr>
        </p:nvSpPr>
        <p:spPr/>
        <p:txBody>
          <a:bodyPr/>
          <a:lstStyle>
            <a:lvl1pPr>
              <a:defRPr sz="2250" b="1"/>
            </a:lvl1pPr>
          </a:lstStyle>
          <a:p>
            <a:r>
              <a:rPr lang="en-US"/>
              <a:t>Add Title</a:t>
            </a:r>
            <a:endParaRPr lang="en-GB"/>
          </a:p>
        </p:txBody>
      </p:sp>
      <p:sp>
        <p:nvSpPr>
          <p:cNvPr id="5" name="Footer Placeholder 4">
            <a:extLst>
              <a:ext uri="{FF2B5EF4-FFF2-40B4-BE49-F238E27FC236}">
                <a16:creationId xmlns:a16="http://schemas.microsoft.com/office/drawing/2014/main" id="{23D9DB5B-DB6F-414A-9C64-A162BD699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C12DF-12A9-4C54-9FED-11F469EFE415}"/>
              </a:ext>
            </a:extLst>
          </p:cNvPr>
          <p:cNvSpPr>
            <a:spLocks noGrp="1"/>
          </p:cNvSpPr>
          <p:nvPr>
            <p:ph type="sldNum" sz="quarter" idx="12"/>
          </p:nvPr>
        </p:nvSpPr>
        <p:spPr/>
        <p:txBody>
          <a:bodyPr/>
          <a:lstStyle/>
          <a:p>
            <a:fld id="{81671F1F-C2EB-4484-9694-2E03901D1FCF}" type="slidenum">
              <a:rPr lang="en-GB" smtClean="0"/>
              <a:t>‹#›</a:t>
            </a:fld>
            <a:endParaRPr lang="en-GB"/>
          </a:p>
        </p:txBody>
      </p:sp>
      <p:pic>
        <p:nvPicPr>
          <p:cNvPr id="9" name="Picture 8">
            <a:extLst>
              <a:ext uri="{FF2B5EF4-FFF2-40B4-BE49-F238E27FC236}">
                <a16:creationId xmlns:a16="http://schemas.microsoft.com/office/drawing/2014/main" id="{42F4C71F-54E1-6748-A44D-2EEE41001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5868000"/>
            <a:ext cx="1371600" cy="685800"/>
          </a:xfrm>
          <a:prstGeom prst="rect">
            <a:avLst/>
          </a:prstGeom>
        </p:spPr>
      </p:pic>
      <p:sp>
        <p:nvSpPr>
          <p:cNvPr id="4" name="Content Placeholder 3">
            <a:extLst>
              <a:ext uri="{FF2B5EF4-FFF2-40B4-BE49-F238E27FC236}">
                <a16:creationId xmlns:a16="http://schemas.microsoft.com/office/drawing/2014/main" id="{1C3A172E-A798-A740-9C14-9930A8EDFE16}"/>
              </a:ext>
            </a:extLst>
          </p:cNvPr>
          <p:cNvSpPr>
            <a:spLocks noGrp="1"/>
          </p:cNvSpPr>
          <p:nvPr>
            <p:ph sz="quarter" idx="15"/>
          </p:nvPr>
        </p:nvSpPr>
        <p:spPr>
          <a:xfrm>
            <a:off x="284163" y="1252538"/>
            <a:ext cx="11585575" cy="4319587"/>
          </a:xfrm>
        </p:spPr>
        <p:txBody>
          <a:bodyPr/>
          <a:lstStyle>
            <a:lvl1pPr>
              <a:buNone/>
              <a:defRPr sz="15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7930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145AD8D-16C7-BB45-9CA3-C304391A0E94}"/>
              </a:ext>
            </a:extLst>
          </p:cNvPr>
          <p:cNvSpPr>
            <a:spLocks noGrp="1"/>
          </p:cNvSpPr>
          <p:nvPr>
            <p:ph type="body" sz="quarter" idx="10" hasCustomPrompt="1"/>
          </p:nvPr>
        </p:nvSpPr>
        <p:spPr>
          <a:xfrm>
            <a:off x="1457325" y="2662727"/>
            <a:ext cx="9144000" cy="828000"/>
          </a:xfrm>
        </p:spPr>
        <p:txBody>
          <a:bodyPr/>
          <a:lstStyle>
            <a:lvl1pPr>
              <a:buNone/>
              <a:defRPr sz="5400" b="1" i="0" spc="-40" baseline="0">
                <a:solidFill>
                  <a:srgbClr val="E94E51"/>
                </a:solidFill>
                <a:latin typeface="+mj-lt"/>
              </a:defRPr>
            </a:lvl1pPr>
          </a:lstStyle>
          <a:p>
            <a:pPr lvl="0"/>
            <a:r>
              <a:rPr lang="en-GB"/>
              <a:t>2020</a:t>
            </a:r>
          </a:p>
        </p:txBody>
      </p:sp>
      <p:sp>
        <p:nvSpPr>
          <p:cNvPr id="2" name="Title 1">
            <a:extLst>
              <a:ext uri="{FF2B5EF4-FFF2-40B4-BE49-F238E27FC236}">
                <a16:creationId xmlns:a16="http://schemas.microsoft.com/office/drawing/2014/main" id="{982D1EA7-B4DD-453B-AB98-D9A859ECE12E}"/>
              </a:ext>
            </a:extLst>
          </p:cNvPr>
          <p:cNvSpPr>
            <a:spLocks noGrp="1"/>
          </p:cNvSpPr>
          <p:nvPr>
            <p:ph type="ctrTitle" hasCustomPrompt="1"/>
          </p:nvPr>
        </p:nvSpPr>
        <p:spPr>
          <a:xfrm>
            <a:off x="1458000" y="1860547"/>
            <a:ext cx="9144000" cy="792000"/>
          </a:xfrm>
        </p:spPr>
        <p:txBody>
          <a:bodyPr anchor="t" anchorCtr="0"/>
          <a:lstStyle>
            <a:lvl1pPr algn="l">
              <a:defRPr sz="5400" spc="-40" baseline="0">
                <a:solidFill>
                  <a:srgbClr val="1C8280"/>
                </a:solidFill>
                <a:latin typeface="+mj-lt"/>
              </a:defRPr>
            </a:lvl1pPr>
          </a:lstStyle>
          <a:p>
            <a:r>
              <a:rPr lang="en-US"/>
              <a:t>Report title</a:t>
            </a:r>
            <a:endParaRPr lang="en-GB"/>
          </a:p>
        </p:txBody>
      </p:sp>
      <p:sp>
        <p:nvSpPr>
          <p:cNvPr id="3" name="Subtitle 2">
            <a:extLst>
              <a:ext uri="{FF2B5EF4-FFF2-40B4-BE49-F238E27FC236}">
                <a16:creationId xmlns:a16="http://schemas.microsoft.com/office/drawing/2014/main" id="{F0927E56-C84D-4CF8-A657-FA1056E39BBD}"/>
              </a:ext>
            </a:extLst>
          </p:cNvPr>
          <p:cNvSpPr>
            <a:spLocks noGrp="1"/>
          </p:cNvSpPr>
          <p:nvPr>
            <p:ph type="subTitle" idx="1" hasCustomPrompt="1"/>
          </p:nvPr>
        </p:nvSpPr>
        <p:spPr>
          <a:xfrm>
            <a:off x="1457325" y="4081928"/>
            <a:ext cx="4638675" cy="288000"/>
          </a:xfrm>
        </p:spPr>
        <p:txBody>
          <a:bodyPr anchor="t" anchorCtr="0"/>
          <a:lstStyle>
            <a:lvl1pPr marL="0" indent="0" algn="l">
              <a:buNone/>
              <a:defRPr sz="1851" b="1" i="0">
                <a:solidFill>
                  <a:schemeClr val="tx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Add subtitle here</a:t>
            </a:r>
            <a:endParaRPr lang="en-GB"/>
          </a:p>
        </p:txBody>
      </p:sp>
      <p:sp>
        <p:nvSpPr>
          <p:cNvPr id="14" name="TextBox 13">
            <a:extLst>
              <a:ext uri="{FF2B5EF4-FFF2-40B4-BE49-F238E27FC236}">
                <a16:creationId xmlns:a16="http://schemas.microsoft.com/office/drawing/2014/main" id="{7C9A41C4-1767-AD44-90D5-8683E5D9B666}"/>
              </a:ext>
            </a:extLst>
          </p:cNvPr>
          <p:cNvSpPr txBox="1"/>
          <p:nvPr userDrawn="1"/>
        </p:nvSpPr>
        <p:spPr>
          <a:xfrm>
            <a:off x="1458000" y="1155567"/>
            <a:ext cx="4638000" cy="720000"/>
          </a:xfrm>
          <a:prstGeom prst="rect">
            <a:avLst/>
          </a:prstGeom>
          <a:noFill/>
        </p:spPr>
        <p:txBody>
          <a:bodyPr wrap="square" lIns="0" tIns="0" rIns="0" bIns="0" rtlCol="0">
            <a:noAutofit/>
          </a:bodyPr>
          <a:lstStyle/>
          <a:p>
            <a:pPr>
              <a:lnSpc>
                <a:spcPct val="90000"/>
              </a:lnSpc>
            </a:pPr>
            <a:r>
              <a:rPr lang="en-GB" sz="5400" b="1" i="0" spc="-40" baseline="0">
                <a:solidFill>
                  <a:srgbClr val="003231"/>
                </a:solidFill>
                <a:latin typeface="+mj-lt"/>
              </a:rPr>
              <a:t>REAL Centre</a:t>
            </a:r>
          </a:p>
        </p:txBody>
      </p:sp>
      <p:sp>
        <p:nvSpPr>
          <p:cNvPr id="19" name="Text Placeholder 18">
            <a:extLst>
              <a:ext uri="{FF2B5EF4-FFF2-40B4-BE49-F238E27FC236}">
                <a16:creationId xmlns:a16="http://schemas.microsoft.com/office/drawing/2014/main" id="{EFCC4937-8F9F-1143-A45A-F8FB320FF6CD}"/>
              </a:ext>
            </a:extLst>
          </p:cNvPr>
          <p:cNvSpPr>
            <a:spLocks noGrp="1"/>
          </p:cNvSpPr>
          <p:nvPr>
            <p:ph type="body" sz="quarter" idx="11" hasCustomPrompt="1"/>
          </p:nvPr>
        </p:nvSpPr>
        <p:spPr>
          <a:xfrm>
            <a:off x="1457325" y="4387928"/>
            <a:ext cx="3423595" cy="360000"/>
          </a:xfrm>
        </p:spPr>
        <p:txBody>
          <a:bodyPr/>
          <a:lstStyle>
            <a:lvl1pPr>
              <a:buNone/>
              <a:defRPr sz="1851" b="1" i="0">
                <a:solidFill>
                  <a:srgbClr val="DC2937"/>
                </a:solidFill>
                <a:latin typeface="+mj-lt"/>
              </a:defRPr>
            </a:lvl1pPr>
          </a:lstStyle>
          <a:p>
            <a:pPr lvl="0"/>
            <a:r>
              <a:rPr lang="en-GB"/>
              <a:t>Month Year</a:t>
            </a:r>
          </a:p>
        </p:txBody>
      </p:sp>
      <p:pic>
        <p:nvPicPr>
          <p:cNvPr id="5" name="Picture 4">
            <a:extLst>
              <a:ext uri="{FF2B5EF4-FFF2-40B4-BE49-F238E27FC236}">
                <a16:creationId xmlns:a16="http://schemas.microsoft.com/office/drawing/2014/main" id="{C54A547C-74E4-41F2-91B4-280778F6497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365" y="5152828"/>
            <a:ext cx="3622899" cy="1394359"/>
          </a:xfrm>
          <a:prstGeom prst="rect">
            <a:avLst/>
          </a:prstGeom>
        </p:spPr>
      </p:pic>
    </p:spTree>
    <p:extLst>
      <p:ext uri="{BB962C8B-B14F-4D97-AF65-F5344CB8AC3E}">
        <p14:creationId xmlns:p14="http://schemas.microsoft.com/office/powerpoint/2010/main" val="337600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2C806-47BD-4780-B560-5B8EE0BE904B}"/>
              </a:ext>
            </a:extLst>
          </p:cNvPr>
          <p:cNvSpPr>
            <a:spLocks noGrp="1"/>
          </p:cNvSpPr>
          <p:nvPr>
            <p:ph type="title"/>
          </p:nvPr>
        </p:nvSpPr>
        <p:spPr>
          <a:xfrm>
            <a:off x="284400" y="349200"/>
            <a:ext cx="10515600" cy="61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5474A8-9F3E-4FEC-9AEF-6D73A5E90386}"/>
              </a:ext>
            </a:extLst>
          </p:cNvPr>
          <p:cNvSpPr>
            <a:spLocks noGrp="1"/>
          </p:cNvSpPr>
          <p:nvPr>
            <p:ph type="body" idx="1"/>
          </p:nvPr>
        </p:nvSpPr>
        <p:spPr>
          <a:xfrm>
            <a:off x="284400" y="1730091"/>
            <a:ext cx="110694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5" name="Footer Placeholder 4">
            <a:extLst>
              <a:ext uri="{FF2B5EF4-FFF2-40B4-BE49-F238E27FC236}">
                <a16:creationId xmlns:a16="http://schemas.microsoft.com/office/drawing/2014/main" id="{FAFBE095-6933-4AF2-9740-C5FF1E5DC416}"/>
              </a:ext>
            </a:extLst>
          </p:cNvPr>
          <p:cNvSpPr>
            <a:spLocks noGrp="1"/>
          </p:cNvSpPr>
          <p:nvPr>
            <p:ph type="ftr" sz="quarter" idx="3"/>
          </p:nvPr>
        </p:nvSpPr>
        <p:spPr>
          <a:xfrm>
            <a:off x="2448000" y="6228000"/>
            <a:ext cx="8905800" cy="365125"/>
          </a:xfrm>
          <a:prstGeom prst="rect">
            <a:avLst/>
          </a:prstGeom>
        </p:spPr>
        <p:txBody>
          <a:bodyPr vert="horz" lIns="0" tIns="0" rIns="0" bIns="0" rtlCol="0" anchor="t" anchorCtr="0">
            <a:noAutofit/>
          </a:bodyPr>
          <a:lstStyle>
            <a:lvl1pPr algn="l">
              <a:defRPr sz="1150" b="0" i="0">
                <a:solidFill>
                  <a:srgbClr val="808080"/>
                </a:solidFill>
                <a:latin typeface="+mn-lt"/>
              </a:defRPr>
            </a:lvl1pPr>
          </a:lstStyle>
          <a:p>
            <a:endParaRPr lang="en-GB">
              <a:solidFill>
                <a:srgbClr val="808080"/>
              </a:solidFill>
            </a:endParaRPr>
          </a:p>
        </p:txBody>
      </p:sp>
      <p:sp>
        <p:nvSpPr>
          <p:cNvPr id="6" name="Slide Number Placeholder 5">
            <a:extLst>
              <a:ext uri="{FF2B5EF4-FFF2-40B4-BE49-F238E27FC236}">
                <a16:creationId xmlns:a16="http://schemas.microsoft.com/office/drawing/2014/main" id="{F2860DC0-BC38-4383-BEFD-1DBA6B4E3A62}"/>
              </a:ext>
            </a:extLst>
          </p:cNvPr>
          <p:cNvSpPr>
            <a:spLocks noGrp="1"/>
          </p:cNvSpPr>
          <p:nvPr>
            <p:ph type="sldNum" sz="quarter" idx="4"/>
          </p:nvPr>
        </p:nvSpPr>
        <p:spPr>
          <a:xfrm>
            <a:off x="11509200" y="6480000"/>
            <a:ext cx="360000" cy="180000"/>
          </a:xfrm>
          <a:prstGeom prst="rect">
            <a:avLst/>
          </a:prstGeom>
        </p:spPr>
        <p:txBody>
          <a:bodyPr vert="horz" lIns="0" tIns="0" rIns="0" bIns="0" rtlCol="0" anchor="t" anchorCtr="0">
            <a:noAutofit/>
          </a:bodyPr>
          <a:lstStyle>
            <a:lvl1pPr algn="r">
              <a:defRPr sz="1100" b="0" i="0">
                <a:solidFill>
                  <a:schemeClr val="tx1"/>
                </a:solidFill>
                <a:latin typeface="+mn-lt"/>
              </a:defRPr>
            </a:lvl1pPr>
          </a:lstStyle>
          <a:p>
            <a:fld id="{81671F1F-C2EB-4484-9694-2E03901D1FCF}" type="slidenum">
              <a:rPr lang="en-GB" smtClean="0"/>
              <a:pPr/>
              <a:t>‹#›</a:t>
            </a:fld>
            <a:endParaRPr lang="en-GB">
              <a:latin typeface="+mn-lt"/>
            </a:endParaRPr>
          </a:p>
        </p:txBody>
      </p:sp>
    </p:spTree>
    <p:extLst>
      <p:ext uri="{BB962C8B-B14F-4D97-AF65-F5344CB8AC3E}">
        <p14:creationId xmlns:p14="http://schemas.microsoft.com/office/powerpoint/2010/main" val="34984000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3" r:id="rId5"/>
    <p:sldLayoutId id="2147483661" r:id="rId6"/>
    <p:sldLayoutId id="2147483664" r:id="rId7"/>
    <p:sldLayoutId id="2147483662" r:id="rId8"/>
  </p:sldLayoutIdLst>
  <p:hf hdr="0" dt="0"/>
  <p:txStyles>
    <p:titleStyle>
      <a:lvl1pPr algn="l" defTabSz="914400" rtl="0" eaLnBrk="1" latinLnBrk="0" hangingPunct="1">
        <a:lnSpc>
          <a:spcPct val="90000"/>
        </a:lnSpc>
        <a:spcBef>
          <a:spcPct val="0"/>
        </a:spcBef>
        <a:buNone/>
        <a:defRPr sz="4500" b="1" i="0" kern="1200">
          <a:solidFill>
            <a:schemeClr val="tx1"/>
          </a:solidFill>
          <a:latin typeface="+mj-lt"/>
          <a:ea typeface="+mj-ea"/>
          <a:cs typeface="+mj-cs"/>
        </a:defRPr>
      </a:lvl1pPr>
    </p:titleStyle>
    <p:bodyStyle>
      <a:lvl1pPr marL="360000" indent="-360000" algn="l" defTabSz="914400" rtl="0" eaLnBrk="1" latinLnBrk="0" hangingPunct="1">
        <a:lnSpc>
          <a:spcPct val="90000"/>
        </a:lnSpc>
        <a:spcBef>
          <a:spcPts val="0"/>
        </a:spcBef>
        <a:spcAft>
          <a:spcPts val="1000"/>
        </a:spcAft>
        <a:buFont typeface="System Font Regular"/>
        <a:buChar char="•"/>
        <a:defRPr sz="1850" kern="1200">
          <a:solidFill>
            <a:schemeClr val="tx1"/>
          </a:solidFill>
          <a:latin typeface="+mn-lt"/>
          <a:ea typeface="+mn-ea"/>
          <a:cs typeface="+mn-cs"/>
        </a:defRPr>
      </a:lvl1pPr>
      <a:lvl2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2C806-47BD-4780-B560-5B8EE0BE904B}"/>
              </a:ext>
            </a:extLst>
          </p:cNvPr>
          <p:cNvSpPr>
            <a:spLocks noGrp="1"/>
          </p:cNvSpPr>
          <p:nvPr>
            <p:ph type="title"/>
          </p:nvPr>
        </p:nvSpPr>
        <p:spPr>
          <a:xfrm>
            <a:off x="284400" y="349200"/>
            <a:ext cx="10515600" cy="61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5474A8-9F3E-4FEC-9AEF-6D73A5E90386}"/>
              </a:ext>
            </a:extLst>
          </p:cNvPr>
          <p:cNvSpPr>
            <a:spLocks noGrp="1"/>
          </p:cNvSpPr>
          <p:nvPr>
            <p:ph type="body" idx="1"/>
          </p:nvPr>
        </p:nvSpPr>
        <p:spPr>
          <a:xfrm>
            <a:off x="284400" y="1730091"/>
            <a:ext cx="110694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5" name="Footer Placeholder 4">
            <a:extLst>
              <a:ext uri="{FF2B5EF4-FFF2-40B4-BE49-F238E27FC236}">
                <a16:creationId xmlns:a16="http://schemas.microsoft.com/office/drawing/2014/main" id="{FAFBE095-6933-4AF2-9740-C5FF1E5DC416}"/>
              </a:ext>
            </a:extLst>
          </p:cNvPr>
          <p:cNvSpPr>
            <a:spLocks noGrp="1"/>
          </p:cNvSpPr>
          <p:nvPr>
            <p:ph type="ftr" sz="quarter" idx="3"/>
          </p:nvPr>
        </p:nvSpPr>
        <p:spPr>
          <a:xfrm>
            <a:off x="2448000" y="6228008"/>
            <a:ext cx="8905800" cy="365125"/>
          </a:xfrm>
          <a:prstGeom prst="rect">
            <a:avLst/>
          </a:prstGeom>
        </p:spPr>
        <p:txBody>
          <a:bodyPr vert="horz" lIns="0" tIns="0" rIns="0" bIns="0" rtlCol="0" anchor="t" anchorCtr="0">
            <a:noAutofit/>
          </a:bodyPr>
          <a:lstStyle>
            <a:lvl1pPr algn="l">
              <a:defRPr sz="1151" b="0" i="0">
                <a:solidFill>
                  <a:srgbClr val="808080"/>
                </a:solidFill>
                <a:latin typeface="+mn-lt"/>
              </a:defRPr>
            </a:lvl1pPr>
          </a:lstStyle>
          <a:p>
            <a:endParaRPr lang="en-GB">
              <a:solidFill>
                <a:srgbClr val="808080"/>
              </a:solidFill>
            </a:endParaRPr>
          </a:p>
        </p:txBody>
      </p:sp>
      <p:sp>
        <p:nvSpPr>
          <p:cNvPr id="6" name="Slide Number Placeholder 5">
            <a:extLst>
              <a:ext uri="{FF2B5EF4-FFF2-40B4-BE49-F238E27FC236}">
                <a16:creationId xmlns:a16="http://schemas.microsoft.com/office/drawing/2014/main" id="{F2860DC0-BC38-4383-BEFD-1DBA6B4E3A62}"/>
              </a:ext>
            </a:extLst>
          </p:cNvPr>
          <p:cNvSpPr>
            <a:spLocks noGrp="1"/>
          </p:cNvSpPr>
          <p:nvPr>
            <p:ph type="sldNum" sz="quarter" idx="4"/>
          </p:nvPr>
        </p:nvSpPr>
        <p:spPr>
          <a:xfrm>
            <a:off x="11509200" y="6480000"/>
            <a:ext cx="360000" cy="180000"/>
          </a:xfrm>
          <a:prstGeom prst="rect">
            <a:avLst/>
          </a:prstGeom>
        </p:spPr>
        <p:txBody>
          <a:bodyPr vert="horz" lIns="0" tIns="0" rIns="0" bIns="0" rtlCol="0" anchor="t" anchorCtr="0">
            <a:noAutofit/>
          </a:bodyPr>
          <a:lstStyle>
            <a:lvl1pPr algn="r">
              <a:defRPr sz="1100" b="0" i="0">
                <a:solidFill>
                  <a:schemeClr val="tx1"/>
                </a:solidFill>
                <a:latin typeface="+mn-lt"/>
              </a:defRPr>
            </a:lvl1pPr>
          </a:lstStyle>
          <a:p>
            <a:fld id="{81671F1F-C2EB-4484-9694-2E03901D1FCF}" type="slidenum">
              <a:rPr lang="en-GB" smtClean="0"/>
              <a:pPr/>
              <a:t>‹#›</a:t>
            </a:fld>
            <a:endParaRPr lang="en-GB">
              <a:latin typeface="+mn-lt"/>
            </a:endParaRPr>
          </a:p>
        </p:txBody>
      </p:sp>
    </p:spTree>
    <p:extLst>
      <p:ext uri="{BB962C8B-B14F-4D97-AF65-F5344CB8AC3E}">
        <p14:creationId xmlns:p14="http://schemas.microsoft.com/office/powerpoint/2010/main" val="150627794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dt="0"/>
  <p:txStyles>
    <p:titleStyle>
      <a:lvl1pPr algn="l" defTabSz="914332" rtl="0" eaLnBrk="1" latinLnBrk="0" hangingPunct="1">
        <a:lnSpc>
          <a:spcPct val="90000"/>
        </a:lnSpc>
        <a:spcBef>
          <a:spcPct val="0"/>
        </a:spcBef>
        <a:buNone/>
        <a:defRPr sz="4500" b="1" i="0" kern="1200">
          <a:solidFill>
            <a:schemeClr val="tx1"/>
          </a:solidFill>
          <a:latin typeface="+mj-lt"/>
          <a:ea typeface="+mj-ea"/>
          <a:cs typeface="+mj-cs"/>
        </a:defRPr>
      </a:lvl1pPr>
    </p:titleStyle>
    <p:bodyStyle>
      <a:lvl1pPr marL="359974" indent="-359974" algn="l" defTabSz="914332" rtl="0" eaLnBrk="1" latinLnBrk="0" hangingPunct="1">
        <a:lnSpc>
          <a:spcPct val="90000"/>
        </a:lnSpc>
        <a:spcBef>
          <a:spcPts val="0"/>
        </a:spcBef>
        <a:spcAft>
          <a:spcPts val="1000"/>
        </a:spcAft>
        <a:buFont typeface="System Font Regular"/>
        <a:buChar char="•"/>
        <a:defRPr sz="1851" kern="1200">
          <a:solidFill>
            <a:schemeClr val="tx1"/>
          </a:solidFill>
          <a:latin typeface="+mn-lt"/>
          <a:ea typeface="+mn-ea"/>
          <a:cs typeface="+mn-cs"/>
        </a:defRPr>
      </a:lvl1pPr>
      <a:lvl2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2pPr>
      <a:lvl3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3pPr>
      <a:lvl4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4pPr>
      <a:lvl5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5pPr>
      <a:lvl6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6pPr>
      <a:lvl7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7pPr>
      <a:lvl8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8pPr>
      <a:lvl9pPr marL="359974" indent="-359974" algn="l" defTabSz="914332"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stats.oecd.org/" TargetMode="External"/><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ts.oecd.org/" TargetMode="External"/><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org.uk/publications/nurses-pay-over-the-long-term-what-next" TargetMode="External"/><Relationship Id="rId2" Type="http://schemas.openxmlformats.org/officeDocument/2006/relationships/hyperlink" Target="https://www.health.org.uk/what-we-do/real-centre" TargetMode="Externa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hyperlink" Target="mailto:REALCentre@health.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52092-8497-FC4D-A6CD-333FCFE3183C}"/>
              </a:ext>
            </a:extLst>
          </p:cNvPr>
          <p:cNvSpPr>
            <a:spLocks noGrp="1"/>
          </p:cNvSpPr>
          <p:nvPr>
            <p:ph type="ctrTitle"/>
          </p:nvPr>
        </p:nvSpPr>
        <p:spPr>
          <a:xfrm>
            <a:off x="1476375" y="1112889"/>
            <a:ext cx="10353675" cy="1477800"/>
          </a:xfrm>
        </p:spPr>
        <p:txBody>
          <a:bodyPr/>
          <a:lstStyle/>
          <a:p>
            <a:pPr>
              <a:lnSpc>
                <a:spcPct val="100000"/>
              </a:lnSpc>
              <a:spcAft>
                <a:spcPts val="3600"/>
              </a:spcAft>
            </a:pPr>
            <a:r>
              <a:rPr lang="en-US"/>
              <a:t>Nurses’ pay over the long term: what next?</a:t>
            </a:r>
            <a:br>
              <a:rPr lang="en-US" sz="4800"/>
            </a:br>
            <a:br>
              <a:rPr lang="en-US" sz="2000"/>
            </a:br>
            <a:r>
              <a:rPr lang="en-US" sz="2200">
                <a:solidFill>
                  <a:srgbClr val="342F2C"/>
                </a:solidFill>
              </a:rPr>
              <a:t>James Buchan, Nihar Shembavnekar and Nuha Bazeer</a:t>
            </a:r>
            <a:endParaRPr lang="en-GB" sz="2200">
              <a:solidFill>
                <a:srgbClr val="342F2C"/>
              </a:solidFill>
            </a:endParaRPr>
          </a:p>
        </p:txBody>
      </p:sp>
      <p:sp>
        <p:nvSpPr>
          <p:cNvPr id="7" name="Text Placeholder 6">
            <a:extLst>
              <a:ext uri="{FF2B5EF4-FFF2-40B4-BE49-F238E27FC236}">
                <a16:creationId xmlns:a16="http://schemas.microsoft.com/office/drawing/2014/main" id="{6257AA2E-39BC-6341-A59A-A7EF6A8B90F2}"/>
              </a:ext>
            </a:extLst>
          </p:cNvPr>
          <p:cNvSpPr>
            <a:spLocks noGrp="1"/>
          </p:cNvSpPr>
          <p:nvPr>
            <p:ph type="body" sz="quarter" idx="11"/>
          </p:nvPr>
        </p:nvSpPr>
        <p:spPr>
          <a:xfrm>
            <a:off x="1476375" y="3549355"/>
            <a:ext cx="3423594" cy="360000"/>
          </a:xfrm>
        </p:spPr>
        <p:txBody>
          <a:bodyPr/>
          <a:lstStyle/>
          <a:p>
            <a:r>
              <a:rPr lang="en-GB" sz="2200">
                <a:solidFill>
                  <a:srgbClr val="342F2C"/>
                </a:solidFill>
              </a:rPr>
              <a:t>November 2021</a:t>
            </a:r>
          </a:p>
        </p:txBody>
      </p:sp>
      <p:sp>
        <p:nvSpPr>
          <p:cNvPr id="5" name="Text Placeholder 6">
            <a:extLst>
              <a:ext uri="{FF2B5EF4-FFF2-40B4-BE49-F238E27FC236}">
                <a16:creationId xmlns:a16="http://schemas.microsoft.com/office/drawing/2014/main" id="{961B8FC3-C928-4AE1-837E-C0296BFE26FE}"/>
              </a:ext>
            </a:extLst>
          </p:cNvPr>
          <p:cNvSpPr txBox="1">
            <a:spLocks/>
          </p:cNvSpPr>
          <p:nvPr/>
        </p:nvSpPr>
        <p:spPr>
          <a:xfrm>
            <a:off x="1476375" y="3505200"/>
            <a:ext cx="6324600" cy="590550"/>
          </a:xfrm>
          <a:prstGeom prst="rect">
            <a:avLst/>
          </a:prstGeom>
        </p:spPr>
        <p:txBody>
          <a:bodyPr vert="horz" lIns="0" tIns="0" rIns="0" bIns="0" rtlCol="0" anchor="t" anchorCtr="0">
            <a:noAutofit/>
          </a:bodyPr>
          <a:lstStyle>
            <a:lvl1pPr marL="360000" indent="-360000" algn="l" defTabSz="914400" rtl="0" eaLnBrk="1" latinLnBrk="0" hangingPunct="1">
              <a:lnSpc>
                <a:spcPct val="90000"/>
              </a:lnSpc>
              <a:spcBef>
                <a:spcPts val="0"/>
              </a:spcBef>
              <a:spcAft>
                <a:spcPts val="1000"/>
              </a:spcAft>
              <a:buFont typeface="System Font Regular"/>
              <a:buNone/>
              <a:defRPr sz="1850" b="1" i="0" kern="1200">
                <a:solidFill>
                  <a:srgbClr val="1C8280"/>
                </a:solidFill>
                <a:latin typeface="+mj-lt"/>
                <a:ea typeface="+mn-ea"/>
                <a:cs typeface="+mn-cs"/>
              </a:defRPr>
            </a:lvl1pPr>
            <a:lvl2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2pPr>
            <a:lvl3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3pPr>
            <a:lvl4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4pPr>
            <a:lvl5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5pPr>
            <a:lvl6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6pPr>
            <a:lvl7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7pPr>
            <a:lvl8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8pPr>
            <a:lvl9pPr marL="360000" indent="-360000" algn="l" defTabSz="914400" rtl="0" eaLnBrk="1" latinLnBrk="0" hangingPunct="1">
              <a:lnSpc>
                <a:spcPct val="90000"/>
              </a:lnSpc>
              <a:spcBef>
                <a:spcPts val="0"/>
              </a:spcBef>
              <a:spcAft>
                <a:spcPts val="1000"/>
              </a:spcAft>
              <a:buFont typeface="System Font Regular"/>
              <a:buChar char="•"/>
              <a:defRPr sz="1500" kern="1200">
                <a:solidFill>
                  <a:schemeClr val="tx1"/>
                </a:solidFill>
                <a:latin typeface="+mn-lt"/>
                <a:ea typeface="+mn-ea"/>
                <a:cs typeface="+mn-cs"/>
              </a:defRPr>
            </a:lvl9pPr>
          </a:lstStyle>
          <a:p>
            <a:endParaRPr lang="en-GB" sz="3200">
              <a:solidFill>
                <a:schemeClr val="tx2">
                  <a:lumMod val="90000"/>
                  <a:lumOff val="10000"/>
                </a:schemeClr>
              </a:solidFill>
            </a:endParaRPr>
          </a:p>
        </p:txBody>
      </p:sp>
    </p:spTree>
    <p:extLst>
      <p:ext uri="{BB962C8B-B14F-4D97-AF65-F5344CB8AC3E}">
        <p14:creationId xmlns:p14="http://schemas.microsoft.com/office/powerpoint/2010/main" val="136460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p:txBody>
          <a:bodyPr/>
          <a:lstStyle/>
          <a:p>
            <a:r>
              <a:rPr lang="en-GB" dirty="0"/>
              <a:t>An interesting story emerges when we consider trends in nurses’ real-terms earnings relative to comparable professions</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7" name="Text Placeholder 6">
            <a:extLst>
              <a:ext uri="{FF2B5EF4-FFF2-40B4-BE49-F238E27FC236}">
                <a16:creationId xmlns:a16="http://schemas.microsoft.com/office/drawing/2014/main" id="{A333352E-DE3D-4D8A-A90E-4105DFDCE148}"/>
              </a:ext>
            </a:extLst>
          </p:cNvPr>
          <p:cNvSpPr>
            <a:spLocks noGrp="1"/>
          </p:cNvSpPr>
          <p:nvPr>
            <p:ph type="body" sz="quarter" idx="16"/>
          </p:nvPr>
        </p:nvSpPr>
        <p:spPr>
          <a:xfrm>
            <a:off x="7437120" y="1049338"/>
            <a:ext cx="4608668" cy="4522786"/>
          </a:xfrm>
        </p:spPr>
        <p:txBody>
          <a:bodyPr/>
          <a:lstStyle/>
          <a:p>
            <a:pPr>
              <a:spcAft>
                <a:spcPts val="1800"/>
              </a:spcAft>
            </a:pPr>
            <a:r>
              <a:rPr lang="en-GB" sz="1800" dirty="0"/>
              <a:t>Between 1988 and 2019, year-on-year growth in female full-time nurses’ nominal mean gross weekly earnings exceeded CPIH inflation in the UK.</a:t>
            </a:r>
          </a:p>
          <a:p>
            <a:pPr>
              <a:spcAft>
                <a:spcPts val="1800"/>
              </a:spcAft>
            </a:pPr>
            <a:r>
              <a:rPr lang="en-GB" sz="1800" dirty="0"/>
              <a:t>This picture was largely reversed with the 2010</a:t>
            </a:r>
            <a:r>
              <a:rPr lang="en-GB" sz="1800" b="0" i="0" dirty="0">
                <a:solidFill>
                  <a:srgbClr val="202124"/>
                </a:solidFill>
                <a:effectLst/>
              </a:rPr>
              <a:t>–</a:t>
            </a:r>
            <a:r>
              <a:rPr lang="en-GB" sz="1800" dirty="0"/>
              <a:t>2017 public-sector pay cap (the period of ‘austerity’).</a:t>
            </a:r>
          </a:p>
          <a:p>
            <a:pPr>
              <a:spcAft>
                <a:spcPts val="1800"/>
              </a:spcAft>
            </a:pPr>
            <a:r>
              <a:rPr lang="en-GB" sz="1800" dirty="0"/>
              <a:t>However, the real-terms fall in nurses’ earnings between 2009 and 2019 was less severe than for policing and teaching.</a:t>
            </a:r>
          </a:p>
          <a:p>
            <a:pPr>
              <a:spcAft>
                <a:spcPts val="1800"/>
              </a:spcAft>
            </a:pPr>
            <a:r>
              <a:rPr lang="en-GB" sz="1800" dirty="0"/>
              <a:t>Different start dates can lead to different results (eg the year-on-year growth rate for nurses’ earnings in 1989–2019 is significantly different from that in 1988–2019).</a:t>
            </a:r>
          </a:p>
        </p:txBody>
      </p:sp>
      <p:pic>
        <p:nvPicPr>
          <p:cNvPr id="8" name="Picture 7">
            <a:extLst>
              <a:ext uri="{FF2B5EF4-FFF2-40B4-BE49-F238E27FC236}">
                <a16:creationId xmlns:a16="http://schemas.microsoft.com/office/drawing/2014/main" id="{A68A3DBA-08E6-4F46-97CA-252EFF02E5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5792" y="1904193"/>
            <a:ext cx="6671630" cy="3837032"/>
          </a:xfrm>
          <a:prstGeom prst="rect">
            <a:avLst/>
          </a:prstGeom>
        </p:spPr>
      </p:pic>
      <p:sp>
        <p:nvSpPr>
          <p:cNvPr id="9" name="TextBox 8">
            <a:extLst>
              <a:ext uri="{FF2B5EF4-FFF2-40B4-BE49-F238E27FC236}">
                <a16:creationId xmlns:a16="http://schemas.microsoft.com/office/drawing/2014/main" id="{8BB156F7-5089-4CAF-B79A-3A5313C98626}"/>
              </a:ext>
            </a:extLst>
          </p:cNvPr>
          <p:cNvSpPr txBox="1"/>
          <p:nvPr/>
        </p:nvSpPr>
        <p:spPr>
          <a:xfrm>
            <a:off x="2502360" y="5890559"/>
            <a:ext cx="8836200" cy="938719"/>
          </a:xfrm>
          <a:prstGeom prst="rect">
            <a:avLst/>
          </a:prstGeom>
          <a:noFill/>
        </p:spPr>
        <p:txBody>
          <a:bodyPr wrap="square">
            <a:spAutoFit/>
          </a:bodyPr>
          <a:lstStyle/>
          <a:p>
            <a:pPr algn="l"/>
            <a:r>
              <a:rPr lang="en-GB" sz="1100" b="0" i="0" u="none" strike="noStrike" baseline="0">
                <a:solidFill>
                  <a:srgbClr val="342F2C"/>
                </a:solidFill>
                <a:latin typeface="UniversLTStd-Light" panose="020B0403020202020204" pitchFamily="34" charset="0"/>
              </a:rPr>
              <a:t>Source: ONS Annual Survey of Hours and Earnings and New Earnings Survey; ONS CPIH data</a:t>
            </a:r>
          </a:p>
          <a:p>
            <a:pPr algn="l"/>
            <a:r>
              <a:rPr lang="en-GB" sz="1100" b="0" i="0" u="none" strike="noStrike" baseline="0">
                <a:solidFill>
                  <a:srgbClr val="342F2C"/>
                </a:solidFill>
                <a:latin typeface="UniversLTStd-Light" panose="020B0403020202020204" pitchFamily="34" charset="0"/>
              </a:rPr>
              <a:t>Note: The data represent female full-time employees only. Compound annual growth rates are calculated to estimate average year-on-year earnings growth over different periods. 1988 is used as a starting year as ONS CPIH data currently go back to January 1989. 2020 data have not been included as they are provisional and may reflect some impacts of the COVID-19 pandemic. Estimates for police officers refer to police officers at sergeant level and below.</a:t>
            </a:r>
            <a:endParaRPr lang="en-GB" sz="1100">
              <a:solidFill>
                <a:srgbClr val="342F2C"/>
              </a:solidFill>
            </a:endParaRPr>
          </a:p>
        </p:txBody>
      </p:sp>
      <p:sp>
        <p:nvSpPr>
          <p:cNvPr id="10" name="TextBox 9">
            <a:extLst>
              <a:ext uri="{FF2B5EF4-FFF2-40B4-BE49-F238E27FC236}">
                <a16:creationId xmlns:a16="http://schemas.microsoft.com/office/drawing/2014/main" id="{902E284B-5EB9-4889-8E6D-D10BC12F6DD2}"/>
              </a:ext>
            </a:extLst>
          </p:cNvPr>
          <p:cNvSpPr txBox="1"/>
          <p:nvPr/>
        </p:nvSpPr>
        <p:spPr>
          <a:xfrm>
            <a:off x="345792" y="1095721"/>
            <a:ext cx="7091328" cy="738664"/>
          </a:xfrm>
          <a:prstGeom prst="rect">
            <a:avLst/>
          </a:prstGeom>
          <a:noFill/>
        </p:spPr>
        <p:txBody>
          <a:bodyPr wrap="square">
            <a:spAutoFit/>
          </a:bodyPr>
          <a:lstStyle/>
          <a:p>
            <a:pPr algn="l"/>
            <a:r>
              <a:rPr lang="en-GB" sz="1400" b="1" i="0" u="none" strike="noStrike" baseline="0">
                <a:solidFill>
                  <a:srgbClr val="342F2C"/>
                </a:solidFill>
                <a:latin typeface="UniversLTStd-Bold"/>
              </a:rPr>
              <a:t>Average annual real-terms growth in mean gross weekly earnings, female</a:t>
            </a:r>
          </a:p>
          <a:p>
            <a:pPr algn="l"/>
            <a:r>
              <a:rPr lang="en-GB" sz="1400" b="1" i="0" u="none" strike="noStrike" baseline="0">
                <a:solidFill>
                  <a:srgbClr val="342F2C"/>
                </a:solidFill>
                <a:latin typeface="UniversLTStd-Bold"/>
              </a:rPr>
              <a:t>full-time nurses and female full-time employees in selected other occupations in</a:t>
            </a:r>
          </a:p>
          <a:p>
            <a:pPr algn="l"/>
            <a:r>
              <a:rPr lang="en-GB" sz="1400" b="1" i="0" u="none" strike="noStrike" baseline="0">
                <a:solidFill>
                  <a:srgbClr val="342F2C"/>
                </a:solidFill>
                <a:latin typeface="UniversLTStd-Bold"/>
              </a:rPr>
              <a:t>the UK, time periods between 1988 and 2019</a:t>
            </a:r>
            <a:endParaRPr lang="en-GB" sz="1400">
              <a:solidFill>
                <a:srgbClr val="342F2C"/>
              </a:solidFill>
            </a:endParaRPr>
          </a:p>
        </p:txBody>
      </p:sp>
    </p:spTree>
    <p:extLst>
      <p:ext uri="{BB962C8B-B14F-4D97-AF65-F5344CB8AC3E}">
        <p14:creationId xmlns:p14="http://schemas.microsoft.com/office/powerpoint/2010/main" val="223136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a:xfrm>
            <a:off x="284400" y="349200"/>
            <a:ext cx="11440240" cy="612000"/>
          </a:xfrm>
        </p:spPr>
        <p:txBody>
          <a:bodyPr/>
          <a:lstStyle/>
          <a:p>
            <a:r>
              <a:rPr lang="en-GB" sz="2400" dirty="0"/>
              <a:t>On average, hospital nurses in the UK earn less than their counterparts in key OECD comparator countries in absolute terms</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7" name="Text Placeholder 6">
            <a:extLst>
              <a:ext uri="{FF2B5EF4-FFF2-40B4-BE49-F238E27FC236}">
                <a16:creationId xmlns:a16="http://schemas.microsoft.com/office/drawing/2014/main" id="{A333352E-DE3D-4D8A-A90E-4105DFDCE148}"/>
              </a:ext>
            </a:extLst>
          </p:cNvPr>
          <p:cNvSpPr>
            <a:spLocks noGrp="1"/>
          </p:cNvSpPr>
          <p:nvPr>
            <p:ph type="body" sz="quarter" idx="16"/>
          </p:nvPr>
        </p:nvSpPr>
        <p:spPr>
          <a:xfrm>
            <a:off x="7946572" y="1191636"/>
            <a:ext cx="4099216" cy="4380487"/>
          </a:xfrm>
        </p:spPr>
        <p:txBody>
          <a:bodyPr/>
          <a:lstStyle/>
          <a:p>
            <a:pPr>
              <a:spcAft>
                <a:spcPts val="1800"/>
              </a:spcAft>
            </a:pPr>
            <a:r>
              <a:rPr lang="en-GB" sz="1800" dirty="0"/>
              <a:t>OECD data provide insights into how hospital nurses’ earnings vary across countries with broadly comparable systems.</a:t>
            </a:r>
          </a:p>
          <a:p>
            <a:pPr>
              <a:spcAft>
                <a:spcPts val="1800"/>
              </a:spcAft>
            </a:pPr>
            <a:r>
              <a:rPr lang="en-GB" sz="1800" dirty="0"/>
              <a:t>After adjusting for purchasing power parity (PPP), a measure of living standards, hospital nurses’ earnings in the UK were lower than in key comparator countries such as Australia and the US between 2009 and 2019 (the ‘OECD 5’ in the chart refers to the UK, Australia, Canada, New Zealand and the US).</a:t>
            </a:r>
          </a:p>
        </p:txBody>
      </p:sp>
      <p:pic>
        <p:nvPicPr>
          <p:cNvPr id="8" name="Picture 7">
            <a:extLst>
              <a:ext uri="{FF2B5EF4-FFF2-40B4-BE49-F238E27FC236}">
                <a16:creationId xmlns:a16="http://schemas.microsoft.com/office/drawing/2014/main" id="{E73ABF2D-6A83-464E-9BF8-523F36DB4C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400" y="1746350"/>
            <a:ext cx="6265617" cy="3710740"/>
          </a:xfrm>
          <a:prstGeom prst="rect">
            <a:avLst/>
          </a:prstGeom>
        </p:spPr>
      </p:pic>
      <p:sp>
        <p:nvSpPr>
          <p:cNvPr id="9" name="TextBox 8">
            <a:extLst>
              <a:ext uri="{FF2B5EF4-FFF2-40B4-BE49-F238E27FC236}">
                <a16:creationId xmlns:a16="http://schemas.microsoft.com/office/drawing/2014/main" id="{E6E2E914-971D-4C42-9349-47963148853A}"/>
              </a:ext>
            </a:extLst>
          </p:cNvPr>
          <p:cNvSpPr txBox="1"/>
          <p:nvPr/>
        </p:nvSpPr>
        <p:spPr>
          <a:xfrm>
            <a:off x="2482695" y="5961024"/>
            <a:ext cx="8836200" cy="769441"/>
          </a:xfrm>
          <a:prstGeom prst="rect">
            <a:avLst/>
          </a:prstGeom>
          <a:noFill/>
        </p:spPr>
        <p:txBody>
          <a:bodyPr wrap="square">
            <a:spAutoFit/>
          </a:bodyPr>
          <a:lstStyle/>
          <a:p>
            <a:pPr algn="l"/>
            <a:r>
              <a:rPr lang="en-GB" sz="1100" b="0" i="0" u="none" strike="noStrike" baseline="0">
                <a:solidFill>
                  <a:srgbClr val="342F2C"/>
                </a:solidFill>
                <a:latin typeface="UniversLTStd-Light" panose="020B0403020202020204" pitchFamily="34" charset="0"/>
              </a:rPr>
              <a:t>Source: OECD Health Statistics: Remuneration of health professionals (</a:t>
            </a:r>
            <a:r>
              <a:rPr lang="en-GB" sz="1100" b="0" i="0" u="none" strike="noStrike" baseline="0">
                <a:solidFill>
                  <a:srgbClr val="342F2C"/>
                </a:solidFill>
                <a:latin typeface="UniversLTStd-Light" panose="020B0403020202020204" pitchFamily="34" charset="0"/>
                <a:hlinkClick r:id="rId3"/>
              </a:rPr>
              <a:t>https://stats.oecd.org/</a:t>
            </a:r>
            <a:r>
              <a:rPr lang="en-GB" sz="1100" b="0" i="0" u="none" strike="noStrike" baseline="0">
                <a:solidFill>
                  <a:srgbClr val="342F2C"/>
                </a:solidFill>
                <a:latin typeface="UniversLTStd-Light" panose="020B0403020202020204" pitchFamily="34" charset="0"/>
              </a:rPr>
              <a:t>)</a:t>
            </a:r>
          </a:p>
          <a:p>
            <a:pPr algn="l"/>
            <a:r>
              <a:rPr lang="en-GB" sz="1100">
                <a:solidFill>
                  <a:srgbClr val="342F2C"/>
                </a:solidFill>
                <a:latin typeface="UniversLTStd-Light" panose="020B0403020202020204" pitchFamily="34" charset="0"/>
              </a:rPr>
              <a:t>Note: These estimates are based on OECD data on hospital nurses’ remuneration. The ‘OECD 5’ refers to the UK, Australia, Canada, New Zealand and the United States. UK data apply to England only and begin in 2009 as they are sourced from NHS Digital’s ESR system, which NHS trusts started using in 2009. For further detail on the data, see the full report.</a:t>
            </a:r>
            <a:endParaRPr lang="en-GB" sz="1100">
              <a:solidFill>
                <a:srgbClr val="342F2C"/>
              </a:solidFill>
            </a:endParaRPr>
          </a:p>
        </p:txBody>
      </p:sp>
      <p:sp>
        <p:nvSpPr>
          <p:cNvPr id="10" name="TextBox 9">
            <a:extLst>
              <a:ext uri="{FF2B5EF4-FFF2-40B4-BE49-F238E27FC236}">
                <a16:creationId xmlns:a16="http://schemas.microsoft.com/office/drawing/2014/main" id="{89522A49-1D50-43E3-B7D1-E2E543EDCAB6}"/>
              </a:ext>
            </a:extLst>
          </p:cNvPr>
          <p:cNvSpPr txBox="1"/>
          <p:nvPr/>
        </p:nvSpPr>
        <p:spPr>
          <a:xfrm>
            <a:off x="284400" y="1187161"/>
            <a:ext cx="7091328" cy="523220"/>
          </a:xfrm>
          <a:prstGeom prst="rect">
            <a:avLst/>
          </a:prstGeom>
          <a:noFill/>
        </p:spPr>
        <p:txBody>
          <a:bodyPr wrap="square">
            <a:spAutoFit/>
          </a:bodyPr>
          <a:lstStyle/>
          <a:p>
            <a:pPr algn="l"/>
            <a:r>
              <a:rPr lang="en-GB" sz="1400" b="1" i="0" u="none" strike="noStrike" baseline="0">
                <a:solidFill>
                  <a:srgbClr val="342F2C"/>
                </a:solidFill>
                <a:latin typeface="UniversLTStd-Bold"/>
              </a:rPr>
              <a:t>Hospital nurses’ (full time) average gross annual FTE earnings in selected</a:t>
            </a:r>
          </a:p>
          <a:p>
            <a:pPr algn="l"/>
            <a:r>
              <a:rPr lang="en-GB" sz="1400" b="1" i="0" u="none" strike="noStrike" baseline="0">
                <a:solidFill>
                  <a:srgbClr val="342F2C"/>
                </a:solidFill>
                <a:latin typeface="UniversLTStd-Bold"/>
              </a:rPr>
              <a:t>OECD countries, 2000–2019</a:t>
            </a:r>
            <a:endParaRPr lang="en-GB" sz="1400">
              <a:solidFill>
                <a:srgbClr val="342F2C"/>
              </a:solidFill>
            </a:endParaRPr>
          </a:p>
        </p:txBody>
      </p:sp>
    </p:spTree>
    <p:extLst>
      <p:ext uri="{BB962C8B-B14F-4D97-AF65-F5344CB8AC3E}">
        <p14:creationId xmlns:p14="http://schemas.microsoft.com/office/powerpoint/2010/main" val="62484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a:xfrm>
            <a:off x="284400" y="349200"/>
            <a:ext cx="11440240" cy="612000"/>
          </a:xfrm>
        </p:spPr>
        <p:txBody>
          <a:bodyPr/>
          <a:lstStyle/>
          <a:p>
            <a:r>
              <a:rPr lang="en-GB" sz="2400"/>
              <a:t>On average, hospital nurses in the UK also earn less than their counterparts in key OECD comparator countries in relative terms</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7" name="Text Placeholder 6">
            <a:extLst>
              <a:ext uri="{FF2B5EF4-FFF2-40B4-BE49-F238E27FC236}">
                <a16:creationId xmlns:a16="http://schemas.microsoft.com/office/drawing/2014/main" id="{A333352E-DE3D-4D8A-A90E-4105DFDCE148}"/>
              </a:ext>
            </a:extLst>
          </p:cNvPr>
          <p:cNvSpPr>
            <a:spLocks noGrp="1"/>
          </p:cNvSpPr>
          <p:nvPr>
            <p:ph type="body" sz="quarter" idx="16"/>
          </p:nvPr>
        </p:nvSpPr>
        <p:spPr>
          <a:xfrm>
            <a:off x="7946572" y="1191636"/>
            <a:ext cx="4099216" cy="4380487"/>
          </a:xfrm>
        </p:spPr>
        <p:txBody>
          <a:bodyPr/>
          <a:lstStyle/>
          <a:p>
            <a:pPr>
              <a:spcAft>
                <a:spcPts val="1800"/>
              </a:spcAft>
            </a:pPr>
            <a:r>
              <a:rPr lang="en-GB" sz="1800"/>
              <a:t>Further, OECD data show the ratio of mean hospital nurses’ earnings to the mean earnings of all full-time employees.</a:t>
            </a:r>
          </a:p>
          <a:p>
            <a:pPr>
              <a:spcAft>
                <a:spcPts val="1800"/>
              </a:spcAft>
            </a:pPr>
            <a:r>
              <a:rPr lang="en-GB" sz="1800"/>
              <a:t>This is a measure of hospital nurses’ earnings </a:t>
            </a:r>
            <a:r>
              <a:rPr lang="en-GB" sz="1800" i="1"/>
              <a:t>relative</a:t>
            </a:r>
            <a:r>
              <a:rPr lang="en-GB" sz="1800"/>
              <a:t> to other workers in the same country (economy).</a:t>
            </a:r>
          </a:p>
          <a:p>
            <a:pPr>
              <a:spcAft>
                <a:spcPts val="1800"/>
              </a:spcAft>
            </a:pPr>
            <a:r>
              <a:rPr lang="en-GB" sz="1800"/>
              <a:t>By this measure, too, the UK was below key comparator countries in 2009 and has fallen further since.</a:t>
            </a:r>
          </a:p>
          <a:p>
            <a:pPr>
              <a:spcAft>
                <a:spcPts val="1800"/>
              </a:spcAft>
            </a:pPr>
            <a:r>
              <a:rPr lang="en-GB" sz="1800"/>
              <a:t>Notwithstanding some data limitations, the negative impact of the UK’s public-sector pay cap of 2010–2017 is clearly visible.</a:t>
            </a:r>
          </a:p>
        </p:txBody>
      </p:sp>
      <p:pic>
        <p:nvPicPr>
          <p:cNvPr id="8" name="Picture 7">
            <a:extLst>
              <a:ext uri="{FF2B5EF4-FFF2-40B4-BE49-F238E27FC236}">
                <a16:creationId xmlns:a16="http://schemas.microsoft.com/office/drawing/2014/main" id="{ADD3A11A-BC3F-412F-9AAB-BA5456575C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8363" y="1883020"/>
            <a:ext cx="5878785" cy="3689103"/>
          </a:xfrm>
          <a:prstGeom prst="rect">
            <a:avLst/>
          </a:prstGeom>
        </p:spPr>
      </p:pic>
      <p:sp>
        <p:nvSpPr>
          <p:cNvPr id="9" name="TextBox 8">
            <a:extLst>
              <a:ext uri="{FF2B5EF4-FFF2-40B4-BE49-F238E27FC236}">
                <a16:creationId xmlns:a16="http://schemas.microsoft.com/office/drawing/2014/main" id="{C1B250F8-6155-41AF-801C-B2514278B550}"/>
              </a:ext>
            </a:extLst>
          </p:cNvPr>
          <p:cNvSpPr txBox="1"/>
          <p:nvPr/>
        </p:nvSpPr>
        <p:spPr>
          <a:xfrm>
            <a:off x="2502360" y="5902026"/>
            <a:ext cx="8836200" cy="769441"/>
          </a:xfrm>
          <a:prstGeom prst="rect">
            <a:avLst/>
          </a:prstGeom>
          <a:noFill/>
        </p:spPr>
        <p:txBody>
          <a:bodyPr wrap="square">
            <a:spAutoFit/>
          </a:bodyPr>
          <a:lstStyle/>
          <a:p>
            <a:pPr algn="l"/>
            <a:r>
              <a:rPr lang="en-GB" sz="1100" b="0" i="0" u="none" strike="noStrike" baseline="0" dirty="0">
                <a:solidFill>
                  <a:srgbClr val="342F2C"/>
                </a:solidFill>
                <a:latin typeface="UniversLTStd-Light" panose="020B0403020202020204" pitchFamily="34" charset="0"/>
              </a:rPr>
              <a:t>Source: OECD Health Statistics: Remuneration of health professionals (</a:t>
            </a:r>
            <a:r>
              <a:rPr lang="en-GB" sz="1100" b="0" i="0" u="none" strike="noStrike" baseline="0" dirty="0">
                <a:solidFill>
                  <a:srgbClr val="342F2C"/>
                </a:solidFill>
                <a:latin typeface="UniversLTStd-Light" panose="020B0403020202020204" pitchFamily="34" charset="0"/>
                <a:hlinkClick r:id="rId3"/>
              </a:rPr>
              <a:t>https://stats.oecd.org/</a:t>
            </a:r>
            <a:r>
              <a:rPr lang="en-GB" sz="1100" b="0" i="0" u="none" strike="noStrike" baseline="0" dirty="0">
                <a:solidFill>
                  <a:srgbClr val="342F2C"/>
                </a:solidFill>
                <a:latin typeface="UniversLTStd-Light" panose="020B0403020202020204" pitchFamily="34" charset="0"/>
              </a:rPr>
              <a:t>)</a:t>
            </a:r>
            <a:br>
              <a:rPr lang="en-GB" sz="1100" b="0" i="0" u="none" strike="noStrike" baseline="0" dirty="0">
                <a:solidFill>
                  <a:srgbClr val="342F2C"/>
                </a:solidFill>
                <a:latin typeface="UniversLTStd-Light" panose="020B0403020202020204" pitchFamily="34" charset="0"/>
              </a:rPr>
            </a:br>
            <a:r>
              <a:rPr lang="en-GB" sz="1100" b="0" i="0" u="none" strike="noStrike" baseline="0" dirty="0">
                <a:solidFill>
                  <a:srgbClr val="342F2C"/>
                </a:solidFill>
                <a:latin typeface="UniversLTStd-Light" panose="020B0403020202020204" pitchFamily="34" charset="0"/>
              </a:rPr>
              <a:t>Note: These estimates are based on OECD data on hospital nurses’ remuneration. The ‘OECD 5’ refers to the UK, Australia, Canada, New Zealand and the United States. UK data apply to England only and begin in 2009 as they are sourced from NHS Digital’s ESR system, which NHS trusts started using in 2009. For further detail on the data, see the full report.</a:t>
            </a:r>
            <a:endParaRPr lang="en-GB" sz="1100" dirty="0">
              <a:solidFill>
                <a:srgbClr val="342F2C"/>
              </a:solidFill>
            </a:endParaRPr>
          </a:p>
        </p:txBody>
      </p:sp>
      <p:sp>
        <p:nvSpPr>
          <p:cNvPr id="10" name="TextBox 9">
            <a:extLst>
              <a:ext uri="{FF2B5EF4-FFF2-40B4-BE49-F238E27FC236}">
                <a16:creationId xmlns:a16="http://schemas.microsoft.com/office/drawing/2014/main" id="{F49285E8-BAEF-4BBB-B4D3-AD603CDBB53C}"/>
              </a:ext>
            </a:extLst>
          </p:cNvPr>
          <p:cNvSpPr txBox="1"/>
          <p:nvPr/>
        </p:nvSpPr>
        <p:spPr>
          <a:xfrm>
            <a:off x="284400" y="1187161"/>
            <a:ext cx="7091328" cy="523220"/>
          </a:xfrm>
          <a:prstGeom prst="rect">
            <a:avLst/>
          </a:prstGeom>
          <a:noFill/>
        </p:spPr>
        <p:txBody>
          <a:bodyPr wrap="square">
            <a:spAutoFit/>
          </a:bodyPr>
          <a:lstStyle/>
          <a:p>
            <a:pPr algn="l"/>
            <a:r>
              <a:rPr lang="en-GB" sz="1400" b="1" i="0" u="none" strike="noStrike" baseline="0">
                <a:solidFill>
                  <a:srgbClr val="342F2C"/>
                </a:solidFill>
                <a:latin typeface="UniversLTStd-Bold"/>
              </a:rPr>
              <a:t>Hospital nurses’ average FTE earnings relative to average full-time employee earnings, selected OECD countries, 2000–2019</a:t>
            </a:r>
            <a:endParaRPr lang="en-GB" sz="1400">
              <a:solidFill>
                <a:srgbClr val="342F2C"/>
              </a:solidFill>
            </a:endParaRPr>
          </a:p>
        </p:txBody>
      </p:sp>
    </p:spTree>
    <p:extLst>
      <p:ext uri="{BB962C8B-B14F-4D97-AF65-F5344CB8AC3E}">
        <p14:creationId xmlns:p14="http://schemas.microsoft.com/office/powerpoint/2010/main" val="3400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05005-7B21-4785-8B01-7264FBC8538C}"/>
              </a:ext>
            </a:extLst>
          </p:cNvPr>
          <p:cNvSpPr>
            <a:spLocks noGrp="1"/>
          </p:cNvSpPr>
          <p:nvPr>
            <p:ph type="title"/>
          </p:nvPr>
        </p:nvSpPr>
        <p:spPr/>
        <p:txBody>
          <a:bodyPr/>
          <a:lstStyle/>
          <a:p>
            <a:r>
              <a:rPr lang="en-GB" sz="2800" dirty="0"/>
              <a:t>Discussion</a:t>
            </a:r>
          </a:p>
        </p:txBody>
      </p:sp>
      <p:sp>
        <p:nvSpPr>
          <p:cNvPr id="4" name="Slide Number Placeholder 3">
            <a:extLst>
              <a:ext uri="{FF2B5EF4-FFF2-40B4-BE49-F238E27FC236}">
                <a16:creationId xmlns:a16="http://schemas.microsoft.com/office/drawing/2014/main" id="{EF3C2E4F-9D9C-455E-BDFD-ABAB8BE69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6" name="Text Placeholder 5">
            <a:extLst>
              <a:ext uri="{FF2B5EF4-FFF2-40B4-BE49-F238E27FC236}">
                <a16:creationId xmlns:a16="http://schemas.microsoft.com/office/drawing/2014/main" id="{24158D96-9A45-47E7-A981-F7E54F63A33A}"/>
              </a:ext>
            </a:extLst>
          </p:cNvPr>
          <p:cNvSpPr>
            <a:spLocks noGrp="1"/>
          </p:cNvSpPr>
          <p:nvPr>
            <p:ph type="body" sz="quarter" idx="13"/>
          </p:nvPr>
        </p:nvSpPr>
        <p:spPr>
          <a:xfrm>
            <a:off x="284400" y="1112520"/>
            <a:ext cx="11225037" cy="4620460"/>
          </a:xfrm>
        </p:spPr>
        <p:txBody>
          <a:bodyPr/>
          <a:lstStyle/>
          <a:p>
            <a:r>
              <a:rPr lang="en-GB" sz="1800" dirty="0"/>
              <a:t>Over the last three decades, the average earnings of female full-time nurses in the UK have exceeded the average earnings of all female full-time employees (we restrict attention to female full-time nurses and employees to avoid comparison issues raised by differences in part-time working and hours worked).</a:t>
            </a:r>
          </a:p>
          <a:p>
            <a:r>
              <a:rPr lang="en-GB" sz="1800" dirty="0"/>
              <a:t>After inflation is accounted for, UK nurses’ average earnings increased up to 2009 and fell over the last decade due to the impact of the 2010–2017 public sector pay cap, but the fall was less severe than for other public sector professions such as policing and teaching.</a:t>
            </a:r>
          </a:p>
          <a:p>
            <a:r>
              <a:rPr lang="en-GB" sz="1800" dirty="0"/>
              <a:t>Over the long term, with the exception of the public sector pay cap period in the last decade, the review body approach has contributed to overall pay stability for UK nurses.</a:t>
            </a:r>
          </a:p>
          <a:p>
            <a:r>
              <a:rPr lang="en-GB" sz="1800" dirty="0"/>
              <a:t>However, hospital nurses’ pay in the UK trails behind key OECD comparator countries in both absolute and relative terms.</a:t>
            </a:r>
          </a:p>
          <a:p>
            <a:r>
              <a:rPr lang="en-GB" sz="1800" dirty="0"/>
              <a:t>We welcome the NHS Pay Review Body having recently identified the need for further reform of the system, particularly in terms of examining the pay rates and career pathways for more experienced nurses, the use of targeted pay supplements and the overall reward package.</a:t>
            </a:r>
          </a:p>
        </p:txBody>
      </p:sp>
    </p:spTree>
    <p:extLst>
      <p:ext uri="{BB962C8B-B14F-4D97-AF65-F5344CB8AC3E}">
        <p14:creationId xmlns:p14="http://schemas.microsoft.com/office/powerpoint/2010/main" val="53791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F10F58-2E19-BB4C-B8DF-0631D3245BC5}"/>
              </a:ext>
            </a:extLst>
          </p:cNvPr>
          <p:cNvSpPr>
            <a:spLocks noGrp="1"/>
          </p:cNvSpPr>
          <p:nvPr>
            <p:ph type="sldNum" sz="quarter" idx="12"/>
          </p:nvPr>
        </p:nvSpPr>
        <p:spPr/>
        <p:txBody>
          <a:bodyPr/>
          <a:lstStyle/>
          <a:p>
            <a:fld id="{81671F1F-C2EB-4484-9694-2E03901D1FCF}" type="slidenum">
              <a:rPr lang="en-GB" smtClean="0"/>
              <a:t>14</a:t>
            </a:fld>
            <a:endParaRPr lang="en-GB"/>
          </a:p>
        </p:txBody>
      </p:sp>
      <p:sp>
        <p:nvSpPr>
          <p:cNvPr id="5" name="Text Placeholder 4">
            <a:extLst>
              <a:ext uri="{FF2B5EF4-FFF2-40B4-BE49-F238E27FC236}">
                <a16:creationId xmlns:a16="http://schemas.microsoft.com/office/drawing/2014/main" id="{5BA8D1D0-6F18-4B0C-B853-ACCB8B39F978}"/>
              </a:ext>
            </a:extLst>
          </p:cNvPr>
          <p:cNvSpPr>
            <a:spLocks noGrp="1"/>
          </p:cNvSpPr>
          <p:nvPr>
            <p:ph type="body" idx="1"/>
          </p:nvPr>
        </p:nvSpPr>
        <p:spPr>
          <a:xfrm>
            <a:off x="322799" y="1026893"/>
            <a:ext cx="7578027" cy="3100501"/>
          </a:xfrm>
        </p:spPr>
        <p:txBody>
          <a:bodyPr/>
          <a:lstStyle/>
          <a:p>
            <a:pPr algn="l">
              <a:lnSpc>
                <a:spcPct val="120000"/>
              </a:lnSpc>
            </a:pPr>
            <a:r>
              <a:rPr lang="en-GB" sz="1600" b="0" i="0" dirty="0">
                <a:solidFill>
                  <a:schemeClr val="tx1"/>
                </a:solidFill>
                <a:effectLst/>
                <a:latin typeface="+mn-lt"/>
              </a:rPr>
              <a:t>The Health Foundation’s </a:t>
            </a:r>
            <a:r>
              <a:rPr lang="en-GB" sz="1600" b="0" i="0" dirty="0">
                <a:solidFill>
                  <a:srgbClr val="C00000"/>
                </a:solidFill>
                <a:effectLst/>
                <a:latin typeface="+mn-lt"/>
                <a:hlinkClick r:id="rId2">
                  <a:extLst>
                    <a:ext uri="{A12FA001-AC4F-418D-AE19-62706E023703}">
                      <ahyp:hlinkClr xmlns:ahyp="http://schemas.microsoft.com/office/drawing/2018/hyperlinkcolor" val="tx"/>
                    </a:ext>
                  </a:extLst>
                </a:hlinkClick>
              </a:rPr>
              <a:t>REAL Centre</a:t>
            </a:r>
            <a:r>
              <a:rPr lang="en-GB" sz="1600" b="0" i="0" dirty="0">
                <a:solidFill>
                  <a:srgbClr val="C00000"/>
                </a:solidFill>
                <a:effectLst/>
                <a:latin typeface="+mn-lt"/>
              </a:rPr>
              <a:t> </a:t>
            </a:r>
            <a:r>
              <a:rPr lang="en-GB" sz="1600" b="0" i="0" dirty="0">
                <a:solidFill>
                  <a:schemeClr val="tx1"/>
                </a:solidFill>
                <a:effectLst/>
                <a:latin typeface="+mn-lt"/>
              </a:rPr>
              <a:t>(Research and Economic Analysis for the Long term) provides independent analysis and research to support better long-term decision making in health and social care. </a:t>
            </a:r>
          </a:p>
          <a:p>
            <a:pPr algn="l">
              <a:lnSpc>
                <a:spcPct val="120000"/>
              </a:lnSpc>
            </a:pPr>
            <a:r>
              <a:rPr lang="en-GB" sz="1600" b="0" i="0" dirty="0">
                <a:solidFill>
                  <a:schemeClr val="tx1"/>
                </a:solidFill>
                <a:effectLst/>
                <a:latin typeface="+mn-lt"/>
              </a:rPr>
              <a:t>Its aim is to help health and social care leaders and policymakers look beyond the short term to understand the implications of their funding and resourcing decisions over the next 10</a:t>
            </a:r>
            <a:r>
              <a:rPr lang="en-GB" sz="1600" b="0" i="0" dirty="0">
                <a:solidFill>
                  <a:srgbClr val="202124"/>
                </a:solidFill>
                <a:effectLst/>
                <a:latin typeface="+mn-lt"/>
              </a:rPr>
              <a:t>–</a:t>
            </a:r>
            <a:r>
              <a:rPr lang="en-GB" sz="1600" b="0" i="0" dirty="0">
                <a:solidFill>
                  <a:schemeClr val="tx1"/>
                </a:solidFill>
                <a:effectLst/>
                <a:latin typeface="+mn-lt"/>
              </a:rPr>
              <a:t>15 years. The Centre will work in partnership with leading experts and academics to research and model the future demand for care, and the workforce and other resources needed to respond. The Centre supports the Health Foundation's aim to create a more sustainable health and care system that better meets people’s needs now and in the future.</a:t>
            </a:r>
            <a:endParaRPr lang="en-GB" dirty="0">
              <a:solidFill>
                <a:schemeClr val="tx1"/>
              </a:solidFill>
              <a:latin typeface="+mn-lt"/>
            </a:endParaRPr>
          </a:p>
          <a:p>
            <a:endParaRPr lang="en-GB" dirty="0"/>
          </a:p>
        </p:txBody>
      </p:sp>
      <p:sp>
        <p:nvSpPr>
          <p:cNvPr id="7" name="Text Placeholder 4">
            <a:extLst>
              <a:ext uri="{FF2B5EF4-FFF2-40B4-BE49-F238E27FC236}">
                <a16:creationId xmlns:a16="http://schemas.microsoft.com/office/drawing/2014/main" id="{8308F903-52A8-41AF-AA37-BEE0924DBC1E}"/>
              </a:ext>
            </a:extLst>
          </p:cNvPr>
          <p:cNvSpPr txBox="1">
            <a:spLocks/>
          </p:cNvSpPr>
          <p:nvPr/>
        </p:nvSpPr>
        <p:spPr>
          <a:xfrm>
            <a:off x="322800" y="4405007"/>
            <a:ext cx="11186400" cy="880611"/>
          </a:xfrm>
          <a:prstGeom prst="rect">
            <a:avLst/>
          </a:prstGeom>
        </p:spPr>
        <p:txBody>
          <a:bodyPr vert="horz" lIns="0" tIns="0" rIns="0" bIns="0" rtlCol="0" anchor="t" anchorCtr="0">
            <a:noAutofit/>
          </a:bodyPr>
          <a:lstStyle>
            <a:lvl1pPr marL="0" indent="0" algn="l" defTabSz="914332" rtl="0" eaLnBrk="1" latinLnBrk="0" hangingPunct="1">
              <a:lnSpc>
                <a:spcPct val="90000"/>
              </a:lnSpc>
              <a:spcBef>
                <a:spcPts val="0"/>
              </a:spcBef>
              <a:spcAft>
                <a:spcPts val="1000"/>
              </a:spcAft>
              <a:buFont typeface="System Font Regular"/>
              <a:buNone/>
              <a:defRPr sz="3000" b="1" i="0" kern="1200">
                <a:solidFill>
                  <a:srgbClr val="1C8280"/>
                </a:solidFill>
                <a:latin typeface="+mj-lt"/>
                <a:ea typeface="+mn-ea"/>
                <a:cs typeface="+mn-cs"/>
              </a:defRPr>
            </a:lvl1pPr>
            <a:lvl2pPr marL="457167" indent="0" algn="l" defTabSz="914332" rtl="0" eaLnBrk="1" latinLnBrk="0" hangingPunct="1">
              <a:lnSpc>
                <a:spcPct val="90000"/>
              </a:lnSpc>
              <a:spcBef>
                <a:spcPts val="0"/>
              </a:spcBef>
              <a:spcAft>
                <a:spcPts val="1000"/>
              </a:spcAft>
              <a:buFont typeface="System Font Regular"/>
              <a:buNone/>
              <a:defRPr sz="2000" kern="1200">
                <a:solidFill>
                  <a:schemeClr val="tx1">
                    <a:tint val="75000"/>
                  </a:schemeClr>
                </a:solidFill>
                <a:latin typeface="+mn-lt"/>
                <a:ea typeface="+mn-ea"/>
                <a:cs typeface="+mn-cs"/>
              </a:defRPr>
            </a:lvl2pPr>
            <a:lvl3pPr marL="914332" indent="0" algn="l" defTabSz="914332" rtl="0" eaLnBrk="1" latinLnBrk="0" hangingPunct="1">
              <a:lnSpc>
                <a:spcPct val="90000"/>
              </a:lnSpc>
              <a:spcBef>
                <a:spcPts val="0"/>
              </a:spcBef>
              <a:spcAft>
                <a:spcPts val="1000"/>
              </a:spcAft>
              <a:buFont typeface="System Font Regular"/>
              <a:buNone/>
              <a:defRPr sz="1800" kern="1200">
                <a:solidFill>
                  <a:schemeClr val="tx1">
                    <a:tint val="75000"/>
                  </a:schemeClr>
                </a:solidFill>
                <a:latin typeface="+mn-lt"/>
                <a:ea typeface="+mn-ea"/>
                <a:cs typeface="+mn-cs"/>
              </a:defRPr>
            </a:lvl3pPr>
            <a:lvl4pPr marL="1371498"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4pPr>
            <a:lvl5pPr marL="1828664"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5pPr>
            <a:lvl6pPr marL="2285830"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6pPr>
            <a:lvl7pPr marL="2742994"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7pPr>
            <a:lvl8pPr marL="3200160"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8pPr>
            <a:lvl9pPr marL="3657327" indent="0" algn="l" defTabSz="914332" rtl="0" eaLnBrk="1" latinLnBrk="0" hangingPunct="1">
              <a:lnSpc>
                <a:spcPct val="90000"/>
              </a:lnSpc>
              <a:spcBef>
                <a:spcPts val="0"/>
              </a:spcBef>
              <a:spcAft>
                <a:spcPts val="1000"/>
              </a:spcAft>
              <a:buFont typeface="System Font Regular"/>
              <a:buNone/>
              <a:defRPr sz="1600" kern="1200">
                <a:solidFill>
                  <a:schemeClr val="tx1">
                    <a:tint val="75000"/>
                  </a:schemeClr>
                </a:solidFill>
                <a:latin typeface="+mn-lt"/>
                <a:ea typeface="+mn-ea"/>
                <a:cs typeface="+mn-cs"/>
              </a:defRPr>
            </a:lvl9pPr>
          </a:lstStyle>
          <a:p>
            <a:pPr>
              <a:lnSpc>
                <a:spcPct val="120000"/>
              </a:lnSpc>
            </a:pPr>
            <a:r>
              <a:rPr lang="en-GB" sz="2000" dirty="0">
                <a:solidFill>
                  <a:schemeClr val="tx1"/>
                </a:solidFill>
                <a:latin typeface="+mn-lt"/>
              </a:rPr>
              <a:t>Download the full report: </a:t>
            </a:r>
            <a:r>
              <a:rPr lang="en-GB" sz="2000" dirty="0">
                <a:solidFill>
                  <a:srgbClr val="C00000"/>
                </a:solidFill>
                <a:latin typeface="+mn-lt"/>
                <a:hlinkClick r:id="rId3">
                  <a:extLst>
                    <a:ext uri="{A12FA001-AC4F-418D-AE19-62706E023703}">
                      <ahyp:hlinkClr xmlns:ahyp="http://schemas.microsoft.com/office/drawing/2018/hyperlinkcolor" val="tx"/>
                    </a:ext>
                  </a:extLst>
                </a:hlinkClick>
              </a:rPr>
              <a:t>health.org.uk/publications/nurses-pay-over-the-long-term-what-next</a:t>
            </a:r>
            <a:r>
              <a:rPr lang="en-GB" sz="2000" dirty="0">
                <a:solidFill>
                  <a:srgbClr val="C00000"/>
                </a:solidFill>
                <a:latin typeface="+mn-lt"/>
              </a:rPr>
              <a:t> </a:t>
            </a:r>
          </a:p>
          <a:p>
            <a:pPr>
              <a:lnSpc>
                <a:spcPct val="120000"/>
              </a:lnSpc>
            </a:pPr>
            <a:r>
              <a:rPr lang="en-GB" sz="2000" dirty="0">
                <a:solidFill>
                  <a:schemeClr val="tx1"/>
                </a:solidFill>
                <a:latin typeface="+mn-lt"/>
              </a:rPr>
              <a:t>Get in touch: </a:t>
            </a:r>
            <a:r>
              <a:rPr lang="en-GB" sz="2000" dirty="0">
                <a:solidFill>
                  <a:srgbClr val="C00000"/>
                </a:solidFill>
                <a:latin typeface="+mn-lt"/>
                <a:hlinkClick r:id="rId4">
                  <a:extLst>
                    <a:ext uri="{A12FA001-AC4F-418D-AE19-62706E023703}">
                      <ahyp:hlinkClr xmlns:ahyp="http://schemas.microsoft.com/office/drawing/2018/hyperlinkcolor" val="tx"/>
                    </a:ext>
                  </a:extLst>
                </a:hlinkClick>
              </a:rPr>
              <a:t>REALCentre@health.org.uk</a:t>
            </a:r>
            <a:endParaRPr lang="en-GB" sz="2000" dirty="0">
              <a:solidFill>
                <a:srgbClr val="C00000"/>
              </a:solidFill>
              <a:latin typeface="+mn-lt"/>
            </a:endParaRPr>
          </a:p>
          <a:p>
            <a:endParaRPr lang="en-GB" dirty="0">
              <a:latin typeface="+mn-lt"/>
            </a:endParaRPr>
          </a:p>
          <a:p>
            <a:endParaRPr lang="en-GB" dirty="0">
              <a:latin typeface="+mn-lt"/>
            </a:endParaRPr>
          </a:p>
        </p:txBody>
      </p:sp>
      <p:sp>
        <p:nvSpPr>
          <p:cNvPr id="8" name="Title 4">
            <a:extLst>
              <a:ext uri="{FF2B5EF4-FFF2-40B4-BE49-F238E27FC236}">
                <a16:creationId xmlns:a16="http://schemas.microsoft.com/office/drawing/2014/main" id="{EDE71862-9421-492C-A2B5-39770EC89615}"/>
              </a:ext>
            </a:extLst>
          </p:cNvPr>
          <p:cNvSpPr txBox="1">
            <a:spLocks/>
          </p:cNvSpPr>
          <p:nvPr/>
        </p:nvSpPr>
        <p:spPr>
          <a:xfrm>
            <a:off x="322800" y="418494"/>
            <a:ext cx="10515600" cy="407884"/>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6000" b="1" i="0" kern="1200" spc="-40" baseline="0">
                <a:solidFill>
                  <a:schemeClr val="bg2"/>
                </a:solidFill>
                <a:latin typeface="+mj-lt"/>
                <a:ea typeface="+mj-ea"/>
                <a:cs typeface="+mj-cs"/>
              </a:defRPr>
            </a:lvl1pPr>
          </a:lstStyle>
          <a:p>
            <a:r>
              <a:rPr lang="en-GB" sz="2800" dirty="0">
                <a:solidFill>
                  <a:schemeClr val="tx1"/>
                </a:solidFill>
              </a:rPr>
              <a:t>About the REAL Centre</a:t>
            </a:r>
          </a:p>
        </p:txBody>
      </p:sp>
      <p:pic>
        <p:nvPicPr>
          <p:cNvPr id="1028" name="Picture 4" descr="[blank]">
            <a:extLst>
              <a:ext uri="{FF2B5EF4-FFF2-40B4-BE49-F238E27FC236}">
                <a16:creationId xmlns:a16="http://schemas.microsoft.com/office/drawing/2014/main" id="{63C60B37-6CF2-4AE0-8803-719624BFE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334" y="516817"/>
            <a:ext cx="2407866" cy="341608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0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35FDCB-D7BF-427D-9F15-B3D230D5921C}"/>
              </a:ext>
            </a:extLst>
          </p:cNvPr>
          <p:cNvSpPr>
            <a:spLocks noGrp="1"/>
          </p:cNvSpPr>
          <p:nvPr>
            <p:ph type="title"/>
          </p:nvPr>
        </p:nvSpPr>
        <p:spPr>
          <a:xfrm>
            <a:off x="306000" y="1789199"/>
            <a:ext cx="10515600" cy="1725525"/>
          </a:xfrm>
        </p:spPr>
        <p:txBody>
          <a:bodyPr/>
          <a:lstStyle/>
          <a:p>
            <a:r>
              <a:rPr lang="en-GB"/>
              <a:t>Summary</a:t>
            </a:r>
          </a:p>
        </p:txBody>
      </p:sp>
      <p:sp>
        <p:nvSpPr>
          <p:cNvPr id="4" name="Slide Number Placeholder 3">
            <a:extLst>
              <a:ext uri="{FF2B5EF4-FFF2-40B4-BE49-F238E27FC236}">
                <a16:creationId xmlns:a16="http://schemas.microsoft.com/office/drawing/2014/main" id="{E560744A-C4CA-449A-9548-D96D06A41A36}"/>
              </a:ext>
            </a:extLst>
          </p:cNvPr>
          <p:cNvSpPr>
            <a:spLocks noGrp="1"/>
          </p:cNvSpPr>
          <p:nvPr>
            <p:ph type="sldNum" sz="quarter" idx="12"/>
          </p:nvPr>
        </p:nvSpPr>
        <p:spPr/>
        <p:txBody>
          <a:bodyPr/>
          <a:lstStyle/>
          <a:p>
            <a:fld id="{81671F1F-C2EB-4484-9694-2E03901D1FCF}" type="slidenum">
              <a:rPr lang="en-GB" smtClean="0"/>
              <a:t>2</a:t>
            </a:fld>
            <a:endParaRPr lang="en-GB"/>
          </a:p>
        </p:txBody>
      </p:sp>
    </p:spTree>
    <p:extLst>
      <p:ext uri="{BB962C8B-B14F-4D97-AF65-F5344CB8AC3E}">
        <p14:creationId xmlns:p14="http://schemas.microsoft.com/office/powerpoint/2010/main" val="424304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05005-7B21-4785-8B01-7264FBC8538C}"/>
              </a:ext>
            </a:extLst>
          </p:cNvPr>
          <p:cNvSpPr>
            <a:spLocks noGrp="1"/>
          </p:cNvSpPr>
          <p:nvPr>
            <p:ph type="title"/>
          </p:nvPr>
        </p:nvSpPr>
        <p:spPr/>
        <p:txBody>
          <a:bodyPr/>
          <a:lstStyle/>
          <a:p>
            <a:r>
              <a:rPr lang="en-GB"/>
              <a:t>What does this report cover?</a:t>
            </a:r>
          </a:p>
        </p:txBody>
      </p:sp>
      <p:sp>
        <p:nvSpPr>
          <p:cNvPr id="4" name="Slide Number Placeholder 3">
            <a:extLst>
              <a:ext uri="{FF2B5EF4-FFF2-40B4-BE49-F238E27FC236}">
                <a16:creationId xmlns:a16="http://schemas.microsoft.com/office/drawing/2014/main" id="{EF3C2E4F-9D9C-455E-BDFD-ABAB8BE69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6" name="Text Placeholder 5">
            <a:extLst>
              <a:ext uri="{FF2B5EF4-FFF2-40B4-BE49-F238E27FC236}">
                <a16:creationId xmlns:a16="http://schemas.microsoft.com/office/drawing/2014/main" id="{24158D96-9A45-47E7-A981-F7E54F63A33A}"/>
              </a:ext>
            </a:extLst>
          </p:cNvPr>
          <p:cNvSpPr>
            <a:spLocks noGrp="1"/>
          </p:cNvSpPr>
          <p:nvPr>
            <p:ph type="body" sz="quarter" idx="13"/>
          </p:nvPr>
        </p:nvSpPr>
        <p:spPr>
          <a:xfrm>
            <a:off x="284163" y="1295400"/>
            <a:ext cx="11225037" cy="4286250"/>
          </a:xfrm>
        </p:spPr>
        <p:txBody>
          <a:bodyPr/>
          <a:lstStyle/>
          <a:p>
            <a:r>
              <a:rPr lang="en-GB" sz="1800" dirty="0"/>
              <a:t>Pay is a critical aspect of the relationship between the NHS as an employer and its staff.</a:t>
            </a:r>
          </a:p>
          <a:p>
            <a:r>
              <a:rPr lang="en-GB" sz="1800" dirty="0"/>
              <a:t>Nursing is the key workforce shortage area in the NHS, with registered nurses accounting for a quarter of full-time equivalent staff but more than 40% of vacancies in the NHS hospital and community service sector.</a:t>
            </a:r>
          </a:p>
          <a:p>
            <a:r>
              <a:rPr lang="en-GB" sz="1800" dirty="0"/>
              <a:t>Pay is a vital factor (although not the only factor) influencing the supply of nurses to the NHS.</a:t>
            </a:r>
          </a:p>
          <a:p>
            <a:r>
              <a:rPr lang="en-GB" sz="1800" dirty="0"/>
              <a:t>In this report, we analyse long-term trends in nurses’ earnings in the UK and OECD data on international comparisons, drawing on stakeholder input for additional insights.</a:t>
            </a:r>
          </a:p>
          <a:p>
            <a:r>
              <a:rPr lang="en-GB" sz="1800" dirty="0"/>
              <a:t>We reflect on the pay determination process for NHS nurses and consider the implications for policy in light of insights from international comparisons.</a:t>
            </a:r>
          </a:p>
        </p:txBody>
      </p:sp>
    </p:spTree>
    <p:extLst>
      <p:ext uri="{BB962C8B-B14F-4D97-AF65-F5344CB8AC3E}">
        <p14:creationId xmlns:p14="http://schemas.microsoft.com/office/powerpoint/2010/main" val="233711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05005-7B21-4785-8B01-7264FBC8538C}"/>
              </a:ext>
            </a:extLst>
          </p:cNvPr>
          <p:cNvSpPr>
            <a:spLocks noGrp="1"/>
          </p:cNvSpPr>
          <p:nvPr>
            <p:ph type="title"/>
          </p:nvPr>
        </p:nvSpPr>
        <p:spPr/>
        <p:txBody>
          <a:bodyPr/>
          <a:lstStyle/>
          <a:p>
            <a:r>
              <a:rPr lang="en-GB"/>
              <a:t>Key findings</a:t>
            </a:r>
          </a:p>
        </p:txBody>
      </p:sp>
      <p:sp>
        <p:nvSpPr>
          <p:cNvPr id="4" name="Slide Number Placeholder 3">
            <a:extLst>
              <a:ext uri="{FF2B5EF4-FFF2-40B4-BE49-F238E27FC236}">
                <a16:creationId xmlns:a16="http://schemas.microsoft.com/office/drawing/2014/main" id="{EF3C2E4F-9D9C-455E-BDFD-ABAB8BE69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6" name="Text Placeholder 5">
            <a:extLst>
              <a:ext uri="{FF2B5EF4-FFF2-40B4-BE49-F238E27FC236}">
                <a16:creationId xmlns:a16="http://schemas.microsoft.com/office/drawing/2014/main" id="{24158D96-9A45-47E7-A981-F7E54F63A33A}"/>
              </a:ext>
            </a:extLst>
          </p:cNvPr>
          <p:cNvSpPr>
            <a:spLocks noGrp="1"/>
          </p:cNvSpPr>
          <p:nvPr>
            <p:ph type="body" sz="quarter" idx="13"/>
          </p:nvPr>
        </p:nvSpPr>
        <p:spPr>
          <a:xfrm>
            <a:off x="284163" y="1295400"/>
            <a:ext cx="11225037" cy="4286250"/>
          </a:xfrm>
        </p:spPr>
        <p:txBody>
          <a:bodyPr/>
          <a:lstStyle/>
          <a:p>
            <a:pPr marL="447675" lvl="1" indent="-447675">
              <a:spcAft>
                <a:spcPts val="1800"/>
              </a:spcAft>
            </a:pPr>
            <a:r>
              <a:rPr lang="en-GB" sz="1800" dirty="0"/>
              <a:t>On average, NHS nurses’ basic earnings in England grew by 13% in nominal terms over the decade to March 2021, but fell by 5% in real terms (after accounting for inflation).</a:t>
            </a:r>
          </a:p>
          <a:p>
            <a:pPr marL="447675" lvl="1" indent="-447675">
              <a:spcAft>
                <a:spcPts val="1800"/>
              </a:spcAft>
            </a:pPr>
            <a:r>
              <a:rPr lang="en-GB" sz="1800" dirty="0"/>
              <a:t>Between 1989 and 2019, female full-time nurses’ real-terms weekly earnings grew by a very similar factor to overall full-time employee earnings in the UK, but the year-on-year growth rates in earnings for the two groups differed markedly.</a:t>
            </a:r>
          </a:p>
          <a:p>
            <a:pPr marL="447675" lvl="1" indent="-447675">
              <a:spcAft>
                <a:spcPts val="1800"/>
              </a:spcAft>
            </a:pPr>
            <a:r>
              <a:rPr lang="en-GB" sz="1800" dirty="0"/>
              <a:t>Female full-time nurses’ average gross weekly earnings doubled in real terms between 1988 and 2009.</a:t>
            </a:r>
          </a:p>
          <a:p>
            <a:pPr marL="447675" lvl="1" indent="-447675">
              <a:spcAft>
                <a:spcPts val="1800"/>
              </a:spcAft>
            </a:pPr>
            <a:r>
              <a:rPr lang="en-GB" sz="1800" dirty="0"/>
              <a:t>After inflation, since 1989, female full-time nurses’ average weekly earnings have grown more rapidly than comparable public sector occupations in the UK such as police officers and secondary teachers.</a:t>
            </a:r>
          </a:p>
          <a:p>
            <a:pPr marL="447675" lvl="1" indent="-447675">
              <a:spcAft>
                <a:spcPts val="1800"/>
              </a:spcAft>
            </a:pPr>
            <a:r>
              <a:rPr lang="en-GB" sz="1800" dirty="0"/>
              <a:t>However, the public sector pay cap period of 2010–2017 led to a real-terms earnings decrease for nurses.</a:t>
            </a:r>
          </a:p>
          <a:p>
            <a:pPr marL="447675" lvl="1" indent="-447675">
              <a:spcAft>
                <a:spcPts val="1800"/>
              </a:spcAft>
            </a:pPr>
            <a:r>
              <a:rPr lang="en-GB" sz="1800" dirty="0"/>
              <a:t>The outcome of longer term comparisons can be very different if different start dates are chosen for the analysis.</a:t>
            </a:r>
          </a:p>
        </p:txBody>
      </p:sp>
    </p:spTree>
    <p:extLst>
      <p:ext uri="{BB962C8B-B14F-4D97-AF65-F5344CB8AC3E}">
        <p14:creationId xmlns:p14="http://schemas.microsoft.com/office/powerpoint/2010/main" val="322501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E05005-7B21-4785-8B01-7264FBC8538C}"/>
              </a:ext>
            </a:extLst>
          </p:cNvPr>
          <p:cNvSpPr>
            <a:spLocks noGrp="1"/>
          </p:cNvSpPr>
          <p:nvPr>
            <p:ph type="title"/>
          </p:nvPr>
        </p:nvSpPr>
        <p:spPr/>
        <p:txBody>
          <a:bodyPr/>
          <a:lstStyle/>
          <a:p>
            <a:r>
              <a:rPr lang="en-GB" dirty="0"/>
              <a:t>Key findings (cont.)</a:t>
            </a:r>
          </a:p>
        </p:txBody>
      </p:sp>
      <p:sp>
        <p:nvSpPr>
          <p:cNvPr id="4" name="Slide Number Placeholder 3">
            <a:extLst>
              <a:ext uri="{FF2B5EF4-FFF2-40B4-BE49-F238E27FC236}">
                <a16:creationId xmlns:a16="http://schemas.microsoft.com/office/drawing/2014/main" id="{EF3C2E4F-9D9C-455E-BDFD-ABAB8BE692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6" name="Text Placeholder 5">
            <a:extLst>
              <a:ext uri="{FF2B5EF4-FFF2-40B4-BE49-F238E27FC236}">
                <a16:creationId xmlns:a16="http://schemas.microsoft.com/office/drawing/2014/main" id="{24158D96-9A45-47E7-A981-F7E54F63A33A}"/>
              </a:ext>
            </a:extLst>
          </p:cNvPr>
          <p:cNvSpPr>
            <a:spLocks noGrp="1"/>
          </p:cNvSpPr>
          <p:nvPr>
            <p:ph type="body" sz="quarter" idx="13"/>
          </p:nvPr>
        </p:nvSpPr>
        <p:spPr>
          <a:xfrm>
            <a:off x="284163" y="1295400"/>
            <a:ext cx="11225037" cy="4286250"/>
          </a:xfrm>
        </p:spPr>
        <p:txBody>
          <a:bodyPr/>
          <a:lstStyle/>
          <a:p>
            <a:pPr marL="447675" lvl="1" indent="-447675">
              <a:spcAft>
                <a:spcPts val="1800"/>
              </a:spcAft>
            </a:pPr>
            <a:r>
              <a:rPr lang="en-GB" sz="1800" dirty="0"/>
              <a:t>On average, OECD data highlights that hospital nurses’ earnings in the UK are lower than the corresponding averages in key comparator economies such as Australia, Canada, New Zealand and the United States, both in absolute and in relative terms.</a:t>
            </a:r>
          </a:p>
          <a:p>
            <a:pPr marL="447675" lvl="1" indent="-447675">
              <a:spcAft>
                <a:spcPts val="1800"/>
              </a:spcAft>
            </a:pPr>
            <a:r>
              <a:rPr lang="en-GB" sz="1800" dirty="0"/>
              <a:t>We assess that over the long term, with the exception of the public sector pay cap period, the independent and evidence-based review body approach has contributed to overall pay stability for nurses.</a:t>
            </a:r>
          </a:p>
          <a:p>
            <a:pPr marL="447675" lvl="1" indent="-447675">
              <a:spcAft>
                <a:spcPts val="1800"/>
              </a:spcAft>
            </a:pPr>
            <a:r>
              <a:rPr lang="en-GB" sz="1800" dirty="0"/>
              <a:t>Nonetheless, the NHS Pay Review Body has identified the need for further reform of the system, including an examination of pay rates and career pathways for experienced and advanced practice nurses, the use of targeted pay supplements, pay equity and the overall reward package.</a:t>
            </a:r>
          </a:p>
          <a:p>
            <a:pPr marL="447675" lvl="1" indent="-447675">
              <a:spcAft>
                <a:spcPts val="1800"/>
              </a:spcAft>
            </a:pPr>
            <a:r>
              <a:rPr lang="en-GB" sz="1800" dirty="0"/>
              <a:t>Increasing divergence in the approaches of the UK countries to NHS staff pay also merits further attention.</a:t>
            </a:r>
          </a:p>
          <a:p>
            <a:pPr marL="447675" lvl="1" indent="-447675">
              <a:spcAft>
                <a:spcPts val="1800"/>
              </a:spcAft>
            </a:pPr>
            <a:r>
              <a:rPr lang="en-GB" sz="1800" dirty="0"/>
              <a:t>This report underscores the relevance of a comprehensive NHS workforce strategy which places the staff reward package front and centre and acknowledges the centrality of pay as a powerful driver of staff motivation and retention.</a:t>
            </a:r>
          </a:p>
        </p:txBody>
      </p:sp>
    </p:spTree>
    <p:extLst>
      <p:ext uri="{BB962C8B-B14F-4D97-AF65-F5344CB8AC3E}">
        <p14:creationId xmlns:p14="http://schemas.microsoft.com/office/powerpoint/2010/main" val="80490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35FDCB-D7BF-427D-9F15-B3D230D5921C}"/>
              </a:ext>
            </a:extLst>
          </p:cNvPr>
          <p:cNvSpPr>
            <a:spLocks noGrp="1"/>
          </p:cNvSpPr>
          <p:nvPr>
            <p:ph type="title"/>
          </p:nvPr>
        </p:nvSpPr>
        <p:spPr>
          <a:xfrm>
            <a:off x="306000" y="1789199"/>
            <a:ext cx="10515600" cy="1725525"/>
          </a:xfrm>
        </p:spPr>
        <p:txBody>
          <a:bodyPr/>
          <a:lstStyle/>
          <a:p>
            <a:r>
              <a:rPr lang="en-GB"/>
              <a:t>Selected charts</a:t>
            </a:r>
          </a:p>
        </p:txBody>
      </p:sp>
      <p:sp>
        <p:nvSpPr>
          <p:cNvPr id="4" name="Slide Number Placeholder 3">
            <a:extLst>
              <a:ext uri="{FF2B5EF4-FFF2-40B4-BE49-F238E27FC236}">
                <a16:creationId xmlns:a16="http://schemas.microsoft.com/office/drawing/2014/main" id="{E560744A-C4CA-449A-9548-D96D06A41A36}"/>
              </a:ext>
            </a:extLst>
          </p:cNvPr>
          <p:cNvSpPr>
            <a:spLocks noGrp="1"/>
          </p:cNvSpPr>
          <p:nvPr>
            <p:ph type="sldNum" sz="quarter" idx="12"/>
          </p:nvPr>
        </p:nvSpPr>
        <p:spPr/>
        <p:txBody>
          <a:bodyPr/>
          <a:lstStyle/>
          <a:p>
            <a:fld id="{81671F1F-C2EB-4484-9694-2E03901D1FCF}" type="slidenum">
              <a:rPr lang="en-GB" smtClean="0"/>
              <a:t>6</a:t>
            </a:fld>
            <a:endParaRPr lang="en-GB"/>
          </a:p>
        </p:txBody>
      </p:sp>
    </p:spTree>
    <p:extLst>
      <p:ext uri="{BB962C8B-B14F-4D97-AF65-F5344CB8AC3E}">
        <p14:creationId xmlns:p14="http://schemas.microsoft.com/office/powerpoint/2010/main" val="295718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a:xfrm>
            <a:off x="284400" y="349200"/>
            <a:ext cx="11308160" cy="612000"/>
          </a:xfrm>
        </p:spPr>
        <p:txBody>
          <a:bodyPr/>
          <a:lstStyle/>
          <a:p>
            <a:r>
              <a:rPr lang="en-GB" sz="2800" dirty="0"/>
              <a:t>Three-quarters of NHS nurses are covered by Band 5 and Band 6 of the Agenda for Change framework</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9" name="Text Placeholder 8">
            <a:extLst>
              <a:ext uri="{FF2B5EF4-FFF2-40B4-BE49-F238E27FC236}">
                <a16:creationId xmlns:a16="http://schemas.microsoft.com/office/drawing/2014/main" id="{4A1263C6-9956-4B58-9194-4CCA1F0E5E73}"/>
              </a:ext>
            </a:extLst>
          </p:cNvPr>
          <p:cNvSpPr>
            <a:spLocks noGrp="1"/>
          </p:cNvSpPr>
          <p:nvPr>
            <p:ph type="body" sz="quarter" idx="16"/>
          </p:nvPr>
        </p:nvSpPr>
        <p:spPr>
          <a:xfrm>
            <a:off x="6695441" y="1278602"/>
            <a:ext cx="5313328" cy="3254070"/>
          </a:xfrm>
        </p:spPr>
        <p:txBody>
          <a:bodyPr/>
          <a:lstStyle/>
          <a:p>
            <a:pPr>
              <a:spcAft>
                <a:spcPts val="1800"/>
              </a:spcAft>
            </a:pPr>
            <a:r>
              <a:rPr lang="en-GB" sz="1800"/>
              <a:t>Around 44% of NHS Hospital and Community Service nurses were in Band 5 in December 2020, with a further 32% being in Band 6.</a:t>
            </a:r>
          </a:p>
          <a:p>
            <a:pPr>
              <a:spcAft>
                <a:spcPts val="1800"/>
              </a:spcAft>
            </a:pPr>
            <a:r>
              <a:rPr lang="en-GB" sz="1800"/>
              <a:t>Basic earnings generally account for over 80% of nurses’ overall earnings and over 90% of overall earnings for higher bands.</a:t>
            </a:r>
          </a:p>
          <a:p>
            <a:pPr>
              <a:spcAft>
                <a:spcPts val="1800"/>
              </a:spcAft>
            </a:pPr>
            <a:r>
              <a:rPr lang="en-GB" sz="1800"/>
              <a:t>Due to data constraints, we do not explore trends in nurses’ non-basic earnings (</a:t>
            </a:r>
            <a:r>
              <a:rPr lang="en-GB" sz="1800" err="1"/>
              <a:t>eg</a:t>
            </a:r>
            <a:r>
              <a:rPr lang="en-GB" sz="1800"/>
              <a:t> overtime pay and local area supplements), and ‘Total Reward’ in the form of pensions and other benefits, although these are important issues</a:t>
            </a:r>
            <a:r>
              <a:rPr lang="en-GB" sz="2000"/>
              <a:t>.</a:t>
            </a:r>
          </a:p>
        </p:txBody>
      </p:sp>
      <p:pic>
        <p:nvPicPr>
          <p:cNvPr id="6" name="Chart Placeholder 5">
            <a:extLst>
              <a:ext uri="{FF2B5EF4-FFF2-40B4-BE49-F238E27FC236}">
                <a16:creationId xmlns:a16="http://schemas.microsoft.com/office/drawing/2014/main" id="{0FAEF24F-8DD7-4D93-B5EB-C32F620BE3F8}"/>
              </a:ext>
            </a:extLst>
          </p:cNvPr>
          <p:cNvPicPr>
            <a:picLocks noGrp="1" noChangeAspect="1"/>
          </p:cNvPicPr>
          <p:nvPr>
            <p:ph type="chart" sz="quarter" idx="15"/>
          </p:nvPr>
        </p:nvPicPr>
        <p:blipFill>
          <a:blip r:embed="rId2">
            <a:extLst>
              <a:ext uri="{28A0092B-C50C-407E-A947-70E740481C1C}">
                <a14:useLocalDpi xmlns:a14="http://schemas.microsoft.com/office/drawing/2010/main" val="0"/>
              </a:ext>
            </a:extLst>
          </a:blip>
          <a:srcRect/>
          <a:stretch/>
        </p:blipFill>
        <p:spPr>
          <a:xfrm>
            <a:off x="355952" y="1925314"/>
            <a:ext cx="5498035" cy="3431810"/>
          </a:xfrm>
          <a:prstGeom prst="rect">
            <a:avLst/>
          </a:prstGeom>
        </p:spPr>
      </p:pic>
      <p:sp>
        <p:nvSpPr>
          <p:cNvPr id="7" name="TextBox 6">
            <a:extLst>
              <a:ext uri="{FF2B5EF4-FFF2-40B4-BE49-F238E27FC236}">
                <a16:creationId xmlns:a16="http://schemas.microsoft.com/office/drawing/2014/main" id="{E4D2F335-8492-4C79-8780-399706BBAD12}"/>
              </a:ext>
            </a:extLst>
          </p:cNvPr>
          <p:cNvSpPr txBox="1"/>
          <p:nvPr/>
        </p:nvSpPr>
        <p:spPr>
          <a:xfrm>
            <a:off x="355952" y="1309081"/>
            <a:ext cx="5313328" cy="523220"/>
          </a:xfrm>
          <a:prstGeom prst="rect">
            <a:avLst/>
          </a:prstGeom>
          <a:noFill/>
        </p:spPr>
        <p:txBody>
          <a:bodyPr wrap="square">
            <a:spAutoFit/>
          </a:bodyPr>
          <a:lstStyle/>
          <a:p>
            <a:pPr algn="l"/>
            <a:r>
              <a:rPr lang="en-GB" sz="1400" b="1" i="0" u="none" strike="noStrike" baseline="0">
                <a:solidFill>
                  <a:srgbClr val="342F2C"/>
                </a:solidFill>
                <a:latin typeface="UniversLTStd-Bold"/>
              </a:rPr>
              <a:t>Distribution of NHS nurses and health visitors (FTE) in England across Agenda for Change pay bands, December 2020</a:t>
            </a:r>
            <a:endParaRPr lang="en-GB" sz="1400">
              <a:solidFill>
                <a:srgbClr val="342F2C"/>
              </a:solidFill>
            </a:endParaRPr>
          </a:p>
        </p:txBody>
      </p:sp>
      <p:sp>
        <p:nvSpPr>
          <p:cNvPr id="8" name="TextBox 7">
            <a:extLst>
              <a:ext uri="{FF2B5EF4-FFF2-40B4-BE49-F238E27FC236}">
                <a16:creationId xmlns:a16="http://schemas.microsoft.com/office/drawing/2014/main" id="{9904448B-9D73-49FD-8854-83F276FA1317}"/>
              </a:ext>
            </a:extLst>
          </p:cNvPr>
          <p:cNvSpPr txBox="1"/>
          <p:nvPr/>
        </p:nvSpPr>
        <p:spPr>
          <a:xfrm>
            <a:off x="2502360" y="5890559"/>
            <a:ext cx="8836200" cy="769441"/>
          </a:xfrm>
          <a:prstGeom prst="rect">
            <a:avLst/>
          </a:prstGeom>
          <a:noFill/>
        </p:spPr>
        <p:txBody>
          <a:bodyPr wrap="square">
            <a:spAutoFit/>
          </a:bodyPr>
          <a:lstStyle/>
          <a:p>
            <a:pPr algn="l"/>
            <a:r>
              <a:rPr lang="en-GB" sz="1100" b="0" i="0" u="none" strike="noStrike" baseline="0">
                <a:solidFill>
                  <a:srgbClr val="342F2C"/>
                </a:solidFill>
                <a:latin typeface="UniversLTStd-Light" panose="020B0403020202020204" pitchFamily="34" charset="0"/>
              </a:rPr>
              <a:t>Source: NHS Digital</a:t>
            </a:r>
          </a:p>
          <a:p>
            <a:pPr algn="l"/>
            <a:r>
              <a:rPr lang="en-GB" sz="1100" b="0" i="0" u="none" strike="noStrike" baseline="0">
                <a:solidFill>
                  <a:srgbClr val="342F2C"/>
                </a:solidFill>
                <a:latin typeface="UniversLTStd-Light" panose="020B0403020202020204" pitchFamily="34" charset="0"/>
              </a:rPr>
              <a:t>Notes: The data are sourced from NHS Digital’s Electronic Staff Record (ESR) system. Full-time equivalent (FTE) figures are rounded to the nearest whole number. Due to rounding and a small number of Band 2 – Band 4 employees from the data not having been shown (as these do not represent qualified nurses, who start at Band 5), the percentages shown may not sum to 100%.</a:t>
            </a:r>
            <a:endParaRPr lang="en-GB" sz="1100">
              <a:solidFill>
                <a:srgbClr val="342F2C"/>
              </a:solidFill>
            </a:endParaRPr>
          </a:p>
        </p:txBody>
      </p:sp>
    </p:spTree>
    <p:extLst>
      <p:ext uri="{BB962C8B-B14F-4D97-AF65-F5344CB8AC3E}">
        <p14:creationId xmlns:p14="http://schemas.microsoft.com/office/powerpoint/2010/main" val="150047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a:xfrm>
            <a:off x="284400" y="349200"/>
            <a:ext cx="11069400" cy="524560"/>
          </a:xfrm>
        </p:spPr>
        <p:txBody>
          <a:bodyPr/>
          <a:lstStyle/>
          <a:p>
            <a:r>
              <a:rPr lang="en-GB" sz="2400" dirty="0"/>
              <a:t>On average, NHS nurses’ earnings  fell in real terms between 2011 and 2021</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6" name="Text Placeholder 5">
            <a:extLst>
              <a:ext uri="{FF2B5EF4-FFF2-40B4-BE49-F238E27FC236}">
                <a16:creationId xmlns:a16="http://schemas.microsoft.com/office/drawing/2014/main" id="{682C4054-386A-456D-A099-FB46D06CDE16}"/>
              </a:ext>
            </a:extLst>
          </p:cNvPr>
          <p:cNvSpPr>
            <a:spLocks noGrp="1"/>
          </p:cNvSpPr>
          <p:nvPr>
            <p:ph type="body" sz="quarter" idx="16"/>
          </p:nvPr>
        </p:nvSpPr>
        <p:spPr>
          <a:xfrm>
            <a:off x="7518400" y="1252547"/>
            <a:ext cx="4527387" cy="4183053"/>
          </a:xfrm>
        </p:spPr>
        <p:txBody>
          <a:bodyPr/>
          <a:lstStyle/>
          <a:p>
            <a:pPr>
              <a:spcAft>
                <a:spcPts val="1800"/>
              </a:spcAft>
            </a:pPr>
            <a:r>
              <a:rPr lang="en-GB" sz="1800" dirty="0"/>
              <a:t>Nominally, NHS nurses’ average FTE earnings grew by 1.3% per year between March 2011 and March 2021.</a:t>
            </a:r>
          </a:p>
          <a:p>
            <a:pPr>
              <a:spcAft>
                <a:spcPts val="1800"/>
              </a:spcAft>
            </a:pPr>
            <a:r>
              <a:rPr lang="en-GB" sz="1800" dirty="0"/>
              <a:t>In the same period, annual price inflation as measured by the Consumer Prices Index including owner occupiers’ housing costs (CPIH), the ONS’ lead measure of inflation, averaged 1.7%.</a:t>
            </a:r>
          </a:p>
          <a:p>
            <a:pPr>
              <a:spcAft>
                <a:spcPts val="1800"/>
              </a:spcAft>
            </a:pPr>
            <a:r>
              <a:rPr lang="en-GB" sz="1800" dirty="0"/>
              <a:t>So on average, NHS nurses’ earnings  fell in real terms in the 2011–2020 period.</a:t>
            </a:r>
          </a:p>
        </p:txBody>
      </p:sp>
      <p:pic>
        <p:nvPicPr>
          <p:cNvPr id="7" name="Chart Placeholder 7">
            <a:extLst>
              <a:ext uri="{FF2B5EF4-FFF2-40B4-BE49-F238E27FC236}">
                <a16:creationId xmlns:a16="http://schemas.microsoft.com/office/drawing/2014/main" id="{A93E9723-95AC-45D1-9351-484055CD3A12}"/>
              </a:ext>
            </a:extLst>
          </p:cNvPr>
          <p:cNvPicPr>
            <a:picLocks noGrp="1" noChangeAspect="1"/>
          </p:cNvPicPr>
          <p:nvPr>
            <p:ph type="chart" sz="quarter" idx="15"/>
          </p:nvPr>
        </p:nvPicPr>
        <p:blipFill>
          <a:blip r:embed="rId2">
            <a:extLst>
              <a:ext uri="{28A0092B-C50C-407E-A947-70E740481C1C}">
                <a14:useLocalDpi xmlns:a14="http://schemas.microsoft.com/office/drawing/2010/main" val="0"/>
              </a:ext>
            </a:extLst>
          </a:blip>
          <a:srcRect/>
          <a:stretch/>
        </p:blipFill>
        <p:spPr>
          <a:xfrm>
            <a:off x="355952" y="1673627"/>
            <a:ext cx="6172824" cy="3747292"/>
          </a:xfrm>
          <a:prstGeom prst="rect">
            <a:avLst/>
          </a:prstGeom>
        </p:spPr>
      </p:pic>
      <p:sp>
        <p:nvSpPr>
          <p:cNvPr id="8" name="TextBox 7">
            <a:extLst>
              <a:ext uri="{FF2B5EF4-FFF2-40B4-BE49-F238E27FC236}">
                <a16:creationId xmlns:a16="http://schemas.microsoft.com/office/drawing/2014/main" id="{B171ED86-3859-4E05-9C1E-FE9090D08242}"/>
              </a:ext>
            </a:extLst>
          </p:cNvPr>
          <p:cNvSpPr txBox="1"/>
          <p:nvPr/>
        </p:nvSpPr>
        <p:spPr>
          <a:xfrm>
            <a:off x="2502360" y="5890559"/>
            <a:ext cx="8836200" cy="769441"/>
          </a:xfrm>
          <a:prstGeom prst="rect">
            <a:avLst/>
          </a:prstGeom>
          <a:noFill/>
        </p:spPr>
        <p:txBody>
          <a:bodyPr wrap="square">
            <a:spAutoFit/>
          </a:bodyPr>
          <a:lstStyle/>
          <a:p>
            <a:pPr algn="l"/>
            <a:r>
              <a:rPr lang="en-GB" sz="1100" b="0" i="0" u="none" strike="noStrike" baseline="0" dirty="0">
                <a:solidFill>
                  <a:srgbClr val="342F2C"/>
                </a:solidFill>
                <a:latin typeface="UniversLTStd-Light" panose="020B0403020202020204" pitchFamily="34" charset="0"/>
              </a:rPr>
              <a:t>Source: NHS Digital staff earnings data, ONS CPIH data</a:t>
            </a:r>
          </a:p>
          <a:p>
            <a:pPr algn="l"/>
            <a:r>
              <a:rPr lang="en-GB" sz="1100" b="0" i="0" u="none" strike="noStrike" baseline="0" dirty="0">
                <a:solidFill>
                  <a:srgbClr val="342F2C"/>
                </a:solidFill>
                <a:latin typeface="UniversLTStd-Light" panose="020B0403020202020204" pitchFamily="34" charset="0"/>
              </a:rPr>
              <a:t>Note: Earnings data are sourced from NHS Digital’s ESR system and CPIH estimates are sourced from ONS data. NHS Digital defines mean annual basic pay per FTE to be the ‘mean amount of basic pay paid per 1 Full-Time Equivalent post in a 12 month period’. We use ONS data on the 12-month CPIH for March in each year from 2011 to 2021 to estimate real‑terms earnings.</a:t>
            </a:r>
            <a:endParaRPr lang="en-GB" sz="1100" dirty="0">
              <a:solidFill>
                <a:srgbClr val="342F2C"/>
              </a:solidFill>
            </a:endParaRPr>
          </a:p>
        </p:txBody>
      </p:sp>
      <p:sp>
        <p:nvSpPr>
          <p:cNvPr id="10" name="TextBox 9">
            <a:extLst>
              <a:ext uri="{FF2B5EF4-FFF2-40B4-BE49-F238E27FC236}">
                <a16:creationId xmlns:a16="http://schemas.microsoft.com/office/drawing/2014/main" id="{E3EBE088-1A4B-412F-93C7-D7EE336D7026}"/>
              </a:ext>
            </a:extLst>
          </p:cNvPr>
          <p:cNvSpPr txBox="1"/>
          <p:nvPr/>
        </p:nvSpPr>
        <p:spPr>
          <a:xfrm>
            <a:off x="355952" y="1024601"/>
            <a:ext cx="5994048" cy="523220"/>
          </a:xfrm>
          <a:prstGeom prst="rect">
            <a:avLst/>
          </a:prstGeom>
          <a:noFill/>
        </p:spPr>
        <p:txBody>
          <a:bodyPr wrap="square">
            <a:spAutoFit/>
          </a:bodyPr>
          <a:lstStyle/>
          <a:p>
            <a:pPr algn="l"/>
            <a:r>
              <a:rPr lang="en-GB" sz="1400" b="1" i="0" u="none" strike="noStrike" baseline="0" dirty="0">
                <a:solidFill>
                  <a:srgbClr val="342F2C"/>
                </a:solidFill>
                <a:latin typeface="UniversLTStd-Bold"/>
              </a:rPr>
              <a:t>Index of nominal and real-terms mean annual basic earnings per FTE, NHS HCHS nurses and health visitors in England, March 2011 to March 2021</a:t>
            </a:r>
            <a:endParaRPr lang="en-GB" sz="1400" dirty="0">
              <a:solidFill>
                <a:srgbClr val="342F2C"/>
              </a:solidFill>
            </a:endParaRPr>
          </a:p>
        </p:txBody>
      </p:sp>
    </p:spTree>
    <p:extLst>
      <p:ext uri="{BB962C8B-B14F-4D97-AF65-F5344CB8AC3E}">
        <p14:creationId xmlns:p14="http://schemas.microsoft.com/office/powerpoint/2010/main" val="272186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DDC-7CD9-154D-933A-31C6F161CC80}"/>
              </a:ext>
            </a:extLst>
          </p:cNvPr>
          <p:cNvSpPr>
            <a:spLocks noGrp="1"/>
          </p:cNvSpPr>
          <p:nvPr>
            <p:ph type="title"/>
          </p:nvPr>
        </p:nvSpPr>
        <p:spPr>
          <a:xfrm>
            <a:off x="284399" y="349200"/>
            <a:ext cx="11459925" cy="612000"/>
          </a:xfrm>
        </p:spPr>
        <p:txBody>
          <a:bodyPr/>
          <a:lstStyle/>
          <a:p>
            <a:r>
              <a:rPr lang="en-GB" dirty="0"/>
              <a:t>Over the last three decades, the average earnings of female full-time nurses have exceeded the overall UK average and moved closer to comparable professions</a:t>
            </a:r>
          </a:p>
        </p:txBody>
      </p:sp>
      <p:sp>
        <p:nvSpPr>
          <p:cNvPr id="4" name="Slide Number Placeholder 3">
            <a:extLst>
              <a:ext uri="{FF2B5EF4-FFF2-40B4-BE49-F238E27FC236}">
                <a16:creationId xmlns:a16="http://schemas.microsoft.com/office/drawing/2014/main" id="{7E01C18F-23B8-7747-939C-1A94BFFB8A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71F1F-C2EB-4484-9694-2E03901D1FCF}" type="slidenum">
              <a:rPr kumimoji="0" lang="en-GB" sz="1100" b="0" i="0" u="none" strike="noStrike" kern="1200" cap="none" spc="0" normalizeH="0" baseline="0" noProof="0" smtClean="0">
                <a:ln>
                  <a:noFill/>
                </a:ln>
                <a:solidFill>
                  <a:prstClr val="black"/>
                </a:solidFill>
                <a:effectLst/>
                <a:uLnTx/>
                <a:uFillTx/>
                <a:latin typeface="Univer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prstClr val="black"/>
              </a:solidFill>
              <a:effectLst/>
              <a:uLnTx/>
              <a:uFillTx/>
              <a:latin typeface="Univers Light"/>
              <a:ea typeface="+mn-ea"/>
              <a:cs typeface="+mn-cs"/>
            </a:endParaRPr>
          </a:p>
        </p:txBody>
      </p:sp>
      <p:sp>
        <p:nvSpPr>
          <p:cNvPr id="7" name="Text Placeholder 6">
            <a:extLst>
              <a:ext uri="{FF2B5EF4-FFF2-40B4-BE49-F238E27FC236}">
                <a16:creationId xmlns:a16="http://schemas.microsoft.com/office/drawing/2014/main" id="{A333352E-DE3D-4D8A-A90E-4105DFDCE148}"/>
              </a:ext>
            </a:extLst>
          </p:cNvPr>
          <p:cNvSpPr>
            <a:spLocks noGrp="1"/>
          </p:cNvSpPr>
          <p:nvPr>
            <p:ph type="body" sz="quarter" idx="16"/>
          </p:nvPr>
        </p:nvSpPr>
        <p:spPr>
          <a:xfrm>
            <a:off x="7236542" y="1387811"/>
            <a:ext cx="4809245" cy="4161759"/>
          </a:xfrm>
        </p:spPr>
        <p:txBody>
          <a:bodyPr/>
          <a:lstStyle/>
          <a:p>
            <a:pPr>
              <a:spcAft>
                <a:spcPts val="1800"/>
              </a:spcAft>
            </a:pPr>
            <a:r>
              <a:rPr lang="en-GB" sz="1800" dirty="0"/>
              <a:t>ONS data on average earnings allow us to explore longer term trends in UK nurses’ earnings (not restricted to the NHS).</a:t>
            </a:r>
          </a:p>
          <a:p>
            <a:pPr>
              <a:spcAft>
                <a:spcPts val="1800"/>
              </a:spcAft>
            </a:pPr>
            <a:r>
              <a:rPr lang="en-GB" sz="1800" dirty="0"/>
              <a:t>As 9 in 10 UK nurses are female and as a higher proportion of nurses work part time than for all employees, we restrict our analysis to female full-time nurses.</a:t>
            </a:r>
          </a:p>
          <a:p>
            <a:pPr>
              <a:spcAft>
                <a:spcPts val="1800"/>
              </a:spcAft>
            </a:pPr>
            <a:r>
              <a:rPr lang="en-GB" sz="1800" dirty="0"/>
              <a:t>Female full-time nurses’ nominal average earnings have exceeded the overall average since 1988.</a:t>
            </a:r>
          </a:p>
          <a:p>
            <a:pPr>
              <a:spcAft>
                <a:spcPts val="1800"/>
              </a:spcAft>
            </a:pPr>
            <a:r>
              <a:rPr lang="en-GB" sz="1800" dirty="0"/>
              <a:t>Since the 1980s, female full-time nurses’ earnings have moved closer to comparable public sector professions such as policing and teaching.</a:t>
            </a:r>
          </a:p>
          <a:p>
            <a:endParaRPr lang="en-GB" sz="1800" dirty="0"/>
          </a:p>
        </p:txBody>
      </p:sp>
      <p:pic>
        <p:nvPicPr>
          <p:cNvPr id="8" name="Picture 7">
            <a:extLst>
              <a:ext uri="{FF2B5EF4-FFF2-40B4-BE49-F238E27FC236}">
                <a16:creationId xmlns:a16="http://schemas.microsoft.com/office/drawing/2014/main" id="{8A0065D4-4457-4ED1-90ED-7048F68AEB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792" y="1755077"/>
            <a:ext cx="6619556" cy="3896486"/>
          </a:xfrm>
          <a:prstGeom prst="rect">
            <a:avLst/>
          </a:prstGeom>
        </p:spPr>
      </p:pic>
      <p:sp>
        <p:nvSpPr>
          <p:cNvPr id="9" name="TextBox 8">
            <a:extLst>
              <a:ext uri="{FF2B5EF4-FFF2-40B4-BE49-F238E27FC236}">
                <a16:creationId xmlns:a16="http://schemas.microsoft.com/office/drawing/2014/main" id="{269F5CF7-BA45-4AB2-B2D2-56C83159D2BE}"/>
              </a:ext>
            </a:extLst>
          </p:cNvPr>
          <p:cNvSpPr txBox="1"/>
          <p:nvPr/>
        </p:nvSpPr>
        <p:spPr>
          <a:xfrm>
            <a:off x="2502360" y="5890559"/>
            <a:ext cx="8836200" cy="938719"/>
          </a:xfrm>
          <a:prstGeom prst="rect">
            <a:avLst/>
          </a:prstGeom>
          <a:noFill/>
        </p:spPr>
        <p:txBody>
          <a:bodyPr wrap="square">
            <a:spAutoFit/>
          </a:bodyPr>
          <a:lstStyle/>
          <a:p>
            <a:pPr algn="l"/>
            <a:r>
              <a:rPr lang="en-GB" sz="1100" b="0" i="0" u="none" strike="noStrike" baseline="0">
                <a:solidFill>
                  <a:srgbClr val="342F2C"/>
                </a:solidFill>
                <a:latin typeface="UniversLTStd-Light" panose="020B0403020202020204" pitchFamily="34" charset="0"/>
              </a:rPr>
              <a:t>Source: ONS Annual Survey of Hours and Earnings and New Earnings Survey</a:t>
            </a:r>
          </a:p>
          <a:p>
            <a:pPr algn="l"/>
            <a:r>
              <a:rPr lang="en-GB" sz="1100" b="0" i="0" u="none" strike="noStrike" baseline="0">
                <a:solidFill>
                  <a:srgbClr val="342F2C"/>
                </a:solidFill>
                <a:latin typeface="UniversLTStd-Light" panose="020B0403020202020204" pitchFamily="34" charset="0"/>
              </a:rPr>
              <a:t>Note: The data represent female full-time employees only. 2020 data have not been included as they are provisional and may reflect some impacts of the COVID-19 pandemic. Estimates for police officers refer to police officers at sergeant level and below. Time-series data for female full-time police officers are available from 1981 onwards, though 1997 data are missing, so we estimate mean gross weekly pay by taking the average of the values for 1996 and 1998.</a:t>
            </a:r>
            <a:endParaRPr lang="en-GB" sz="1100">
              <a:solidFill>
                <a:srgbClr val="342F2C"/>
              </a:solidFill>
            </a:endParaRPr>
          </a:p>
        </p:txBody>
      </p:sp>
      <p:sp>
        <p:nvSpPr>
          <p:cNvPr id="10" name="TextBox 9">
            <a:extLst>
              <a:ext uri="{FF2B5EF4-FFF2-40B4-BE49-F238E27FC236}">
                <a16:creationId xmlns:a16="http://schemas.microsoft.com/office/drawing/2014/main" id="{209537E8-101F-4FB2-8263-F23C9A8D9DCF}"/>
              </a:ext>
            </a:extLst>
          </p:cNvPr>
          <p:cNvSpPr txBox="1"/>
          <p:nvPr/>
        </p:nvSpPr>
        <p:spPr>
          <a:xfrm>
            <a:off x="345792" y="1126201"/>
            <a:ext cx="5994048" cy="523220"/>
          </a:xfrm>
          <a:prstGeom prst="rect">
            <a:avLst/>
          </a:prstGeom>
          <a:noFill/>
        </p:spPr>
        <p:txBody>
          <a:bodyPr wrap="square">
            <a:spAutoFit/>
          </a:bodyPr>
          <a:lstStyle/>
          <a:p>
            <a:pPr algn="l"/>
            <a:r>
              <a:rPr lang="en-GB" sz="1400" b="1" i="0" u="none" strike="noStrike" baseline="0">
                <a:solidFill>
                  <a:srgbClr val="342F2C"/>
                </a:solidFill>
                <a:latin typeface="UniversLTStd-Bold"/>
              </a:rPr>
              <a:t>Nominal mean gross weekly pay, female full-time nurses and female</a:t>
            </a:r>
          </a:p>
          <a:p>
            <a:pPr algn="l"/>
            <a:r>
              <a:rPr lang="en-GB" sz="1400" b="1" i="0" u="none" strike="noStrike" baseline="0">
                <a:solidFill>
                  <a:srgbClr val="342F2C"/>
                </a:solidFill>
                <a:latin typeface="UniversLTStd-Bold"/>
              </a:rPr>
              <a:t>full‑time employees in selected other occupations in the UK, 1973–2019</a:t>
            </a:r>
            <a:endParaRPr lang="en-GB" sz="1400">
              <a:solidFill>
                <a:srgbClr val="342F2C"/>
              </a:solidFill>
            </a:endParaRPr>
          </a:p>
        </p:txBody>
      </p:sp>
    </p:spTree>
    <p:extLst>
      <p:ext uri="{BB962C8B-B14F-4D97-AF65-F5344CB8AC3E}">
        <p14:creationId xmlns:p14="http://schemas.microsoft.com/office/powerpoint/2010/main" val="3750341716"/>
      </p:ext>
    </p:extLst>
  </p:cSld>
  <p:clrMapOvr>
    <a:masterClrMapping/>
  </p:clrMapOvr>
</p:sld>
</file>

<file path=ppt/theme/theme1.xml><?xml version="1.0" encoding="utf-8"?>
<a:theme xmlns:a="http://schemas.openxmlformats.org/drawingml/2006/main" name="THF REAL Centre Theme">
  <a:themeElements>
    <a:clrScheme name="Health Foundation">
      <a:dk1>
        <a:sysClr val="windowText" lastClr="000000"/>
      </a:dk1>
      <a:lt1>
        <a:sysClr val="window" lastClr="FFFFFF"/>
      </a:lt1>
      <a:dk2>
        <a:srgbClr val="003231"/>
      </a:dk2>
      <a:lt2>
        <a:srgbClr val="005D5C"/>
      </a:lt2>
      <a:accent1>
        <a:srgbClr val="DC2937"/>
      </a:accent1>
      <a:accent2>
        <a:srgbClr val="744384"/>
      </a:accent2>
      <a:accent3>
        <a:srgbClr val="2CA365"/>
      </a:accent3>
      <a:accent4>
        <a:srgbClr val="FFD412"/>
      </a:accent4>
      <a:accent5>
        <a:srgbClr val="092A40"/>
      </a:accent5>
      <a:accent6>
        <a:srgbClr val="005078"/>
      </a:accent6>
      <a:hlink>
        <a:srgbClr val="000000"/>
      </a:hlink>
      <a:folHlink>
        <a:srgbClr val="000000"/>
      </a:folHlink>
    </a:clrScheme>
    <a:fontScheme name="THF">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F REAL Centre Theme">
  <a:themeElements>
    <a:clrScheme name="Health Foundation">
      <a:dk1>
        <a:sysClr val="windowText" lastClr="000000"/>
      </a:dk1>
      <a:lt1>
        <a:sysClr val="window" lastClr="FFFFFF"/>
      </a:lt1>
      <a:dk2>
        <a:srgbClr val="003231"/>
      </a:dk2>
      <a:lt2>
        <a:srgbClr val="005D5C"/>
      </a:lt2>
      <a:accent1>
        <a:srgbClr val="DC2937"/>
      </a:accent1>
      <a:accent2>
        <a:srgbClr val="744384"/>
      </a:accent2>
      <a:accent3>
        <a:srgbClr val="2CA365"/>
      </a:accent3>
      <a:accent4>
        <a:srgbClr val="FFD412"/>
      </a:accent4>
      <a:accent5>
        <a:srgbClr val="092A40"/>
      </a:accent5>
      <a:accent6>
        <a:srgbClr val="005078"/>
      </a:accent6>
      <a:hlink>
        <a:srgbClr val="000000"/>
      </a:hlink>
      <a:folHlink>
        <a:srgbClr val="000000"/>
      </a:folHlink>
    </a:clrScheme>
    <a:fontScheme name="THF">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44f2d2f-5979-4329-97ca-d1c2f9cdd261">
      <UserInfo>
        <DisplayName>Elaine Kelly</DisplayName>
        <AccountId>7164</AccountId>
        <AccountType/>
      </UserInfo>
      <UserInfo>
        <DisplayName>james buchan</DisplayName>
        <AccountId>11247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CECD1D545FB649991D11BDF4CE3B9D" ma:contentTypeVersion="12" ma:contentTypeDescription="Create a new document." ma:contentTypeScope="" ma:versionID="e6bf3bd9e9a6653e6b2d4795903ae533">
  <xsd:schema xmlns:xsd="http://www.w3.org/2001/XMLSchema" xmlns:xs="http://www.w3.org/2001/XMLSchema" xmlns:p="http://schemas.microsoft.com/office/2006/metadata/properties" xmlns:ns2="c0307ef7-2f46-4930-9094-55659d0773e8" xmlns:ns3="744f2d2f-5979-4329-97ca-d1c2f9cdd261" targetNamespace="http://schemas.microsoft.com/office/2006/metadata/properties" ma:root="true" ma:fieldsID="f8cc9ab8c412aecdae39fecf79071a86" ns2:_="" ns3:_="">
    <xsd:import namespace="c0307ef7-2f46-4930-9094-55659d0773e8"/>
    <xsd:import namespace="744f2d2f-5979-4329-97ca-d1c2f9cdd2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07ef7-2f46-4930-9094-55659d0773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4f2d2f-5979-4329-97ca-d1c2f9cdd26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826D4C-7301-4A51-8F13-F0100E83E61A}">
  <ds:schemaRefs>
    <ds:schemaRef ds:uri="http://schemas.microsoft.com/sharepoint/v3/contenttype/forms"/>
  </ds:schemaRefs>
</ds:datastoreItem>
</file>

<file path=customXml/itemProps2.xml><?xml version="1.0" encoding="utf-8"?>
<ds:datastoreItem xmlns:ds="http://schemas.openxmlformats.org/officeDocument/2006/customXml" ds:itemID="{A4CCD7F8-1BD0-4E2C-A1B2-65D3DC2DA046}">
  <ds:schemaRefs>
    <ds:schemaRef ds:uri="http://schemas.microsoft.com/office/2006/metadata/properties"/>
    <ds:schemaRef ds:uri="744f2d2f-5979-4329-97ca-d1c2f9cdd2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0307ef7-2f46-4930-9094-55659d0773e8"/>
    <ds:schemaRef ds:uri="http://www.w3.org/XML/1998/namespace"/>
    <ds:schemaRef ds:uri="http://purl.org/dc/dcmitype/"/>
  </ds:schemaRefs>
</ds:datastoreItem>
</file>

<file path=customXml/itemProps3.xml><?xml version="1.0" encoding="utf-8"?>
<ds:datastoreItem xmlns:ds="http://schemas.openxmlformats.org/officeDocument/2006/customXml" ds:itemID="{89B2F0CC-8F48-498A-9300-374B8F30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07ef7-2f46-4930-9094-55659d0773e8"/>
    <ds:schemaRef ds:uri="744f2d2f-5979-4329-97ca-d1c2f9cdd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2213</Words>
  <Application>Microsoft Office PowerPoint</Application>
  <PresentationFormat>Widescreen</PresentationFormat>
  <Paragraphs>95</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System Font Regular</vt:lpstr>
      <vt:lpstr>Univers</vt:lpstr>
      <vt:lpstr>Univers Light</vt:lpstr>
      <vt:lpstr>UniversLTStd-Bold</vt:lpstr>
      <vt:lpstr>UniversLTStd-Light</vt:lpstr>
      <vt:lpstr>THF REAL Centre Theme</vt:lpstr>
      <vt:lpstr>1_THF REAL Centre Theme</vt:lpstr>
      <vt:lpstr>Nurses’ pay over the long term: what next?  James Buchan, Nihar Shembavnekar and Nuha Bazeer</vt:lpstr>
      <vt:lpstr>Summary</vt:lpstr>
      <vt:lpstr>What does this report cover?</vt:lpstr>
      <vt:lpstr>Key findings</vt:lpstr>
      <vt:lpstr>Key findings (cont.)</vt:lpstr>
      <vt:lpstr>Selected charts</vt:lpstr>
      <vt:lpstr>Three-quarters of NHS nurses are covered by Band 5 and Band 6 of the Agenda for Change framework</vt:lpstr>
      <vt:lpstr>On average, NHS nurses’ earnings  fell in real terms between 2011 and 2021</vt:lpstr>
      <vt:lpstr>Over the last three decades, the average earnings of female full-time nurses have exceeded the overall UK average and moved closer to comparable professions</vt:lpstr>
      <vt:lpstr>An interesting story emerges when we consider trends in nurses’ real-terms earnings relative to comparable professions</vt:lpstr>
      <vt:lpstr>On average, hospital nurses in the UK earn less than their counterparts in key OECD comparator countries in absolute terms</vt:lpstr>
      <vt:lpstr>On average, hospital nurses in the UK also earn less than their counterparts in key OECD comparator countries in relative terms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Sarah Witts</cp:lastModifiedBy>
  <cp:revision>2</cp:revision>
  <dcterms:created xsi:type="dcterms:W3CDTF">2020-10-12T20:01:17Z</dcterms:created>
  <dcterms:modified xsi:type="dcterms:W3CDTF">2021-11-16T15:35:16Z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0x01010026CECD1D545FB649991D11BDF4CE3B9D</vt:lpwstr>
  </property>
  <property fmtid="{D5CDD505-2E9C-101B-9397-08002B2CF9AE}" pid="3" name="Order">
    <vt:r8>626700</vt:r8>
  </property>
  <property fmtid="{D5CDD505-2E9C-101B-9397-08002B2CF9AE}" pid="4" name="xd_Signature">
    <vt:bool>false</vt:bool>
  </property>
  <property fmtid="{D5CDD505-2E9C-101B-9397-08002B2CF9AE}" pid="5" name="_ExtendedDescription">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