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theme/theme8.xml" ContentType="application/vnd.openxmlformats-officedocument.theme+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theme/theme11.xml" ContentType="application/vnd.openxmlformats-officedocument.theme+xml"/>
  <Override PartName="/ppt/slideLayouts/slideLayout17.xml" ContentType="application/vnd.openxmlformats-officedocument.presentationml.slideLayout+xml"/>
  <Override PartName="/ppt/theme/theme12.xml" ContentType="application/vnd.openxmlformats-officedocument.theme+xml"/>
  <Override PartName="/ppt/slideLayouts/slideLayout18.xml" ContentType="application/vnd.openxmlformats-officedocument.presentationml.slideLayout+xml"/>
  <Override PartName="/ppt/theme/theme13.xml" ContentType="application/vnd.openxmlformats-officedocument.theme+xml"/>
  <Override PartName="/ppt/slideLayouts/slideLayout19.xml" ContentType="application/vnd.openxmlformats-officedocument.presentationml.slideLayout+xml"/>
  <Override PartName="/ppt/theme/theme14.xml" ContentType="application/vnd.openxmlformats-officedocument.theme+xml"/>
  <Override PartName="/ppt/slideLayouts/slideLayout20.xml" ContentType="application/vnd.openxmlformats-officedocument.presentationml.slideLayout+xml"/>
  <Override PartName="/ppt/theme/theme15.xml" ContentType="application/vnd.openxmlformats-officedocument.theme+xml"/>
  <Override PartName="/ppt/slideLayouts/slideLayout21.xml" ContentType="application/vnd.openxmlformats-officedocument.presentationml.slideLayout+xml"/>
  <Override PartName="/ppt/theme/theme16.xml" ContentType="application/vnd.openxmlformats-officedocument.theme+xml"/>
  <Override PartName="/ppt/slideLayouts/slideLayout22.xml" ContentType="application/vnd.openxmlformats-officedocument.presentationml.slideLayout+xml"/>
  <Override PartName="/ppt/theme/theme17.xml" ContentType="application/vnd.openxmlformats-officedocument.theme+xml"/>
  <Override PartName="/ppt/slideLayouts/slideLayout23.xml" ContentType="application/vnd.openxmlformats-officedocument.presentationml.slideLayout+xml"/>
  <Override PartName="/ppt/theme/theme18.xml" ContentType="application/vnd.openxmlformats-officedocument.theme+xml"/>
  <Override PartName="/ppt/slideLayouts/slideLayout24.xml" ContentType="application/vnd.openxmlformats-officedocument.presentationml.slideLayout+xml"/>
  <Override PartName="/ppt/theme/theme19.xml" ContentType="application/vnd.openxmlformats-officedocument.theme+xml"/>
  <Override PartName="/ppt/slideLayouts/slideLayout25.xml" ContentType="application/vnd.openxmlformats-officedocument.presentationml.slideLayout+xml"/>
  <Override PartName="/ppt/theme/theme20.xml" ContentType="application/vnd.openxmlformats-officedocument.theme+xml"/>
  <Override PartName="/ppt/slideLayouts/slideLayout26.xml" ContentType="application/vnd.openxmlformats-officedocument.presentationml.slideLayout+xml"/>
  <Override PartName="/ppt/theme/theme21.xml" ContentType="application/vnd.openxmlformats-officedocument.theme+xml"/>
  <Override PartName="/ppt/slideLayouts/slideLayout27.xml" ContentType="application/vnd.openxmlformats-officedocument.presentationml.slideLayout+xml"/>
  <Override PartName="/ppt/theme/theme22.xml" ContentType="application/vnd.openxmlformats-officedocument.theme+xml"/>
  <Override PartName="/ppt/slideLayouts/slideLayout28.xml" ContentType="application/vnd.openxmlformats-officedocument.presentationml.slideLayout+xml"/>
  <Override PartName="/ppt/theme/theme23.xml" ContentType="application/vnd.openxmlformats-officedocument.theme+xml"/>
  <Override PartName="/ppt/slideLayouts/slideLayout29.xml" ContentType="application/vnd.openxmlformats-officedocument.presentationml.slideLayout+xml"/>
  <Override PartName="/ppt/theme/theme24.xml" ContentType="application/vnd.openxmlformats-officedocument.theme+xml"/>
  <Override PartName="/ppt/slideLayouts/slideLayout30.xml" ContentType="application/vnd.openxmlformats-officedocument.presentationml.slideLayout+xml"/>
  <Override PartName="/ppt/theme/theme25.xml" ContentType="application/vnd.openxmlformats-officedocument.theme+xml"/>
  <Override PartName="/ppt/slideLayouts/slideLayout31.xml" ContentType="application/vnd.openxmlformats-officedocument.presentationml.slideLayout+xml"/>
  <Override PartName="/ppt/theme/theme26.xml" ContentType="application/vnd.openxmlformats-officedocument.theme+xml"/>
  <Override PartName="/ppt/slideLayouts/slideLayout32.xml" ContentType="application/vnd.openxmlformats-officedocument.presentationml.slideLayout+xml"/>
  <Override PartName="/ppt/theme/theme27.xml" ContentType="application/vnd.openxmlformats-officedocument.theme+xml"/>
  <Override PartName="/ppt/slideLayouts/slideLayout33.xml" ContentType="application/vnd.openxmlformats-officedocument.presentationml.slideLayout+xml"/>
  <Override PartName="/ppt/theme/theme28.xml" ContentType="application/vnd.openxmlformats-officedocument.theme+xml"/>
  <Override PartName="/ppt/slideLayouts/slideLayout34.xml" ContentType="application/vnd.openxmlformats-officedocument.presentationml.slideLayout+xml"/>
  <Override PartName="/ppt/theme/theme29.xml" ContentType="application/vnd.openxmlformats-officedocument.theme+xml"/>
  <Override PartName="/ppt/slideLayouts/slideLayout35.xml" ContentType="application/vnd.openxmlformats-officedocument.presentationml.slideLayout+xml"/>
  <Override PartName="/ppt/theme/theme30.xml" ContentType="application/vnd.openxmlformats-officedocument.theme+xml"/>
  <Override PartName="/ppt/slideLayouts/slideLayout36.xml" ContentType="application/vnd.openxmlformats-officedocument.presentationml.slideLayout+xml"/>
  <Override PartName="/ppt/theme/theme31.xml" ContentType="application/vnd.openxmlformats-officedocument.theme+xml"/>
  <Override PartName="/ppt/slideLayouts/slideLayout37.xml" ContentType="application/vnd.openxmlformats-officedocument.presentationml.slideLayout+xml"/>
  <Override PartName="/ppt/theme/theme32.xml" ContentType="application/vnd.openxmlformats-officedocument.theme+xml"/>
  <Override PartName="/ppt/slideLayouts/slideLayout38.xml" ContentType="application/vnd.openxmlformats-officedocument.presentationml.slideLayout+xml"/>
  <Override PartName="/ppt/theme/theme33.xml" ContentType="application/vnd.openxmlformats-officedocument.theme+xml"/>
  <Override PartName="/ppt/slideLayouts/slideLayout39.xml" ContentType="application/vnd.openxmlformats-officedocument.presentationml.slideLayout+xml"/>
  <Override PartName="/ppt/theme/theme34.xml" ContentType="application/vnd.openxmlformats-officedocument.theme+xml"/>
  <Override PartName="/ppt/slideLayouts/slideLayout40.xml" ContentType="application/vnd.openxmlformats-officedocument.presentationml.slideLayout+xml"/>
  <Override PartName="/ppt/theme/theme35.xml" ContentType="application/vnd.openxmlformats-officedocument.theme+xml"/>
  <Override PartName="/ppt/slideLayouts/slideLayout41.xml" ContentType="application/vnd.openxmlformats-officedocument.presentationml.slideLayout+xml"/>
  <Override PartName="/ppt/theme/theme36.xml" ContentType="application/vnd.openxmlformats-officedocument.theme+xml"/>
  <Override PartName="/ppt/slideLayouts/slideLayout42.xml" ContentType="application/vnd.openxmlformats-officedocument.presentationml.slideLayout+xml"/>
  <Override PartName="/ppt/theme/theme37.xml" ContentType="application/vnd.openxmlformats-officedocument.theme+xml"/>
  <Override PartName="/ppt/slideLayouts/slideLayout43.xml" ContentType="application/vnd.openxmlformats-officedocument.presentationml.slideLayout+xml"/>
  <Override PartName="/ppt/theme/theme38.xml" ContentType="application/vnd.openxmlformats-officedocument.theme+xml"/>
  <Override PartName="/ppt/theme/theme39.xml" ContentType="application/vnd.openxmlformats-officedocument.theme+xml"/>
  <Override PartName="/ppt/theme/theme4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73" r:id="rId3"/>
    <p:sldMasterId id="2147483684" r:id="rId4"/>
    <p:sldMasterId id="2147483689" r:id="rId5"/>
    <p:sldMasterId id="2147483993" r:id="rId6"/>
    <p:sldMasterId id="2147483995" r:id="rId7"/>
    <p:sldMasterId id="2147483997" r:id="rId8"/>
    <p:sldMasterId id="2147483999" r:id="rId9"/>
    <p:sldMasterId id="2147484001" r:id="rId10"/>
    <p:sldMasterId id="2147484003" r:id="rId11"/>
    <p:sldMasterId id="2147484005" r:id="rId12"/>
    <p:sldMasterId id="2147484007" r:id="rId13"/>
    <p:sldMasterId id="2147484009" r:id="rId14"/>
    <p:sldMasterId id="2147484011" r:id="rId15"/>
    <p:sldMasterId id="2147484015" r:id="rId16"/>
    <p:sldMasterId id="2147484017" r:id="rId17"/>
    <p:sldMasterId id="2147484019" r:id="rId18"/>
    <p:sldMasterId id="2147484021" r:id="rId19"/>
    <p:sldMasterId id="2147484023" r:id="rId20"/>
    <p:sldMasterId id="2147484025" r:id="rId21"/>
    <p:sldMasterId id="2147484027" r:id="rId22"/>
    <p:sldMasterId id="2147484029" r:id="rId23"/>
    <p:sldMasterId id="2147484031" r:id="rId24"/>
    <p:sldMasterId id="2147484033" r:id="rId25"/>
    <p:sldMasterId id="2147484035" r:id="rId26"/>
    <p:sldMasterId id="2147484037" r:id="rId27"/>
    <p:sldMasterId id="2147484039" r:id="rId28"/>
    <p:sldMasterId id="2147484041" r:id="rId29"/>
    <p:sldMasterId id="2147484043" r:id="rId30"/>
    <p:sldMasterId id="2147484045" r:id="rId31"/>
    <p:sldMasterId id="2147484047" r:id="rId32"/>
    <p:sldMasterId id="2147484049" r:id="rId33"/>
    <p:sldMasterId id="2147484051" r:id="rId34"/>
    <p:sldMasterId id="2147484053" r:id="rId35"/>
    <p:sldMasterId id="2147484055" r:id="rId36"/>
    <p:sldMasterId id="2147484057" r:id="rId37"/>
    <p:sldMasterId id="2147484059" r:id="rId38"/>
  </p:sldMasterIdLst>
  <p:notesMasterIdLst>
    <p:notesMasterId r:id="rId130"/>
  </p:notesMasterIdLst>
  <p:handoutMasterIdLst>
    <p:handoutMasterId r:id="rId131"/>
  </p:handoutMasterIdLst>
  <p:sldIdLst>
    <p:sldId id="378" r:id="rId39"/>
    <p:sldId id="466" r:id="rId40"/>
    <p:sldId id="379" r:id="rId41"/>
    <p:sldId id="307" r:id="rId42"/>
    <p:sldId id="324" r:id="rId43"/>
    <p:sldId id="326" r:id="rId44"/>
    <p:sldId id="329" r:id="rId45"/>
    <p:sldId id="328" r:id="rId46"/>
    <p:sldId id="327" r:id="rId47"/>
    <p:sldId id="333" r:id="rId48"/>
    <p:sldId id="368" r:id="rId49"/>
    <p:sldId id="369" r:id="rId50"/>
    <p:sldId id="335" r:id="rId51"/>
    <p:sldId id="370" r:id="rId52"/>
    <p:sldId id="371" r:id="rId53"/>
    <p:sldId id="357" r:id="rId54"/>
    <p:sldId id="358" r:id="rId55"/>
    <p:sldId id="359" r:id="rId56"/>
    <p:sldId id="375" r:id="rId57"/>
    <p:sldId id="354" r:id="rId58"/>
    <p:sldId id="360" r:id="rId59"/>
    <p:sldId id="362" r:id="rId60"/>
    <p:sldId id="373" r:id="rId61"/>
    <p:sldId id="364" r:id="rId62"/>
    <p:sldId id="365" r:id="rId63"/>
    <p:sldId id="376" r:id="rId64"/>
    <p:sldId id="320" r:id="rId65"/>
    <p:sldId id="381" r:id="rId66"/>
    <p:sldId id="396" r:id="rId67"/>
    <p:sldId id="397" r:id="rId68"/>
    <p:sldId id="398" r:id="rId69"/>
    <p:sldId id="399" r:id="rId70"/>
    <p:sldId id="400" r:id="rId71"/>
    <p:sldId id="401" r:id="rId72"/>
    <p:sldId id="402" r:id="rId73"/>
    <p:sldId id="403" r:id="rId74"/>
    <p:sldId id="404" r:id="rId75"/>
    <p:sldId id="405" r:id="rId76"/>
    <p:sldId id="406" r:id="rId77"/>
    <p:sldId id="407" r:id="rId78"/>
    <p:sldId id="408" r:id="rId79"/>
    <p:sldId id="409" r:id="rId80"/>
    <p:sldId id="410" r:id="rId81"/>
    <p:sldId id="411" r:id="rId82"/>
    <p:sldId id="412" r:id="rId83"/>
    <p:sldId id="413" r:id="rId84"/>
    <p:sldId id="414" r:id="rId85"/>
    <p:sldId id="415" r:id="rId86"/>
    <p:sldId id="416" r:id="rId87"/>
    <p:sldId id="417" r:id="rId88"/>
    <p:sldId id="431" r:id="rId89"/>
    <p:sldId id="421" r:id="rId90"/>
    <p:sldId id="422" r:id="rId91"/>
    <p:sldId id="423" r:id="rId92"/>
    <p:sldId id="424" r:id="rId93"/>
    <p:sldId id="425" r:id="rId94"/>
    <p:sldId id="426" r:id="rId95"/>
    <p:sldId id="427" r:id="rId96"/>
    <p:sldId id="428" r:id="rId97"/>
    <p:sldId id="429" r:id="rId98"/>
    <p:sldId id="430" r:id="rId99"/>
    <p:sldId id="432" r:id="rId100"/>
    <p:sldId id="434" r:id="rId101"/>
    <p:sldId id="433" r:id="rId102"/>
    <p:sldId id="461" r:id="rId103"/>
    <p:sldId id="438" r:id="rId104"/>
    <p:sldId id="439" r:id="rId105"/>
    <p:sldId id="440" r:id="rId106"/>
    <p:sldId id="441" r:id="rId107"/>
    <p:sldId id="442" r:id="rId108"/>
    <p:sldId id="443" r:id="rId109"/>
    <p:sldId id="444" r:id="rId110"/>
    <p:sldId id="445" r:id="rId111"/>
    <p:sldId id="446" r:id="rId112"/>
    <p:sldId id="447" r:id="rId113"/>
    <p:sldId id="448" r:id="rId114"/>
    <p:sldId id="449" r:id="rId115"/>
    <p:sldId id="450" r:id="rId116"/>
    <p:sldId id="451" r:id="rId117"/>
    <p:sldId id="452" r:id="rId118"/>
    <p:sldId id="453" r:id="rId119"/>
    <p:sldId id="454" r:id="rId120"/>
    <p:sldId id="455" r:id="rId121"/>
    <p:sldId id="456" r:id="rId122"/>
    <p:sldId id="457" r:id="rId123"/>
    <p:sldId id="458" r:id="rId124"/>
    <p:sldId id="459" r:id="rId125"/>
    <p:sldId id="460" r:id="rId126"/>
    <p:sldId id="462" r:id="rId127"/>
    <p:sldId id="463" r:id="rId128"/>
    <p:sldId id="465" r:id="rId129"/>
  </p:sldIdLst>
  <p:sldSz cx="9144000" cy="6858000" type="screen4x3"/>
  <p:notesSz cx="6805613" cy="9939338"/>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FF00"/>
    <a:srgbClr val="008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60"/>
  </p:normalViewPr>
  <p:slideViewPr>
    <p:cSldViewPr>
      <p:cViewPr>
        <p:scale>
          <a:sx n="60" d="100"/>
          <a:sy n="60" d="100"/>
        </p:scale>
        <p:origin x="-2448" y="-10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9.xml"/><Relationship Id="rId21" Type="http://schemas.openxmlformats.org/officeDocument/2006/relationships/slideMaster" Target="slideMasters/slideMaster21.xml"/><Relationship Id="rId42" Type="http://schemas.openxmlformats.org/officeDocument/2006/relationships/slide" Target="slides/slide4.xml"/><Relationship Id="rId47" Type="http://schemas.openxmlformats.org/officeDocument/2006/relationships/slide" Target="slides/slide9.xml"/><Relationship Id="rId63" Type="http://schemas.openxmlformats.org/officeDocument/2006/relationships/slide" Target="slides/slide25.xml"/><Relationship Id="rId68" Type="http://schemas.openxmlformats.org/officeDocument/2006/relationships/slide" Target="slides/slide30.xml"/><Relationship Id="rId84" Type="http://schemas.openxmlformats.org/officeDocument/2006/relationships/slide" Target="slides/slide46.xml"/><Relationship Id="rId89" Type="http://schemas.openxmlformats.org/officeDocument/2006/relationships/slide" Target="slides/slide51.xml"/><Relationship Id="rId112" Type="http://schemas.openxmlformats.org/officeDocument/2006/relationships/slide" Target="slides/slide74.xml"/><Relationship Id="rId133" Type="http://schemas.openxmlformats.org/officeDocument/2006/relationships/viewProps" Target="viewProps.xml"/><Relationship Id="rId16" Type="http://schemas.openxmlformats.org/officeDocument/2006/relationships/slideMaster" Target="slideMasters/slideMaster16.xml"/><Relationship Id="rId107" Type="http://schemas.openxmlformats.org/officeDocument/2006/relationships/slide" Target="slides/slide69.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 Target="slides/slide15.xml"/><Relationship Id="rId58" Type="http://schemas.openxmlformats.org/officeDocument/2006/relationships/slide" Target="slides/slide20.xml"/><Relationship Id="rId74" Type="http://schemas.openxmlformats.org/officeDocument/2006/relationships/slide" Target="slides/slide36.xml"/><Relationship Id="rId79" Type="http://schemas.openxmlformats.org/officeDocument/2006/relationships/slide" Target="slides/slide41.xml"/><Relationship Id="rId102" Type="http://schemas.openxmlformats.org/officeDocument/2006/relationships/slide" Target="slides/slide64.xml"/><Relationship Id="rId123" Type="http://schemas.openxmlformats.org/officeDocument/2006/relationships/slide" Target="slides/slide85.xml"/><Relationship Id="rId128"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52.xml"/><Relationship Id="rId95" Type="http://schemas.openxmlformats.org/officeDocument/2006/relationships/slide" Target="slides/slide57.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slide" Target="slides/slide26.xml"/><Relationship Id="rId69" Type="http://schemas.openxmlformats.org/officeDocument/2006/relationships/slide" Target="slides/slide31.xml"/><Relationship Id="rId77" Type="http://schemas.openxmlformats.org/officeDocument/2006/relationships/slide" Target="slides/slide39.xml"/><Relationship Id="rId100" Type="http://schemas.openxmlformats.org/officeDocument/2006/relationships/slide" Target="slides/slide62.xml"/><Relationship Id="rId105" Type="http://schemas.openxmlformats.org/officeDocument/2006/relationships/slide" Target="slides/slide67.xml"/><Relationship Id="rId113" Type="http://schemas.openxmlformats.org/officeDocument/2006/relationships/slide" Target="slides/slide75.xml"/><Relationship Id="rId118" Type="http://schemas.openxmlformats.org/officeDocument/2006/relationships/slide" Target="slides/slide80.xml"/><Relationship Id="rId126" Type="http://schemas.openxmlformats.org/officeDocument/2006/relationships/slide" Target="slides/slide88.xml"/><Relationship Id="rId13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13.xml"/><Relationship Id="rId72" Type="http://schemas.openxmlformats.org/officeDocument/2006/relationships/slide" Target="slides/slide34.xml"/><Relationship Id="rId80" Type="http://schemas.openxmlformats.org/officeDocument/2006/relationships/slide" Target="slides/slide42.xml"/><Relationship Id="rId85" Type="http://schemas.openxmlformats.org/officeDocument/2006/relationships/slide" Target="slides/slide47.xml"/><Relationship Id="rId93" Type="http://schemas.openxmlformats.org/officeDocument/2006/relationships/slide" Target="slides/slide55.xml"/><Relationship Id="rId98" Type="http://schemas.openxmlformats.org/officeDocument/2006/relationships/slide" Target="slides/slide60.xml"/><Relationship Id="rId121"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slide" Target="slides/slide29.xml"/><Relationship Id="rId103" Type="http://schemas.openxmlformats.org/officeDocument/2006/relationships/slide" Target="slides/slide65.xml"/><Relationship Id="rId108" Type="http://schemas.openxmlformats.org/officeDocument/2006/relationships/slide" Target="slides/slide70.xml"/><Relationship Id="rId116" Type="http://schemas.openxmlformats.org/officeDocument/2006/relationships/slide" Target="slides/slide78.xml"/><Relationship Id="rId124" Type="http://schemas.openxmlformats.org/officeDocument/2006/relationships/slide" Target="slides/slide86.xml"/><Relationship Id="rId129" Type="http://schemas.openxmlformats.org/officeDocument/2006/relationships/slide" Target="slides/slide91.xml"/><Relationship Id="rId20" Type="http://schemas.openxmlformats.org/officeDocument/2006/relationships/slideMaster" Target="slideMasters/slideMaster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slide" Target="slides/slide24.xml"/><Relationship Id="rId70" Type="http://schemas.openxmlformats.org/officeDocument/2006/relationships/slide" Target="slides/slide32.xml"/><Relationship Id="rId75" Type="http://schemas.openxmlformats.org/officeDocument/2006/relationships/slide" Target="slides/slide37.xml"/><Relationship Id="rId83" Type="http://schemas.openxmlformats.org/officeDocument/2006/relationships/slide" Target="slides/slide45.xml"/><Relationship Id="rId88" Type="http://schemas.openxmlformats.org/officeDocument/2006/relationships/slide" Target="slides/slide50.xml"/><Relationship Id="rId91" Type="http://schemas.openxmlformats.org/officeDocument/2006/relationships/slide" Target="slides/slide53.xml"/><Relationship Id="rId96" Type="http://schemas.openxmlformats.org/officeDocument/2006/relationships/slide" Target="slides/slide58.xml"/><Relationship Id="rId111" Type="http://schemas.openxmlformats.org/officeDocument/2006/relationships/slide" Target="slides/slide73.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1.xml"/><Relationship Id="rId57" Type="http://schemas.openxmlformats.org/officeDocument/2006/relationships/slide" Target="slides/slide19.xml"/><Relationship Id="rId106" Type="http://schemas.openxmlformats.org/officeDocument/2006/relationships/slide" Target="slides/slide68.xml"/><Relationship Id="rId114" Type="http://schemas.openxmlformats.org/officeDocument/2006/relationships/slide" Target="slides/slide76.xml"/><Relationship Id="rId119" Type="http://schemas.openxmlformats.org/officeDocument/2006/relationships/slide" Target="slides/slide81.xml"/><Relationship Id="rId127" Type="http://schemas.openxmlformats.org/officeDocument/2006/relationships/slide" Target="slides/slide8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slide" Target="slides/slide27.xml"/><Relationship Id="rId73" Type="http://schemas.openxmlformats.org/officeDocument/2006/relationships/slide" Target="slides/slide35.xml"/><Relationship Id="rId78" Type="http://schemas.openxmlformats.org/officeDocument/2006/relationships/slide" Target="slides/slide40.xml"/><Relationship Id="rId81" Type="http://schemas.openxmlformats.org/officeDocument/2006/relationships/slide" Target="slides/slide43.xml"/><Relationship Id="rId86" Type="http://schemas.openxmlformats.org/officeDocument/2006/relationships/slide" Target="slides/slide48.xml"/><Relationship Id="rId94" Type="http://schemas.openxmlformats.org/officeDocument/2006/relationships/slide" Target="slides/slide56.xml"/><Relationship Id="rId99" Type="http://schemas.openxmlformats.org/officeDocument/2006/relationships/slide" Target="slides/slide61.xml"/><Relationship Id="rId101" Type="http://schemas.openxmlformats.org/officeDocument/2006/relationships/slide" Target="slides/slide63.xml"/><Relationship Id="rId122" Type="http://schemas.openxmlformats.org/officeDocument/2006/relationships/slide" Target="slides/slide84.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xml"/><Relationship Id="rId109" Type="http://schemas.openxmlformats.org/officeDocument/2006/relationships/slide" Target="slides/slide71.xml"/><Relationship Id="rId34" Type="http://schemas.openxmlformats.org/officeDocument/2006/relationships/slideMaster" Target="slideMasters/slideMaster34.xml"/><Relationship Id="rId50" Type="http://schemas.openxmlformats.org/officeDocument/2006/relationships/slide" Target="slides/slide12.xml"/><Relationship Id="rId55" Type="http://schemas.openxmlformats.org/officeDocument/2006/relationships/slide" Target="slides/slide17.xml"/><Relationship Id="rId76" Type="http://schemas.openxmlformats.org/officeDocument/2006/relationships/slide" Target="slides/slide38.xml"/><Relationship Id="rId97" Type="http://schemas.openxmlformats.org/officeDocument/2006/relationships/slide" Target="slides/slide59.xml"/><Relationship Id="rId104" Type="http://schemas.openxmlformats.org/officeDocument/2006/relationships/slide" Target="slides/slide66.xml"/><Relationship Id="rId120" Type="http://schemas.openxmlformats.org/officeDocument/2006/relationships/slide" Target="slides/slide82.xml"/><Relationship Id="rId125"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33.xml"/><Relationship Id="rId92" Type="http://schemas.openxmlformats.org/officeDocument/2006/relationships/slide" Target="slides/slide54.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2.xml"/><Relationship Id="rId45" Type="http://schemas.openxmlformats.org/officeDocument/2006/relationships/slide" Target="slides/slide7.xml"/><Relationship Id="rId66" Type="http://schemas.openxmlformats.org/officeDocument/2006/relationships/slide" Target="slides/slide28.xml"/><Relationship Id="rId87" Type="http://schemas.openxmlformats.org/officeDocument/2006/relationships/slide" Target="slides/slide49.xml"/><Relationship Id="rId110" Type="http://schemas.openxmlformats.org/officeDocument/2006/relationships/slide" Target="slides/slide72.xml"/><Relationship Id="rId115" Type="http://schemas.openxmlformats.org/officeDocument/2006/relationships/slide" Target="slides/slide77.xml"/><Relationship Id="rId131" Type="http://schemas.openxmlformats.org/officeDocument/2006/relationships/handoutMaster" Target="handoutMasters/handoutMaster1.xml"/><Relationship Id="rId61" Type="http://schemas.openxmlformats.org/officeDocument/2006/relationships/slide" Target="slides/slide23.xml"/><Relationship Id="rId82" Type="http://schemas.openxmlformats.org/officeDocument/2006/relationships/slide" Target="slides/slide44.xml"/><Relationship Id="rId19" Type="http://schemas.openxmlformats.org/officeDocument/2006/relationships/slideMaster" Target="slideMasters/slideMaster1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phwba\Documents\Northumbria\L_Shine\Data\Final%20Report\Final%20Report%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phwba\Documents\Northumbria\L_Shine\Data\Final%20Report\Final%20Report%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phwba\Documents\Northumbria\L_Shine\Data\Medicines%20Waste\Drugs%20Return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 meds</c:v>
                </c:pt>
              </c:strCache>
            </c:strRef>
          </c:tx>
          <c:spPr>
            <a:gradFill flip="none" rotWithShape="1">
              <a:gsLst>
                <a:gs pos="50000">
                  <a:srgbClr val="ED174F"/>
                </a:gs>
                <a:gs pos="100000">
                  <a:schemeClr val="accent1">
                    <a:tint val="23500"/>
                    <a:satMod val="160000"/>
                  </a:schemeClr>
                </a:gs>
              </a:gsLst>
              <a:lin ang="0" scaled="1"/>
              <a:tileRect/>
            </a:gradFill>
          </c:spPr>
          <c:invertIfNegative val="0"/>
          <c:cat>
            <c:strRef>
              <c:f>Sheet1!$A$2:$A$3</c:f>
              <c:strCache>
                <c:ptCount val="2"/>
                <c:pt idx="0">
                  <c:v>Post review</c:v>
                </c:pt>
                <c:pt idx="1">
                  <c:v>Prior to review</c:v>
                </c:pt>
              </c:strCache>
            </c:strRef>
          </c:cat>
          <c:val>
            <c:numRef>
              <c:f>Sheet1!$B$2:$B$3</c:f>
              <c:numCache>
                <c:formatCode>General</c:formatCode>
                <c:ptCount val="2"/>
                <c:pt idx="0">
                  <c:v>2975</c:v>
                </c:pt>
                <c:pt idx="1">
                  <c:v>3602</c:v>
                </c:pt>
              </c:numCache>
            </c:numRef>
          </c:val>
        </c:ser>
        <c:dLbls>
          <c:showLegendKey val="0"/>
          <c:showVal val="0"/>
          <c:showCatName val="0"/>
          <c:showSerName val="0"/>
          <c:showPercent val="0"/>
          <c:showBubbleSize val="0"/>
        </c:dLbls>
        <c:gapWidth val="150"/>
        <c:axId val="85599744"/>
        <c:axId val="85601280"/>
      </c:barChart>
      <c:catAx>
        <c:axId val="85599744"/>
        <c:scaling>
          <c:orientation val="minMax"/>
        </c:scaling>
        <c:delete val="0"/>
        <c:axPos val="l"/>
        <c:majorTickMark val="none"/>
        <c:minorTickMark val="none"/>
        <c:tickLblPos val="nextTo"/>
        <c:txPr>
          <a:bodyPr/>
          <a:lstStyle/>
          <a:p>
            <a:pPr>
              <a:defRPr baseline="0"/>
            </a:pPr>
            <a:endParaRPr lang="en-US"/>
          </a:p>
        </c:txPr>
        <c:crossAx val="85601280"/>
        <c:crosses val="autoZero"/>
        <c:auto val="1"/>
        <c:lblAlgn val="ctr"/>
        <c:lblOffset val="100"/>
        <c:noMultiLvlLbl val="0"/>
      </c:catAx>
      <c:valAx>
        <c:axId val="85601280"/>
        <c:scaling>
          <c:orientation val="minMax"/>
        </c:scaling>
        <c:delete val="0"/>
        <c:axPos val="b"/>
        <c:majorGridlines/>
        <c:numFmt formatCode="General" sourceLinked="1"/>
        <c:majorTickMark val="none"/>
        <c:minorTickMark val="none"/>
        <c:tickLblPos val="nextTo"/>
        <c:crossAx val="85599744"/>
        <c:crosses val="autoZero"/>
        <c:crossBetween val="between"/>
      </c:valAx>
      <c:dTable>
        <c:showHorzBorder val="1"/>
        <c:showVertBorder val="1"/>
        <c:showOutline val="1"/>
        <c:showKeys val="1"/>
      </c:dTable>
    </c:plotArea>
    <c:plotVisOnly val="1"/>
    <c:dispBlanksAs val="gap"/>
    <c:showDLblsOverMax val="0"/>
  </c:chart>
  <c:txPr>
    <a:bodyPr/>
    <a:lstStyle/>
    <a:p>
      <a:pPr>
        <a:defRPr sz="1800" baseline="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csts!$B$1</c:f>
              <c:strCache>
                <c:ptCount val="1"/>
                <c:pt idx="0">
                  <c:v>Costs</c:v>
                </c:pt>
              </c:strCache>
            </c:strRef>
          </c:tx>
          <c:spPr>
            <a:gradFill flip="none" rotWithShape="1">
              <a:gsLst>
                <a:gs pos="50000">
                  <a:srgbClr val="ED174F"/>
                </a:gs>
                <a:gs pos="100000">
                  <a:schemeClr val="accent1">
                    <a:tint val="23500"/>
                    <a:satMod val="160000"/>
                  </a:schemeClr>
                </a:gs>
              </a:gsLst>
              <a:lin ang="0" scaled="1"/>
              <a:tileRect/>
            </a:gradFill>
          </c:spPr>
          <c:invertIfNegative val="0"/>
          <c:cat>
            <c:strRef>
              <c:f>csts!$A$2:$A$3</c:f>
              <c:strCache>
                <c:ptCount val="2"/>
                <c:pt idx="0">
                  <c:v>Savings</c:v>
                </c:pt>
                <c:pt idx="1">
                  <c:v>Costs Added</c:v>
                </c:pt>
              </c:strCache>
            </c:strRef>
          </c:cat>
          <c:val>
            <c:numRef>
              <c:f>csts!$B$2:$B$3</c:f>
              <c:numCache>
                <c:formatCode>"£"#,##0</c:formatCode>
                <c:ptCount val="2"/>
                <c:pt idx="0">
                  <c:v>81989</c:v>
                </c:pt>
                <c:pt idx="1">
                  <c:v>4138</c:v>
                </c:pt>
              </c:numCache>
            </c:numRef>
          </c:val>
        </c:ser>
        <c:dLbls>
          <c:showLegendKey val="0"/>
          <c:showVal val="0"/>
          <c:showCatName val="0"/>
          <c:showSerName val="0"/>
          <c:showPercent val="0"/>
          <c:showBubbleSize val="0"/>
        </c:dLbls>
        <c:gapWidth val="150"/>
        <c:axId val="92055808"/>
        <c:axId val="92057600"/>
      </c:barChart>
      <c:catAx>
        <c:axId val="92055808"/>
        <c:scaling>
          <c:orientation val="minMax"/>
        </c:scaling>
        <c:delete val="0"/>
        <c:axPos val="l"/>
        <c:majorTickMark val="none"/>
        <c:minorTickMark val="none"/>
        <c:tickLblPos val="nextTo"/>
        <c:txPr>
          <a:bodyPr/>
          <a:lstStyle/>
          <a:p>
            <a:pPr>
              <a:defRPr sz="1600" baseline="0"/>
            </a:pPr>
            <a:endParaRPr lang="en-US"/>
          </a:p>
        </c:txPr>
        <c:crossAx val="92057600"/>
        <c:crosses val="autoZero"/>
        <c:auto val="1"/>
        <c:lblAlgn val="ctr"/>
        <c:lblOffset val="100"/>
        <c:noMultiLvlLbl val="0"/>
      </c:catAx>
      <c:valAx>
        <c:axId val="92057600"/>
        <c:scaling>
          <c:orientation val="minMax"/>
        </c:scaling>
        <c:delete val="0"/>
        <c:axPos val="b"/>
        <c:majorGridlines/>
        <c:numFmt formatCode="&quot;£&quot;#,##0" sourceLinked="1"/>
        <c:majorTickMark val="none"/>
        <c:minorTickMark val="none"/>
        <c:tickLblPos val="nextTo"/>
        <c:crossAx val="92055808"/>
        <c:crosses val="autoZero"/>
        <c:crossBetween val="between"/>
      </c:valAx>
      <c:dTable>
        <c:showHorzBorder val="1"/>
        <c:showVertBorder val="1"/>
        <c:showOutline val="1"/>
        <c:showKeys val="1"/>
        <c:txPr>
          <a:bodyPr/>
          <a:lstStyle/>
          <a:p>
            <a:pPr rtl="0">
              <a:defRPr sz="1800" baseline="0"/>
            </a:pPr>
            <a:endParaRPr lang="en-US"/>
          </a:p>
        </c:txPr>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Sheet1!$B$9</c:f>
              <c:strCache>
                <c:ptCount val="1"/>
                <c:pt idx="0">
                  <c:v>CH1</c:v>
                </c:pt>
              </c:strCache>
            </c:strRef>
          </c:tx>
          <c:cat>
            <c:strRef>
              <c:f>Sheet1!$A$10:$A$18</c:f>
              <c:strCache>
                <c:ptCount val="9"/>
                <c:pt idx="0">
                  <c:v>Pre-review</c:v>
                </c:pt>
                <c:pt idx="1">
                  <c:v>Month 1 post-review</c:v>
                </c:pt>
                <c:pt idx="2">
                  <c:v>Month 2 post-review</c:v>
                </c:pt>
                <c:pt idx="3">
                  <c:v>Month 3 post-review</c:v>
                </c:pt>
                <c:pt idx="4">
                  <c:v>Month 4 post-review</c:v>
                </c:pt>
                <c:pt idx="5">
                  <c:v>Month 5 post-review</c:v>
                </c:pt>
                <c:pt idx="6">
                  <c:v>Month 6 post-review</c:v>
                </c:pt>
                <c:pt idx="7">
                  <c:v>Month 7 post-review</c:v>
                </c:pt>
                <c:pt idx="8">
                  <c:v>Month 8 post-review</c:v>
                </c:pt>
              </c:strCache>
            </c:strRef>
          </c:cat>
          <c:val>
            <c:numRef>
              <c:f>Sheet1!$B$10:$B$18</c:f>
              <c:numCache>
                <c:formatCode>General</c:formatCode>
                <c:ptCount val="9"/>
                <c:pt idx="0">
                  <c:v>83</c:v>
                </c:pt>
                <c:pt idx="1">
                  <c:v>60</c:v>
                </c:pt>
                <c:pt idx="2">
                  <c:v>51</c:v>
                </c:pt>
                <c:pt idx="3">
                  <c:v>43</c:v>
                </c:pt>
                <c:pt idx="4">
                  <c:v>31</c:v>
                </c:pt>
                <c:pt idx="5">
                  <c:v>49</c:v>
                </c:pt>
                <c:pt idx="6">
                  <c:v>27</c:v>
                </c:pt>
                <c:pt idx="7">
                  <c:v>49</c:v>
                </c:pt>
                <c:pt idx="8">
                  <c:v>32</c:v>
                </c:pt>
              </c:numCache>
            </c:numRef>
          </c:val>
          <c:smooth val="0"/>
        </c:ser>
        <c:ser>
          <c:idx val="1"/>
          <c:order val="1"/>
          <c:tx>
            <c:strRef>
              <c:f>Sheet1!$C$9</c:f>
              <c:strCache>
                <c:ptCount val="1"/>
                <c:pt idx="0">
                  <c:v>CH2</c:v>
                </c:pt>
              </c:strCache>
            </c:strRef>
          </c:tx>
          <c:cat>
            <c:strRef>
              <c:f>Sheet1!$A$10:$A$18</c:f>
              <c:strCache>
                <c:ptCount val="9"/>
                <c:pt idx="0">
                  <c:v>Pre-review</c:v>
                </c:pt>
                <c:pt idx="1">
                  <c:v>Month 1 post-review</c:v>
                </c:pt>
                <c:pt idx="2">
                  <c:v>Month 2 post-review</c:v>
                </c:pt>
                <c:pt idx="3">
                  <c:v>Month 3 post-review</c:v>
                </c:pt>
                <c:pt idx="4">
                  <c:v>Month 4 post-review</c:v>
                </c:pt>
                <c:pt idx="5">
                  <c:v>Month 5 post-review</c:v>
                </c:pt>
                <c:pt idx="6">
                  <c:v>Month 6 post-review</c:v>
                </c:pt>
                <c:pt idx="7">
                  <c:v>Month 7 post-review</c:v>
                </c:pt>
                <c:pt idx="8">
                  <c:v>Month 8 post-review</c:v>
                </c:pt>
              </c:strCache>
            </c:strRef>
          </c:cat>
          <c:val>
            <c:numRef>
              <c:f>Sheet1!$C$10:$C$18</c:f>
              <c:numCache>
                <c:formatCode>General</c:formatCode>
                <c:ptCount val="9"/>
                <c:pt idx="0">
                  <c:v>172</c:v>
                </c:pt>
                <c:pt idx="1">
                  <c:v>154</c:v>
                </c:pt>
                <c:pt idx="2">
                  <c:v>98</c:v>
                </c:pt>
              </c:numCache>
            </c:numRef>
          </c:val>
          <c:smooth val="0"/>
        </c:ser>
        <c:ser>
          <c:idx val="2"/>
          <c:order val="2"/>
          <c:tx>
            <c:strRef>
              <c:f>Sheet1!$D$9</c:f>
              <c:strCache>
                <c:ptCount val="1"/>
                <c:pt idx="0">
                  <c:v>CH3</c:v>
                </c:pt>
              </c:strCache>
            </c:strRef>
          </c:tx>
          <c:cat>
            <c:strRef>
              <c:f>Sheet1!$A$10:$A$18</c:f>
              <c:strCache>
                <c:ptCount val="9"/>
                <c:pt idx="0">
                  <c:v>Pre-review</c:v>
                </c:pt>
                <c:pt idx="1">
                  <c:v>Month 1 post-review</c:v>
                </c:pt>
                <c:pt idx="2">
                  <c:v>Month 2 post-review</c:v>
                </c:pt>
                <c:pt idx="3">
                  <c:v>Month 3 post-review</c:v>
                </c:pt>
                <c:pt idx="4">
                  <c:v>Month 4 post-review</c:v>
                </c:pt>
                <c:pt idx="5">
                  <c:v>Month 5 post-review</c:v>
                </c:pt>
                <c:pt idx="6">
                  <c:v>Month 6 post-review</c:v>
                </c:pt>
                <c:pt idx="7">
                  <c:v>Month 7 post-review</c:v>
                </c:pt>
                <c:pt idx="8">
                  <c:v>Month 8 post-review</c:v>
                </c:pt>
              </c:strCache>
            </c:strRef>
          </c:cat>
          <c:val>
            <c:numRef>
              <c:f>Sheet1!$D$10:$D$18</c:f>
              <c:numCache>
                <c:formatCode>General</c:formatCode>
                <c:ptCount val="9"/>
                <c:pt idx="0">
                  <c:v>55</c:v>
                </c:pt>
                <c:pt idx="1">
                  <c:v>73</c:v>
                </c:pt>
                <c:pt idx="2">
                  <c:v>16</c:v>
                </c:pt>
              </c:numCache>
            </c:numRef>
          </c:val>
          <c:smooth val="0"/>
        </c:ser>
        <c:ser>
          <c:idx val="3"/>
          <c:order val="3"/>
          <c:tx>
            <c:strRef>
              <c:f>Sheet1!$E$9</c:f>
              <c:strCache>
                <c:ptCount val="1"/>
                <c:pt idx="0">
                  <c:v>CH4</c:v>
                </c:pt>
              </c:strCache>
            </c:strRef>
          </c:tx>
          <c:cat>
            <c:strRef>
              <c:f>Sheet1!$A$10:$A$18</c:f>
              <c:strCache>
                <c:ptCount val="9"/>
                <c:pt idx="0">
                  <c:v>Pre-review</c:v>
                </c:pt>
                <c:pt idx="1">
                  <c:v>Month 1 post-review</c:v>
                </c:pt>
                <c:pt idx="2">
                  <c:v>Month 2 post-review</c:v>
                </c:pt>
                <c:pt idx="3">
                  <c:v>Month 3 post-review</c:v>
                </c:pt>
                <c:pt idx="4">
                  <c:v>Month 4 post-review</c:v>
                </c:pt>
                <c:pt idx="5">
                  <c:v>Month 5 post-review</c:v>
                </c:pt>
                <c:pt idx="6">
                  <c:v>Month 6 post-review</c:v>
                </c:pt>
                <c:pt idx="7">
                  <c:v>Month 7 post-review</c:v>
                </c:pt>
                <c:pt idx="8">
                  <c:v>Month 8 post-review</c:v>
                </c:pt>
              </c:strCache>
            </c:strRef>
          </c:cat>
          <c:val>
            <c:numRef>
              <c:f>Sheet1!$E$10:$E$18</c:f>
              <c:numCache>
                <c:formatCode>General</c:formatCode>
                <c:ptCount val="9"/>
                <c:pt idx="0">
                  <c:v>140</c:v>
                </c:pt>
                <c:pt idx="1">
                  <c:v>100</c:v>
                </c:pt>
                <c:pt idx="2">
                  <c:v>81</c:v>
                </c:pt>
              </c:numCache>
            </c:numRef>
          </c:val>
          <c:smooth val="0"/>
        </c:ser>
        <c:dLbls>
          <c:showLegendKey val="0"/>
          <c:showVal val="0"/>
          <c:showCatName val="0"/>
          <c:showSerName val="0"/>
          <c:showPercent val="0"/>
          <c:showBubbleSize val="0"/>
        </c:dLbls>
        <c:marker val="1"/>
        <c:smooth val="0"/>
        <c:axId val="92834432"/>
        <c:axId val="92840320"/>
      </c:lineChart>
      <c:catAx>
        <c:axId val="92834432"/>
        <c:scaling>
          <c:orientation val="minMax"/>
        </c:scaling>
        <c:delete val="0"/>
        <c:axPos val="b"/>
        <c:majorTickMark val="out"/>
        <c:minorTickMark val="none"/>
        <c:tickLblPos val="nextTo"/>
        <c:crossAx val="92840320"/>
        <c:crosses val="autoZero"/>
        <c:auto val="1"/>
        <c:lblAlgn val="ctr"/>
        <c:lblOffset val="100"/>
        <c:noMultiLvlLbl val="0"/>
      </c:catAx>
      <c:valAx>
        <c:axId val="92840320"/>
        <c:scaling>
          <c:orientation val="minMax"/>
        </c:scaling>
        <c:delete val="0"/>
        <c:axPos val="l"/>
        <c:majorGridlines/>
        <c:numFmt formatCode="General" sourceLinked="1"/>
        <c:majorTickMark val="out"/>
        <c:minorTickMark val="none"/>
        <c:tickLblPos val="nextTo"/>
        <c:crossAx val="92834432"/>
        <c:crosses val="autoZero"/>
        <c:crossBetween val="between"/>
      </c:valAx>
    </c:plotArea>
    <c:legend>
      <c:legendPos val="r"/>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EE878D-AE9A-4E47-82AF-41D6A6C90F05}"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CD7F0292-04B2-4499-9B74-CDD3F31131AA}">
      <dgm:prSet phldrT="[Text]" custT="1"/>
      <dgm:spPr>
        <a:solidFill>
          <a:srgbClr val="FF0066"/>
        </a:solidFill>
      </dgm:spPr>
      <dgm:t>
        <a:bodyPr/>
        <a:lstStyle/>
        <a:p>
          <a:r>
            <a:rPr lang="en-GB" sz="2800" dirty="0" smtClean="0"/>
            <a:t>Review</a:t>
          </a:r>
          <a:endParaRPr lang="en-GB" sz="2800" dirty="0"/>
        </a:p>
      </dgm:t>
    </dgm:pt>
    <dgm:pt modelId="{DADDD0D2-0A6A-4F96-9A73-8B6208C77A50}" type="parTrans" cxnId="{0B3CFC4B-7905-42BD-879B-A8B9D3EE62B4}">
      <dgm:prSet/>
      <dgm:spPr/>
      <dgm:t>
        <a:bodyPr/>
        <a:lstStyle/>
        <a:p>
          <a:endParaRPr lang="en-GB"/>
        </a:p>
      </dgm:t>
    </dgm:pt>
    <dgm:pt modelId="{F1258B44-E704-44A3-A20D-F5709859D818}" type="sibTrans" cxnId="{0B3CFC4B-7905-42BD-879B-A8B9D3EE62B4}">
      <dgm:prSet/>
      <dgm:spPr/>
      <dgm:t>
        <a:bodyPr/>
        <a:lstStyle/>
        <a:p>
          <a:endParaRPr lang="en-GB"/>
        </a:p>
      </dgm:t>
    </dgm:pt>
    <dgm:pt modelId="{560F8B1A-01B2-44D1-9EB1-E1F970CA05FC}">
      <dgm:prSet phldrT="[Text]"/>
      <dgm:spPr/>
      <dgm:t>
        <a:bodyPr/>
        <a:lstStyle/>
        <a:p>
          <a:r>
            <a:rPr lang="en-GB" dirty="0" smtClean="0"/>
            <a:t>Medicines Screen &amp; review by Shine Pharmacy Team</a:t>
          </a:r>
          <a:endParaRPr lang="en-GB" dirty="0"/>
        </a:p>
      </dgm:t>
    </dgm:pt>
    <dgm:pt modelId="{A86ADCC4-901A-46E4-A795-48C791AFC93B}" type="parTrans" cxnId="{825991FA-F676-4D40-A018-9967101453EC}">
      <dgm:prSet/>
      <dgm:spPr/>
      <dgm:t>
        <a:bodyPr/>
        <a:lstStyle/>
        <a:p>
          <a:endParaRPr lang="en-GB"/>
        </a:p>
      </dgm:t>
    </dgm:pt>
    <dgm:pt modelId="{53ED447D-03A0-409D-8E1F-661FB4A96A57}" type="sibTrans" cxnId="{825991FA-F676-4D40-A018-9967101453EC}">
      <dgm:prSet/>
      <dgm:spPr/>
      <dgm:t>
        <a:bodyPr/>
        <a:lstStyle/>
        <a:p>
          <a:endParaRPr lang="en-GB"/>
        </a:p>
      </dgm:t>
    </dgm:pt>
    <dgm:pt modelId="{3DD9BE67-8A00-4AD9-B166-EB5F8BB938E0}">
      <dgm:prSet phldrT="[Text]" custT="1"/>
      <dgm:spPr>
        <a:solidFill>
          <a:srgbClr val="FF0066"/>
        </a:solidFill>
      </dgm:spPr>
      <dgm:t>
        <a:bodyPr/>
        <a:lstStyle/>
        <a:p>
          <a:r>
            <a:rPr lang="en-GB" sz="3200" dirty="0" smtClean="0"/>
            <a:t>MDT</a:t>
          </a:r>
          <a:endParaRPr lang="en-GB" sz="1800" dirty="0"/>
        </a:p>
      </dgm:t>
    </dgm:pt>
    <dgm:pt modelId="{C43873B5-A8D0-45B4-9C4A-BF1E7AB3D65D}" type="parTrans" cxnId="{806C886F-70E5-4984-8534-6BB4F336E7A8}">
      <dgm:prSet/>
      <dgm:spPr/>
      <dgm:t>
        <a:bodyPr/>
        <a:lstStyle/>
        <a:p>
          <a:endParaRPr lang="en-GB"/>
        </a:p>
      </dgm:t>
    </dgm:pt>
    <dgm:pt modelId="{05687E50-BCE3-46B2-86CE-42D5A5195755}" type="sibTrans" cxnId="{806C886F-70E5-4984-8534-6BB4F336E7A8}">
      <dgm:prSet/>
      <dgm:spPr/>
      <dgm:t>
        <a:bodyPr/>
        <a:lstStyle/>
        <a:p>
          <a:endParaRPr lang="en-GB"/>
        </a:p>
      </dgm:t>
    </dgm:pt>
    <dgm:pt modelId="{D119C12C-A057-4759-8D3F-8EF10EF18CD9}">
      <dgm:prSet phldrT="[Text]"/>
      <dgm:spPr/>
      <dgm:t>
        <a:bodyPr/>
        <a:lstStyle/>
        <a:p>
          <a:r>
            <a:rPr lang="en-GB" dirty="0" smtClean="0"/>
            <a:t>MDT discussion</a:t>
          </a:r>
          <a:endParaRPr lang="en-GB" dirty="0"/>
        </a:p>
      </dgm:t>
    </dgm:pt>
    <dgm:pt modelId="{730BA01E-7A22-4D6A-914A-3728FEC1DA8A}" type="parTrans" cxnId="{6B3CDD13-4924-4721-B07A-B45C1A400B7F}">
      <dgm:prSet/>
      <dgm:spPr/>
      <dgm:t>
        <a:bodyPr/>
        <a:lstStyle/>
        <a:p>
          <a:endParaRPr lang="en-GB"/>
        </a:p>
      </dgm:t>
    </dgm:pt>
    <dgm:pt modelId="{B731B475-3F8A-4DC8-88F0-D8EC4706ABC2}" type="sibTrans" cxnId="{6B3CDD13-4924-4721-B07A-B45C1A400B7F}">
      <dgm:prSet/>
      <dgm:spPr/>
      <dgm:t>
        <a:bodyPr/>
        <a:lstStyle/>
        <a:p>
          <a:endParaRPr lang="en-GB"/>
        </a:p>
      </dgm:t>
    </dgm:pt>
    <dgm:pt modelId="{0F905361-3CD1-48E1-A0DD-50DB68FFFFA3}">
      <dgm:prSet phldrT="[Text]"/>
      <dgm:spPr/>
      <dgm:t>
        <a:bodyPr/>
        <a:lstStyle/>
        <a:p>
          <a:r>
            <a:rPr lang="en-GB" dirty="0" smtClean="0"/>
            <a:t>POAS consultant, CBT nursing team, Care home nurses</a:t>
          </a:r>
          <a:endParaRPr lang="en-GB" dirty="0"/>
        </a:p>
      </dgm:t>
    </dgm:pt>
    <dgm:pt modelId="{BED1294B-173A-427B-9C7D-408F3BDB6430}" type="parTrans" cxnId="{748A30D7-E38F-4527-B73E-B8E89B91FD0A}">
      <dgm:prSet/>
      <dgm:spPr/>
      <dgm:t>
        <a:bodyPr/>
        <a:lstStyle/>
        <a:p>
          <a:endParaRPr lang="en-GB"/>
        </a:p>
      </dgm:t>
    </dgm:pt>
    <dgm:pt modelId="{D55333C3-DD98-46C1-B4ED-329D67771D97}" type="sibTrans" cxnId="{748A30D7-E38F-4527-B73E-B8E89B91FD0A}">
      <dgm:prSet/>
      <dgm:spPr/>
      <dgm:t>
        <a:bodyPr/>
        <a:lstStyle/>
        <a:p>
          <a:endParaRPr lang="en-GB"/>
        </a:p>
      </dgm:t>
    </dgm:pt>
    <dgm:pt modelId="{1174FAB6-8A52-4113-8F6E-CC9434989541}">
      <dgm:prSet phldrT="[Text]" custT="1"/>
      <dgm:spPr>
        <a:solidFill>
          <a:srgbClr val="FF0066"/>
        </a:solidFill>
      </dgm:spPr>
      <dgm:t>
        <a:bodyPr/>
        <a:lstStyle/>
        <a:p>
          <a:r>
            <a:rPr lang="en-GB" sz="1800" dirty="0" smtClean="0"/>
            <a:t>Shared Decisions</a:t>
          </a:r>
          <a:endParaRPr lang="en-GB" sz="1400" dirty="0"/>
        </a:p>
      </dgm:t>
    </dgm:pt>
    <dgm:pt modelId="{0A8F1F01-79B9-4DD5-AFC3-D85C1A7A7169}" type="parTrans" cxnId="{6160258B-72EF-447F-AA33-CE45B94E7EF4}">
      <dgm:prSet/>
      <dgm:spPr/>
      <dgm:t>
        <a:bodyPr/>
        <a:lstStyle/>
        <a:p>
          <a:endParaRPr lang="en-GB"/>
        </a:p>
      </dgm:t>
    </dgm:pt>
    <dgm:pt modelId="{49D0B7A2-F839-4F1A-B9D5-35B724F4CFCA}" type="sibTrans" cxnId="{6160258B-72EF-447F-AA33-CE45B94E7EF4}">
      <dgm:prSet/>
      <dgm:spPr/>
      <dgm:t>
        <a:bodyPr/>
        <a:lstStyle/>
        <a:p>
          <a:endParaRPr lang="en-GB"/>
        </a:p>
      </dgm:t>
    </dgm:pt>
    <dgm:pt modelId="{27A76ACD-B7A0-4191-B061-37F22C674923}">
      <dgm:prSet phldrT="[Text]"/>
      <dgm:spPr/>
      <dgm:t>
        <a:bodyPr/>
        <a:lstStyle/>
        <a:p>
          <a:r>
            <a:rPr lang="en-GB" dirty="0" smtClean="0"/>
            <a:t>Patient, family &amp; carers involved in any decisions</a:t>
          </a:r>
          <a:endParaRPr lang="en-GB" dirty="0"/>
        </a:p>
      </dgm:t>
    </dgm:pt>
    <dgm:pt modelId="{488CCBAA-1D21-459E-BA6B-BBC4E17E4F6E}" type="parTrans" cxnId="{13F471B7-A491-4336-ADE8-0B52E8B51C4C}">
      <dgm:prSet/>
      <dgm:spPr/>
      <dgm:t>
        <a:bodyPr/>
        <a:lstStyle/>
        <a:p>
          <a:endParaRPr lang="en-GB"/>
        </a:p>
      </dgm:t>
    </dgm:pt>
    <dgm:pt modelId="{AF30DB3D-F5BE-4697-BCD6-23A9D72638A4}" type="sibTrans" cxnId="{13F471B7-A491-4336-ADE8-0B52E8B51C4C}">
      <dgm:prSet/>
      <dgm:spPr/>
      <dgm:t>
        <a:bodyPr/>
        <a:lstStyle/>
        <a:p>
          <a:endParaRPr lang="en-GB"/>
        </a:p>
      </dgm:t>
    </dgm:pt>
    <dgm:pt modelId="{C1D57DA8-6307-4817-A0F3-E755C0F7EFF9}">
      <dgm:prSet custT="1"/>
      <dgm:spPr>
        <a:solidFill>
          <a:srgbClr val="FF0066"/>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GB" sz="2800" dirty="0" smtClean="0"/>
            <a:t>Follow up</a:t>
          </a:r>
        </a:p>
      </dgm:t>
    </dgm:pt>
    <dgm:pt modelId="{AB37C5C5-88B2-403A-AC92-8EDE1E5E9D10}" type="parTrans" cxnId="{3DF12527-CB14-4572-A551-C0E83E7C8407}">
      <dgm:prSet/>
      <dgm:spPr/>
      <dgm:t>
        <a:bodyPr/>
        <a:lstStyle/>
        <a:p>
          <a:endParaRPr lang="en-GB"/>
        </a:p>
      </dgm:t>
    </dgm:pt>
    <dgm:pt modelId="{EB0F172C-BC5E-4BC2-9C71-5F6B1B5660ED}" type="sibTrans" cxnId="{3DF12527-CB14-4572-A551-C0E83E7C8407}">
      <dgm:prSet/>
      <dgm:spPr/>
      <dgm:t>
        <a:bodyPr/>
        <a:lstStyle/>
        <a:p>
          <a:endParaRPr lang="en-GB"/>
        </a:p>
      </dgm:t>
    </dgm:pt>
    <dgm:pt modelId="{DC3332FA-C32E-411F-BF11-7FBBEBE2AD71}">
      <dgm:prSet/>
      <dgm:spPr/>
      <dgm:t>
        <a:bodyPr/>
        <a:lstStyle/>
        <a:p>
          <a:r>
            <a:rPr lang="en-GB" dirty="0" smtClean="0"/>
            <a:t>Hotline for urgent advice</a:t>
          </a:r>
          <a:endParaRPr lang="en-GB" dirty="0"/>
        </a:p>
      </dgm:t>
    </dgm:pt>
    <dgm:pt modelId="{582E5A24-4BE6-41FD-8102-4E9859615082}" type="parTrans" cxnId="{50171441-4132-4E19-96B8-E1FF84722CB4}">
      <dgm:prSet/>
      <dgm:spPr/>
      <dgm:t>
        <a:bodyPr/>
        <a:lstStyle/>
        <a:p>
          <a:endParaRPr lang="en-GB"/>
        </a:p>
      </dgm:t>
    </dgm:pt>
    <dgm:pt modelId="{63CAC8DA-7ACB-4F07-8F1F-60F75EF880F4}" type="sibTrans" cxnId="{50171441-4132-4E19-96B8-E1FF84722CB4}">
      <dgm:prSet/>
      <dgm:spPr/>
      <dgm:t>
        <a:bodyPr/>
        <a:lstStyle/>
        <a:p>
          <a:endParaRPr lang="en-GB"/>
        </a:p>
      </dgm:t>
    </dgm:pt>
    <dgm:pt modelId="{CB382FFA-5E55-4736-958E-E45DEA35D892}">
      <dgm:prSet/>
      <dgm:spPr/>
      <dgm:t>
        <a:bodyPr/>
        <a:lstStyle/>
        <a:p>
          <a:r>
            <a:rPr lang="en-GB" dirty="0" smtClean="0"/>
            <a:t>Follow up</a:t>
          </a:r>
          <a:endParaRPr lang="en-GB" dirty="0"/>
        </a:p>
      </dgm:t>
    </dgm:pt>
    <dgm:pt modelId="{638ACD6C-9332-489F-8129-0871D8802271}" type="parTrans" cxnId="{E6EDFA30-0869-4A9F-A43E-6F538E8CA276}">
      <dgm:prSet/>
      <dgm:spPr/>
      <dgm:t>
        <a:bodyPr/>
        <a:lstStyle/>
        <a:p>
          <a:endParaRPr lang="en-GB"/>
        </a:p>
      </dgm:t>
    </dgm:pt>
    <dgm:pt modelId="{F3D6451D-4DD4-4568-BAC8-307A7CD9E99B}" type="sibTrans" cxnId="{E6EDFA30-0869-4A9F-A43E-6F538E8CA276}">
      <dgm:prSet/>
      <dgm:spPr/>
      <dgm:t>
        <a:bodyPr/>
        <a:lstStyle/>
        <a:p>
          <a:endParaRPr lang="en-GB"/>
        </a:p>
      </dgm:t>
    </dgm:pt>
    <dgm:pt modelId="{F4CE5B77-D401-4641-8652-241EA251C596}">
      <dgm:prSet phldrT="[Text]"/>
      <dgm:spPr/>
      <dgm:t>
        <a:bodyPr/>
        <a:lstStyle/>
        <a:p>
          <a:r>
            <a:rPr lang="en-GB" dirty="0" smtClean="0"/>
            <a:t>Discussion with GP</a:t>
          </a:r>
          <a:endParaRPr lang="en-GB" dirty="0"/>
        </a:p>
      </dgm:t>
    </dgm:pt>
    <dgm:pt modelId="{8C4F0787-97A4-4908-949A-C19614274106}" type="parTrans" cxnId="{AE3B3133-B1E2-4A7F-A1DA-499515C50579}">
      <dgm:prSet/>
      <dgm:spPr/>
      <dgm:t>
        <a:bodyPr/>
        <a:lstStyle/>
        <a:p>
          <a:endParaRPr lang="en-GB"/>
        </a:p>
      </dgm:t>
    </dgm:pt>
    <dgm:pt modelId="{80F15161-4E9C-407F-A883-2D30F1686C40}" type="sibTrans" cxnId="{AE3B3133-B1E2-4A7F-A1DA-499515C50579}">
      <dgm:prSet/>
      <dgm:spPr/>
      <dgm:t>
        <a:bodyPr/>
        <a:lstStyle/>
        <a:p>
          <a:endParaRPr lang="en-GB"/>
        </a:p>
      </dgm:t>
    </dgm:pt>
    <dgm:pt modelId="{B84F614B-5690-46B6-95E9-8871DCF49D5D}" type="pres">
      <dgm:prSet presAssocID="{25EE878D-AE9A-4E47-82AF-41D6A6C90F05}" presName="Name0" presStyleCnt="0">
        <dgm:presLayoutVars>
          <dgm:dir/>
          <dgm:animLvl val="lvl"/>
          <dgm:resizeHandles val="exact"/>
        </dgm:presLayoutVars>
      </dgm:prSet>
      <dgm:spPr/>
      <dgm:t>
        <a:bodyPr/>
        <a:lstStyle/>
        <a:p>
          <a:endParaRPr lang="en-GB"/>
        </a:p>
      </dgm:t>
    </dgm:pt>
    <dgm:pt modelId="{5777EB3E-074E-4793-B72F-993C5F151A36}" type="pres">
      <dgm:prSet presAssocID="{25EE878D-AE9A-4E47-82AF-41D6A6C90F05}" presName="tSp" presStyleCnt="0"/>
      <dgm:spPr/>
    </dgm:pt>
    <dgm:pt modelId="{36F90856-4AC3-48BF-8AC5-E18E38C942CF}" type="pres">
      <dgm:prSet presAssocID="{25EE878D-AE9A-4E47-82AF-41D6A6C90F05}" presName="bSp" presStyleCnt="0"/>
      <dgm:spPr/>
    </dgm:pt>
    <dgm:pt modelId="{8D744A19-DD14-44EA-B417-D79410C059AD}" type="pres">
      <dgm:prSet presAssocID="{25EE878D-AE9A-4E47-82AF-41D6A6C90F05}" presName="process" presStyleCnt="0"/>
      <dgm:spPr/>
    </dgm:pt>
    <dgm:pt modelId="{E3523D83-D854-41BB-98FB-A1B11C506062}" type="pres">
      <dgm:prSet presAssocID="{CD7F0292-04B2-4499-9B74-CDD3F31131AA}" presName="composite1" presStyleCnt="0"/>
      <dgm:spPr/>
    </dgm:pt>
    <dgm:pt modelId="{EDFBE1A8-F002-4895-B08C-4B46A2259F09}" type="pres">
      <dgm:prSet presAssocID="{CD7F0292-04B2-4499-9B74-CDD3F31131AA}" presName="dummyNode1" presStyleLbl="node1" presStyleIdx="0" presStyleCnt="4"/>
      <dgm:spPr/>
    </dgm:pt>
    <dgm:pt modelId="{1CB72277-CC97-4440-B1F7-91E53A7C60D0}" type="pres">
      <dgm:prSet presAssocID="{CD7F0292-04B2-4499-9B74-CDD3F31131AA}" presName="childNode1" presStyleLbl="bgAcc1" presStyleIdx="0" presStyleCnt="4" custScaleX="105646">
        <dgm:presLayoutVars>
          <dgm:bulletEnabled val="1"/>
        </dgm:presLayoutVars>
      </dgm:prSet>
      <dgm:spPr/>
      <dgm:t>
        <a:bodyPr/>
        <a:lstStyle/>
        <a:p>
          <a:endParaRPr lang="en-GB"/>
        </a:p>
      </dgm:t>
    </dgm:pt>
    <dgm:pt modelId="{5589E110-EE08-44F1-8B65-8B6335BD3CE8}" type="pres">
      <dgm:prSet presAssocID="{CD7F0292-04B2-4499-9B74-CDD3F31131AA}" presName="childNode1tx" presStyleLbl="bgAcc1" presStyleIdx="0" presStyleCnt="4">
        <dgm:presLayoutVars>
          <dgm:bulletEnabled val="1"/>
        </dgm:presLayoutVars>
      </dgm:prSet>
      <dgm:spPr/>
      <dgm:t>
        <a:bodyPr/>
        <a:lstStyle/>
        <a:p>
          <a:endParaRPr lang="en-GB"/>
        </a:p>
      </dgm:t>
    </dgm:pt>
    <dgm:pt modelId="{49C8A1EE-B388-4029-A341-B1D286E60525}" type="pres">
      <dgm:prSet presAssocID="{CD7F0292-04B2-4499-9B74-CDD3F31131AA}" presName="parentNode1" presStyleLbl="node1" presStyleIdx="0" presStyleCnt="4">
        <dgm:presLayoutVars>
          <dgm:chMax val="1"/>
          <dgm:bulletEnabled val="1"/>
        </dgm:presLayoutVars>
      </dgm:prSet>
      <dgm:spPr/>
      <dgm:t>
        <a:bodyPr/>
        <a:lstStyle/>
        <a:p>
          <a:endParaRPr lang="en-GB"/>
        </a:p>
      </dgm:t>
    </dgm:pt>
    <dgm:pt modelId="{488525E0-B921-4894-A772-DA267B06BA0D}" type="pres">
      <dgm:prSet presAssocID="{CD7F0292-04B2-4499-9B74-CDD3F31131AA}" presName="connSite1" presStyleCnt="0"/>
      <dgm:spPr/>
    </dgm:pt>
    <dgm:pt modelId="{338F70AD-EC32-4DC3-997D-0D895F94B67B}" type="pres">
      <dgm:prSet presAssocID="{F1258B44-E704-44A3-A20D-F5709859D818}" presName="Name9" presStyleLbl="sibTrans2D1" presStyleIdx="0" presStyleCnt="3"/>
      <dgm:spPr/>
      <dgm:t>
        <a:bodyPr/>
        <a:lstStyle/>
        <a:p>
          <a:endParaRPr lang="en-GB"/>
        </a:p>
      </dgm:t>
    </dgm:pt>
    <dgm:pt modelId="{650F0E55-9B07-48EC-9D76-2CA025666FE4}" type="pres">
      <dgm:prSet presAssocID="{3DD9BE67-8A00-4AD9-B166-EB5F8BB938E0}" presName="composite2" presStyleCnt="0"/>
      <dgm:spPr/>
    </dgm:pt>
    <dgm:pt modelId="{D4B076E8-F533-44C4-8C18-77E8E1F44D50}" type="pres">
      <dgm:prSet presAssocID="{3DD9BE67-8A00-4AD9-B166-EB5F8BB938E0}" presName="dummyNode2" presStyleLbl="node1" presStyleIdx="0" presStyleCnt="4"/>
      <dgm:spPr/>
    </dgm:pt>
    <dgm:pt modelId="{5A2505F9-3F6E-4F86-AF3E-7758DCD5CCA8}" type="pres">
      <dgm:prSet presAssocID="{3DD9BE67-8A00-4AD9-B166-EB5F8BB938E0}" presName="childNode2" presStyleLbl="bgAcc1" presStyleIdx="1" presStyleCnt="4">
        <dgm:presLayoutVars>
          <dgm:bulletEnabled val="1"/>
        </dgm:presLayoutVars>
      </dgm:prSet>
      <dgm:spPr/>
      <dgm:t>
        <a:bodyPr/>
        <a:lstStyle/>
        <a:p>
          <a:endParaRPr lang="en-GB"/>
        </a:p>
      </dgm:t>
    </dgm:pt>
    <dgm:pt modelId="{A839EC8F-BD62-4977-96FE-0F2858F16E72}" type="pres">
      <dgm:prSet presAssocID="{3DD9BE67-8A00-4AD9-B166-EB5F8BB938E0}" presName="childNode2tx" presStyleLbl="bgAcc1" presStyleIdx="1" presStyleCnt="4">
        <dgm:presLayoutVars>
          <dgm:bulletEnabled val="1"/>
        </dgm:presLayoutVars>
      </dgm:prSet>
      <dgm:spPr/>
      <dgm:t>
        <a:bodyPr/>
        <a:lstStyle/>
        <a:p>
          <a:endParaRPr lang="en-GB"/>
        </a:p>
      </dgm:t>
    </dgm:pt>
    <dgm:pt modelId="{85EABCDC-2878-4DC6-BDDF-2A4D04B41CD0}" type="pres">
      <dgm:prSet presAssocID="{3DD9BE67-8A00-4AD9-B166-EB5F8BB938E0}" presName="parentNode2" presStyleLbl="node1" presStyleIdx="1" presStyleCnt="4">
        <dgm:presLayoutVars>
          <dgm:chMax val="0"/>
          <dgm:bulletEnabled val="1"/>
        </dgm:presLayoutVars>
      </dgm:prSet>
      <dgm:spPr/>
      <dgm:t>
        <a:bodyPr/>
        <a:lstStyle/>
        <a:p>
          <a:endParaRPr lang="en-GB"/>
        </a:p>
      </dgm:t>
    </dgm:pt>
    <dgm:pt modelId="{A9077F94-BF05-484A-BAD6-7553C5DB68D9}" type="pres">
      <dgm:prSet presAssocID="{3DD9BE67-8A00-4AD9-B166-EB5F8BB938E0}" presName="connSite2" presStyleCnt="0"/>
      <dgm:spPr/>
    </dgm:pt>
    <dgm:pt modelId="{EB7091E2-EFCA-42DF-A2D3-869DFA1AE8BD}" type="pres">
      <dgm:prSet presAssocID="{05687E50-BCE3-46B2-86CE-42D5A5195755}" presName="Name18" presStyleLbl="sibTrans2D1" presStyleIdx="1" presStyleCnt="3"/>
      <dgm:spPr/>
      <dgm:t>
        <a:bodyPr/>
        <a:lstStyle/>
        <a:p>
          <a:endParaRPr lang="en-GB"/>
        </a:p>
      </dgm:t>
    </dgm:pt>
    <dgm:pt modelId="{5AFF1831-53B6-47AD-85BF-5334CB459463}" type="pres">
      <dgm:prSet presAssocID="{1174FAB6-8A52-4113-8F6E-CC9434989541}" presName="composite1" presStyleCnt="0"/>
      <dgm:spPr/>
    </dgm:pt>
    <dgm:pt modelId="{D1942EB8-A688-49CA-A336-394952682160}" type="pres">
      <dgm:prSet presAssocID="{1174FAB6-8A52-4113-8F6E-CC9434989541}" presName="dummyNode1" presStyleLbl="node1" presStyleIdx="1" presStyleCnt="4"/>
      <dgm:spPr/>
    </dgm:pt>
    <dgm:pt modelId="{F9A45A14-735F-40E9-86F1-0164C0BD1C95}" type="pres">
      <dgm:prSet presAssocID="{1174FAB6-8A52-4113-8F6E-CC9434989541}" presName="childNode1" presStyleLbl="bgAcc1" presStyleIdx="2" presStyleCnt="4">
        <dgm:presLayoutVars>
          <dgm:bulletEnabled val="1"/>
        </dgm:presLayoutVars>
      </dgm:prSet>
      <dgm:spPr/>
      <dgm:t>
        <a:bodyPr/>
        <a:lstStyle/>
        <a:p>
          <a:endParaRPr lang="en-GB"/>
        </a:p>
      </dgm:t>
    </dgm:pt>
    <dgm:pt modelId="{0888887F-61DB-447E-949B-706D2723946F}" type="pres">
      <dgm:prSet presAssocID="{1174FAB6-8A52-4113-8F6E-CC9434989541}" presName="childNode1tx" presStyleLbl="bgAcc1" presStyleIdx="2" presStyleCnt="4">
        <dgm:presLayoutVars>
          <dgm:bulletEnabled val="1"/>
        </dgm:presLayoutVars>
      </dgm:prSet>
      <dgm:spPr/>
      <dgm:t>
        <a:bodyPr/>
        <a:lstStyle/>
        <a:p>
          <a:endParaRPr lang="en-GB"/>
        </a:p>
      </dgm:t>
    </dgm:pt>
    <dgm:pt modelId="{625C5EE5-770E-4338-817F-1996807ABABC}" type="pres">
      <dgm:prSet presAssocID="{1174FAB6-8A52-4113-8F6E-CC9434989541}" presName="parentNode1" presStyleLbl="node1" presStyleIdx="2" presStyleCnt="4">
        <dgm:presLayoutVars>
          <dgm:chMax val="1"/>
          <dgm:bulletEnabled val="1"/>
        </dgm:presLayoutVars>
      </dgm:prSet>
      <dgm:spPr/>
      <dgm:t>
        <a:bodyPr/>
        <a:lstStyle/>
        <a:p>
          <a:endParaRPr lang="en-GB"/>
        </a:p>
      </dgm:t>
    </dgm:pt>
    <dgm:pt modelId="{8D557EC8-F4DD-4A34-A072-B600354E3BD4}" type="pres">
      <dgm:prSet presAssocID="{1174FAB6-8A52-4113-8F6E-CC9434989541}" presName="connSite1" presStyleCnt="0"/>
      <dgm:spPr/>
    </dgm:pt>
    <dgm:pt modelId="{E48C62B4-BA19-46EB-A734-DC3E436306D4}" type="pres">
      <dgm:prSet presAssocID="{49D0B7A2-F839-4F1A-B9D5-35B724F4CFCA}" presName="Name9" presStyleLbl="sibTrans2D1" presStyleIdx="2" presStyleCnt="3"/>
      <dgm:spPr/>
      <dgm:t>
        <a:bodyPr/>
        <a:lstStyle/>
        <a:p>
          <a:endParaRPr lang="en-GB"/>
        </a:p>
      </dgm:t>
    </dgm:pt>
    <dgm:pt modelId="{FED8D90E-6392-453D-A2F3-8C75805523F8}" type="pres">
      <dgm:prSet presAssocID="{C1D57DA8-6307-4817-A0F3-E755C0F7EFF9}" presName="composite2" presStyleCnt="0"/>
      <dgm:spPr/>
    </dgm:pt>
    <dgm:pt modelId="{2F1D80D8-CE07-43D8-957C-B9A81C7EF884}" type="pres">
      <dgm:prSet presAssocID="{C1D57DA8-6307-4817-A0F3-E755C0F7EFF9}" presName="dummyNode2" presStyleLbl="node1" presStyleIdx="2" presStyleCnt="4"/>
      <dgm:spPr/>
    </dgm:pt>
    <dgm:pt modelId="{5A3638AE-7B85-4FC0-A787-782E0893EEB9}" type="pres">
      <dgm:prSet presAssocID="{C1D57DA8-6307-4817-A0F3-E755C0F7EFF9}" presName="childNode2" presStyleLbl="bgAcc1" presStyleIdx="3" presStyleCnt="4">
        <dgm:presLayoutVars>
          <dgm:bulletEnabled val="1"/>
        </dgm:presLayoutVars>
      </dgm:prSet>
      <dgm:spPr/>
      <dgm:t>
        <a:bodyPr/>
        <a:lstStyle/>
        <a:p>
          <a:endParaRPr lang="en-GB"/>
        </a:p>
      </dgm:t>
    </dgm:pt>
    <dgm:pt modelId="{83F75C24-106C-4EEB-ADE7-555109FC3353}" type="pres">
      <dgm:prSet presAssocID="{C1D57DA8-6307-4817-A0F3-E755C0F7EFF9}" presName="childNode2tx" presStyleLbl="bgAcc1" presStyleIdx="3" presStyleCnt="4">
        <dgm:presLayoutVars>
          <dgm:bulletEnabled val="1"/>
        </dgm:presLayoutVars>
      </dgm:prSet>
      <dgm:spPr/>
      <dgm:t>
        <a:bodyPr/>
        <a:lstStyle/>
        <a:p>
          <a:endParaRPr lang="en-GB"/>
        </a:p>
      </dgm:t>
    </dgm:pt>
    <dgm:pt modelId="{087580D5-ED43-4EE0-9503-928B01ABAE4B}" type="pres">
      <dgm:prSet presAssocID="{C1D57DA8-6307-4817-A0F3-E755C0F7EFF9}" presName="parentNode2" presStyleLbl="node1" presStyleIdx="3" presStyleCnt="4">
        <dgm:presLayoutVars>
          <dgm:chMax val="0"/>
          <dgm:bulletEnabled val="1"/>
        </dgm:presLayoutVars>
      </dgm:prSet>
      <dgm:spPr/>
      <dgm:t>
        <a:bodyPr/>
        <a:lstStyle/>
        <a:p>
          <a:endParaRPr lang="en-GB"/>
        </a:p>
      </dgm:t>
    </dgm:pt>
    <dgm:pt modelId="{FBBDEC60-5D65-409E-BD1E-F8E19BEAAFF5}" type="pres">
      <dgm:prSet presAssocID="{C1D57DA8-6307-4817-A0F3-E755C0F7EFF9}" presName="connSite2" presStyleCnt="0"/>
      <dgm:spPr/>
    </dgm:pt>
  </dgm:ptLst>
  <dgm:cxnLst>
    <dgm:cxn modelId="{10385930-E9CE-4183-874A-01A2243F2F72}" type="presOf" srcId="{05687E50-BCE3-46B2-86CE-42D5A5195755}" destId="{EB7091E2-EFCA-42DF-A2D3-869DFA1AE8BD}" srcOrd="0" destOrd="0" presId="urn:microsoft.com/office/officeart/2005/8/layout/hProcess4"/>
    <dgm:cxn modelId="{AE3B3133-B1E2-4A7F-A1DA-499515C50579}" srcId="{CD7F0292-04B2-4499-9B74-CDD3F31131AA}" destId="{F4CE5B77-D401-4641-8652-241EA251C596}" srcOrd="1" destOrd="0" parTransId="{8C4F0787-97A4-4908-949A-C19614274106}" sibTransId="{80F15161-4E9C-407F-A883-2D30F1686C40}"/>
    <dgm:cxn modelId="{E958A6AE-AE54-4630-AA66-BCC09646490A}" type="presOf" srcId="{D119C12C-A057-4759-8D3F-8EF10EF18CD9}" destId="{5A2505F9-3F6E-4F86-AF3E-7758DCD5CCA8}" srcOrd="0" destOrd="0" presId="urn:microsoft.com/office/officeart/2005/8/layout/hProcess4"/>
    <dgm:cxn modelId="{806C886F-70E5-4984-8534-6BB4F336E7A8}" srcId="{25EE878D-AE9A-4E47-82AF-41D6A6C90F05}" destId="{3DD9BE67-8A00-4AD9-B166-EB5F8BB938E0}" srcOrd="1" destOrd="0" parTransId="{C43873B5-A8D0-45B4-9C4A-BF1E7AB3D65D}" sibTransId="{05687E50-BCE3-46B2-86CE-42D5A5195755}"/>
    <dgm:cxn modelId="{6B3CDD13-4924-4721-B07A-B45C1A400B7F}" srcId="{3DD9BE67-8A00-4AD9-B166-EB5F8BB938E0}" destId="{D119C12C-A057-4759-8D3F-8EF10EF18CD9}" srcOrd="0" destOrd="0" parTransId="{730BA01E-7A22-4D6A-914A-3728FEC1DA8A}" sibTransId="{B731B475-3F8A-4DC8-88F0-D8EC4706ABC2}"/>
    <dgm:cxn modelId="{E5BD8F63-EB7D-4357-A8BA-29759B4C5710}" type="presOf" srcId="{F1258B44-E704-44A3-A20D-F5709859D818}" destId="{338F70AD-EC32-4DC3-997D-0D895F94B67B}" srcOrd="0" destOrd="0" presId="urn:microsoft.com/office/officeart/2005/8/layout/hProcess4"/>
    <dgm:cxn modelId="{E7372C64-FE0B-4BF5-A2A2-4DD82AFA7CB1}" type="presOf" srcId="{560F8B1A-01B2-44D1-9EB1-E1F970CA05FC}" destId="{1CB72277-CC97-4440-B1F7-91E53A7C60D0}" srcOrd="0" destOrd="0" presId="urn:microsoft.com/office/officeart/2005/8/layout/hProcess4"/>
    <dgm:cxn modelId="{B97A2372-49F1-4C95-924F-B5B84021C6AB}" type="presOf" srcId="{F4CE5B77-D401-4641-8652-241EA251C596}" destId="{5589E110-EE08-44F1-8B65-8B6335BD3CE8}" srcOrd="1" destOrd="1" presId="urn:microsoft.com/office/officeart/2005/8/layout/hProcess4"/>
    <dgm:cxn modelId="{3BFC8E58-C286-427F-B35B-228139B952E9}" type="presOf" srcId="{DC3332FA-C32E-411F-BF11-7FBBEBE2AD71}" destId="{83F75C24-106C-4EEB-ADE7-555109FC3353}" srcOrd="1" destOrd="0" presId="urn:microsoft.com/office/officeart/2005/8/layout/hProcess4"/>
    <dgm:cxn modelId="{65241A5D-B047-4EA2-B7A6-7F48438836FF}" type="presOf" srcId="{27A76ACD-B7A0-4191-B061-37F22C674923}" destId="{F9A45A14-735F-40E9-86F1-0164C0BD1C95}" srcOrd="0" destOrd="0" presId="urn:microsoft.com/office/officeart/2005/8/layout/hProcess4"/>
    <dgm:cxn modelId="{166F119C-5E10-4A0F-8B66-1FC938A66F7F}" type="presOf" srcId="{560F8B1A-01B2-44D1-9EB1-E1F970CA05FC}" destId="{5589E110-EE08-44F1-8B65-8B6335BD3CE8}" srcOrd="1" destOrd="0" presId="urn:microsoft.com/office/officeart/2005/8/layout/hProcess4"/>
    <dgm:cxn modelId="{C7ABA6CB-3D8A-4651-8CEE-553015208BCE}" type="presOf" srcId="{CD7F0292-04B2-4499-9B74-CDD3F31131AA}" destId="{49C8A1EE-B388-4029-A341-B1D286E60525}" srcOrd="0" destOrd="0" presId="urn:microsoft.com/office/officeart/2005/8/layout/hProcess4"/>
    <dgm:cxn modelId="{0B3CFC4B-7905-42BD-879B-A8B9D3EE62B4}" srcId="{25EE878D-AE9A-4E47-82AF-41D6A6C90F05}" destId="{CD7F0292-04B2-4499-9B74-CDD3F31131AA}" srcOrd="0" destOrd="0" parTransId="{DADDD0D2-0A6A-4F96-9A73-8B6208C77A50}" sibTransId="{F1258B44-E704-44A3-A20D-F5709859D818}"/>
    <dgm:cxn modelId="{1F1AF4D6-7DA3-49E6-99B0-FE7B7B916B65}" type="presOf" srcId="{C1D57DA8-6307-4817-A0F3-E755C0F7EFF9}" destId="{087580D5-ED43-4EE0-9503-928B01ABAE4B}" srcOrd="0" destOrd="0" presId="urn:microsoft.com/office/officeart/2005/8/layout/hProcess4"/>
    <dgm:cxn modelId="{EC549E0D-DDB8-4DB6-A401-4FC128C9599F}" type="presOf" srcId="{CB382FFA-5E55-4736-958E-E45DEA35D892}" destId="{5A3638AE-7B85-4FC0-A787-782E0893EEB9}" srcOrd="0" destOrd="1" presId="urn:microsoft.com/office/officeart/2005/8/layout/hProcess4"/>
    <dgm:cxn modelId="{42250B96-A97B-47B4-87EF-24D559F3734C}" type="presOf" srcId="{D119C12C-A057-4759-8D3F-8EF10EF18CD9}" destId="{A839EC8F-BD62-4977-96FE-0F2858F16E72}" srcOrd="1" destOrd="0" presId="urn:microsoft.com/office/officeart/2005/8/layout/hProcess4"/>
    <dgm:cxn modelId="{825991FA-F676-4D40-A018-9967101453EC}" srcId="{CD7F0292-04B2-4499-9B74-CDD3F31131AA}" destId="{560F8B1A-01B2-44D1-9EB1-E1F970CA05FC}" srcOrd="0" destOrd="0" parTransId="{A86ADCC4-901A-46E4-A795-48C791AFC93B}" sibTransId="{53ED447D-03A0-409D-8E1F-661FB4A96A57}"/>
    <dgm:cxn modelId="{97FBADB9-BF2F-409E-BE87-81E99CBE5559}" type="presOf" srcId="{0F905361-3CD1-48E1-A0DD-50DB68FFFFA3}" destId="{A839EC8F-BD62-4977-96FE-0F2858F16E72}" srcOrd="1" destOrd="1" presId="urn:microsoft.com/office/officeart/2005/8/layout/hProcess4"/>
    <dgm:cxn modelId="{50171441-4132-4E19-96B8-E1FF84722CB4}" srcId="{C1D57DA8-6307-4817-A0F3-E755C0F7EFF9}" destId="{DC3332FA-C32E-411F-BF11-7FBBEBE2AD71}" srcOrd="0" destOrd="0" parTransId="{582E5A24-4BE6-41FD-8102-4E9859615082}" sibTransId="{63CAC8DA-7ACB-4F07-8F1F-60F75EF880F4}"/>
    <dgm:cxn modelId="{EA9248AD-BF18-4C82-8425-34EE283D5986}" type="presOf" srcId="{F4CE5B77-D401-4641-8652-241EA251C596}" destId="{1CB72277-CC97-4440-B1F7-91E53A7C60D0}" srcOrd="0" destOrd="1" presId="urn:microsoft.com/office/officeart/2005/8/layout/hProcess4"/>
    <dgm:cxn modelId="{FBCD1502-0B8D-488F-B28F-592693954840}" type="presOf" srcId="{1174FAB6-8A52-4113-8F6E-CC9434989541}" destId="{625C5EE5-770E-4338-817F-1996807ABABC}" srcOrd="0" destOrd="0" presId="urn:microsoft.com/office/officeart/2005/8/layout/hProcess4"/>
    <dgm:cxn modelId="{CAFCF906-0AA4-43C5-862B-CCE8EF23E847}" type="presOf" srcId="{3DD9BE67-8A00-4AD9-B166-EB5F8BB938E0}" destId="{85EABCDC-2878-4DC6-BDDF-2A4D04B41CD0}" srcOrd="0" destOrd="0" presId="urn:microsoft.com/office/officeart/2005/8/layout/hProcess4"/>
    <dgm:cxn modelId="{096D63BC-422C-4448-B53D-4CC9904ED6E3}" type="presOf" srcId="{DC3332FA-C32E-411F-BF11-7FBBEBE2AD71}" destId="{5A3638AE-7B85-4FC0-A787-782E0893EEB9}" srcOrd="0" destOrd="0" presId="urn:microsoft.com/office/officeart/2005/8/layout/hProcess4"/>
    <dgm:cxn modelId="{6160258B-72EF-447F-AA33-CE45B94E7EF4}" srcId="{25EE878D-AE9A-4E47-82AF-41D6A6C90F05}" destId="{1174FAB6-8A52-4113-8F6E-CC9434989541}" srcOrd="2" destOrd="0" parTransId="{0A8F1F01-79B9-4DD5-AFC3-D85C1A7A7169}" sibTransId="{49D0B7A2-F839-4F1A-B9D5-35B724F4CFCA}"/>
    <dgm:cxn modelId="{CA054958-07B5-4B63-8854-CEFD9462AB1B}" type="presOf" srcId="{27A76ACD-B7A0-4191-B061-37F22C674923}" destId="{0888887F-61DB-447E-949B-706D2723946F}" srcOrd="1" destOrd="0" presId="urn:microsoft.com/office/officeart/2005/8/layout/hProcess4"/>
    <dgm:cxn modelId="{748A30D7-E38F-4527-B73E-B8E89B91FD0A}" srcId="{3DD9BE67-8A00-4AD9-B166-EB5F8BB938E0}" destId="{0F905361-3CD1-48E1-A0DD-50DB68FFFFA3}" srcOrd="1" destOrd="0" parTransId="{BED1294B-173A-427B-9C7D-408F3BDB6430}" sibTransId="{D55333C3-DD98-46C1-B4ED-329D67771D97}"/>
    <dgm:cxn modelId="{96AA6F7E-5974-426C-854B-752F31AA4D37}" type="presOf" srcId="{CB382FFA-5E55-4736-958E-E45DEA35D892}" destId="{83F75C24-106C-4EEB-ADE7-555109FC3353}" srcOrd="1" destOrd="1" presId="urn:microsoft.com/office/officeart/2005/8/layout/hProcess4"/>
    <dgm:cxn modelId="{91CF325B-2062-4A3C-89D5-12C0D2DF2969}" type="presOf" srcId="{49D0B7A2-F839-4F1A-B9D5-35B724F4CFCA}" destId="{E48C62B4-BA19-46EB-A734-DC3E436306D4}" srcOrd="0" destOrd="0" presId="urn:microsoft.com/office/officeart/2005/8/layout/hProcess4"/>
    <dgm:cxn modelId="{F2E76249-CC2F-4919-88F4-BBD64D17318D}" type="presOf" srcId="{0F905361-3CD1-48E1-A0DD-50DB68FFFFA3}" destId="{5A2505F9-3F6E-4F86-AF3E-7758DCD5CCA8}" srcOrd="0" destOrd="1" presId="urn:microsoft.com/office/officeart/2005/8/layout/hProcess4"/>
    <dgm:cxn modelId="{13F471B7-A491-4336-ADE8-0B52E8B51C4C}" srcId="{1174FAB6-8A52-4113-8F6E-CC9434989541}" destId="{27A76ACD-B7A0-4191-B061-37F22C674923}" srcOrd="0" destOrd="0" parTransId="{488CCBAA-1D21-459E-BA6B-BBC4E17E4F6E}" sibTransId="{AF30DB3D-F5BE-4697-BCD6-23A9D72638A4}"/>
    <dgm:cxn modelId="{F808622A-716B-4AF4-8B6D-E682C8AA1DAD}" type="presOf" srcId="{25EE878D-AE9A-4E47-82AF-41D6A6C90F05}" destId="{B84F614B-5690-46B6-95E9-8871DCF49D5D}" srcOrd="0" destOrd="0" presId="urn:microsoft.com/office/officeart/2005/8/layout/hProcess4"/>
    <dgm:cxn modelId="{3DF12527-CB14-4572-A551-C0E83E7C8407}" srcId="{25EE878D-AE9A-4E47-82AF-41D6A6C90F05}" destId="{C1D57DA8-6307-4817-A0F3-E755C0F7EFF9}" srcOrd="3" destOrd="0" parTransId="{AB37C5C5-88B2-403A-AC92-8EDE1E5E9D10}" sibTransId="{EB0F172C-BC5E-4BC2-9C71-5F6B1B5660ED}"/>
    <dgm:cxn modelId="{E6EDFA30-0869-4A9F-A43E-6F538E8CA276}" srcId="{C1D57DA8-6307-4817-A0F3-E755C0F7EFF9}" destId="{CB382FFA-5E55-4736-958E-E45DEA35D892}" srcOrd="1" destOrd="0" parTransId="{638ACD6C-9332-489F-8129-0871D8802271}" sibTransId="{F3D6451D-4DD4-4568-BAC8-307A7CD9E99B}"/>
    <dgm:cxn modelId="{5C5E2FF9-A3E3-488F-8C76-22935715E4D4}" type="presParOf" srcId="{B84F614B-5690-46B6-95E9-8871DCF49D5D}" destId="{5777EB3E-074E-4793-B72F-993C5F151A36}" srcOrd="0" destOrd="0" presId="urn:microsoft.com/office/officeart/2005/8/layout/hProcess4"/>
    <dgm:cxn modelId="{A18E8EAE-03F1-40FE-B966-32DD95A8C217}" type="presParOf" srcId="{B84F614B-5690-46B6-95E9-8871DCF49D5D}" destId="{36F90856-4AC3-48BF-8AC5-E18E38C942CF}" srcOrd="1" destOrd="0" presId="urn:microsoft.com/office/officeart/2005/8/layout/hProcess4"/>
    <dgm:cxn modelId="{168A9818-E8A7-45D3-9D12-0DE9B4D8CA6C}" type="presParOf" srcId="{B84F614B-5690-46B6-95E9-8871DCF49D5D}" destId="{8D744A19-DD14-44EA-B417-D79410C059AD}" srcOrd="2" destOrd="0" presId="urn:microsoft.com/office/officeart/2005/8/layout/hProcess4"/>
    <dgm:cxn modelId="{E54E3CE1-ADAB-44FF-AD80-D2D40825DB75}" type="presParOf" srcId="{8D744A19-DD14-44EA-B417-D79410C059AD}" destId="{E3523D83-D854-41BB-98FB-A1B11C506062}" srcOrd="0" destOrd="0" presId="urn:microsoft.com/office/officeart/2005/8/layout/hProcess4"/>
    <dgm:cxn modelId="{78599064-613B-4068-90F0-81310D68B487}" type="presParOf" srcId="{E3523D83-D854-41BB-98FB-A1B11C506062}" destId="{EDFBE1A8-F002-4895-B08C-4B46A2259F09}" srcOrd="0" destOrd="0" presId="urn:microsoft.com/office/officeart/2005/8/layout/hProcess4"/>
    <dgm:cxn modelId="{02F8B497-2A12-42E1-B680-DF80B3AF9CCF}" type="presParOf" srcId="{E3523D83-D854-41BB-98FB-A1B11C506062}" destId="{1CB72277-CC97-4440-B1F7-91E53A7C60D0}" srcOrd="1" destOrd="0" presId="urn:microsoft.com/office/officeart/2005/8/layout/hProcess4"/>
    <dgm:cxn modelId="{92D29121-25E8-4E39-B38D-156034EE959D}" type="presParOf" srcId="{E3523D83-D854-41BB-98FB-A1B11C506062}" destId="{5589E110-EE08-44F1-8B65-8B6335BD3CE8}" srcOrd="2" destOrd="0" presId="urn:microsoft.com/office/officeart/2005/8/layout/hProcess4"/>
    <dgm:cxn modelId="{01173E2C-1B01-4F96-B763-B4175974F82A}" type="presParOf" srcId="{E3523D83-D854-41BB-98FB-A1B11C506062}" destId="{49C8A1EE-B388-4029-A341-B1D286E60525}" srcOrd="3" destOrd="0" presId="urn:microsoft.com/office/officeart/2005/8/layout/hProcess4"/>
    <dgm:cxn modelId="{4A294F89-BF77-4CF0-ADC5-94451861C5B7}" type="presParOf" srcId="{E3523D83-D854-41BB-98FB-A1B11C506062}" destId="{488525E0-B921-4894-A772-DA267B06BA0D}" srcOrd="4" destOrd="0" presId="urn:microsoft.com/office/officeart/2005/8/layout/hProcess4"/>
    <dgm:cxn modelId="{68F1EF52-D3BE-4F2C-9EB5-F2813780E1BB}" type="presParOf" srcId="{8D744A19-DD14-44EA-B417-D79410C059AD}" destId="{338F70AD-EC32-4DC3-997D-0D895F94B67B}" srcOrd="1" destOrd="0" presId="urn:microsoft.com/office/officeart/2005/8/layout/hProcess4"/>
    <dgm:cxn modelId="{24FB892E-2FAD-4897-8381-145F3B877361}" type="presParOf" srcId="{8D744A19-DD14-44EA-B417-D79410C059AD}" destId="{650F0E55-9B07-48EC-9D76-2CA025666FE4}" srcOrd="2" destOrd="0" presId="urn:microsoft.com/office/officeart/2005/8/layout/hProcess4"/>
    <dgm:cxn modelId="{09884754-DF65-4FEA-9C6A-E499AE7695C5}" type="presParOf" srcId="{650F0E55-9B07-48EC-9D76-2CA025666FE4}" destId="{D4B076E8-F533-44C4-8C18-77E8E1F44D50}" srcOrd="0" destOrd="0" presId="urn:microsoft.com/office/officeart/2005/8/layout/hProcess4"/>
    <dgm:cxn modelId="{3878D7D1-C6DE-4A15-A876-AF50CEBEA7E1}" type="presParOf" srcId="{650F0E55-9B07-48EC-9D76-2CA025666FE4}" destId="{5A2505F9-3F6E-4F86-AF3E-7758DCD5CCA8}" srcOrd="1" destOrd="0" presId="urn:microsoft.com/office/officeart/2005/8/layout/hProcess4"/>
    <dgm:cxn modelId="{46ECDA00-640C-48B9-889A-91128AA4DD23}" type="presParOf" srcId="{650F0E55-9B07-48EC-9D76-2CA025666FE4}" destId="{A839EC8F-BD62-4977-96FE-0F2858F16E72}" srcOrd="2" destOrd="0" presId="urn:microsoft.com/office/officeart/2005/8/layout/hProcess4"/>
    <dgm:cxn modelId="{6BB3D8F4-659C-4564-A3A5-1B9C4C02A576}" type="presParOf" srcId="{650F0E55-9B07-48EC-9D76-2CA025666FE4}" destId="{85EABCDC-2878-4DC6-BDDF-2A4D04B41CD0}" srcOrd="3" destOrd="0" presId="urn:microsoft.com/office/officeart/2005/8/layout/hProcess4"/>
    <dgm:cxn modelId="{F88DB7D1-BD0C-416E-AB6C-BDBAC1815B46}" type="presParOf" srcId="{650F0E55-9B07-48EC-9D76-2CA025666FE4}" destId="{A9077F94-BF05-484A-BAD6-7553C5DB68D9}" srcOrd="4" destOrd="0" presId="urn:microsoft.com/office/officeart/2005/8/layout/hProcess4"/>
    <dgm:cxn modelId="{F96D208F-C563-4573-8F4E-24746092B35E}" type="presParOf" srcId="{8D744A19-DD14-44EA-B417-D79410C059AD}" destId="{EB7091E2-EFCA-42DF-A2D3-869DFA1AE8BD}" srcOrd="3" destOrd="0" presId="urn:microsoft.com/office/officeart/2005/8/layout/hProcess4"/>
    <dgm:cxn modelId="{4436ADFC-F580-4700-8935-CA0E2C92F54D}" type="presParOf" srcId="{8D744A19-DD14-44EA-B417-D79410C059AD}" destId="{5AFF1831-53B6-47AD-85BF-5334CB459463}" srcOrd="4" destOrd="0" presId="urn:microsoft.com/office/officeart/2005/8/layout/hProcess4"/>
    <dgm:cxn modelId="{5A647E0F-92A1-4012-A35F-09E5721034CC}" type="presParOf" srcId="{5AFF1831-53B6-47AD-85BF-5334CB459463}" destId="{D1942EB8-A688-49CA-A336-394952682160}" srcOrd="0" destOrd="0" presId="urn:microsoft.com/office/officeart/2005/8/layout/hProcess4"/>
    <dgm:cxn modelId="{AA2B52C9-8336-4BD9-B7F0-211C016B2B46}" type="presParOf" srcId="{5AFF1831-53B6-47AD-85BF-5334CB459463}" destId="{F9A45A14-735F-40E9-86F1-0164C0BD1C95}" srcOrd="1" destOrd="0" presId="urn:microsoft.com/office/officeart/2005/8/layout/hProcess4"/>
    <dgm:cxn modelId="{735B78DC-7985-432C-87A4-FAF0C6C70380}" type="presParOf" srcId="{5AFF1831-53B6-47AD-85BF-5334CB459463}" destId="{0888887F-61DB-447E-949B-706D2723946F}" srcOrd="2" destOrd="0" presId="urn:microsoft.com/office/officeart/2005/8/layout/hProcess4"/>
    <dgm:cxn modelId="{C0B86892-B7E0-4143-B07E-450D83CBF2BF}" type="presParOf" srcId="{5AFF1831-53B6-47AD-85BF-5334CB459463}" destId="{625C5EE5-770E-4338-817F-1996807ABABC}" srcOrd="3" destOrd="0" presId="urn:microsoft.com/office/officeart/2005/8/layout/hProcess4"/>
    <dgm:cxn modelId="{2BF7626C-BCFE-41B9-8378-2A73F28554BA}" type="presParOf" srcId="{5AFF1831-53B6-47AD-85BF-5334CB459463}" destId="{8D557EC8-F4DD-4A34-A072-B600354E3BD4}" srcOrd="4" destOrd="0" presId="urn:microsoft.com/office/officeart/2005/8/layout/hProcess4"/>
    <dgm:cxn modelId="{E82D15AE-4AA3-4662-905D-7E2CBA5979BA}" type="presParOf" srcId="{8D744A19-DD14-44EA-B417-D79410C059AD}" destId="{E48C62B4-BA19-46EB-A734-DC3E436306D4}" srcOrd="5" destOrd="0" presId="urn:microsoft.com/office/officeart/2005/8/layout/hProcess4"/>
    <dgm:cxn modelId="{E94092BD-86E0-49E4-A16C-B297C3BA352F}" type="presParOf" srcId="{8D744A19-DD14-44EA-B417-D79410C059AD}" destId="{FED8D90E-6392-453D-A2F3-8C75805523F8}" srcOrd="6" destOrd="0" presId="urn:microsoft.com/office/officeart/2005/8/layout/hProcess4"/>
    <dgm:cxn modelId="{9DFDC87A-3ADD-4791-AC2B-F13CBB2060DC}" type="presParOf" srcId="{FED8D90E-6392-453D-A2F3-8C75805523F8}" destId="{2F1D80D8-CE07-43D8-957C-B9A81C7EF884}" srcOrd="0" destOrd="0" presId="urn:microsoft.com/office/officeart/2005/8/layout/hProcess4"/>
    <dgm:cxn modelId="{9767EF8F-F1CF-47DB-A627-6B1EB5567588}" type="presParOf" srcId="{FED8D90E-6392-453D-A2F3-8C75805523F8}" destId="{5A3638AE-7B85-4FC0-A787-782E0893EEB9}" srcOrd="1" destOrd="0" presId="urn:microsoft.com/office/officeart/2005/8/layout/hProcess4"/>
    <dgm:cxn modelId="{26245003-6564-437D-8E04-2EDCE955CE58}" type="presParOf" srcId="{FED8D90E-6392-453D-A2F3-8C75805523F8}" destId="{83F75C24-106C-4EEB-ADE7-555109FC3353}" srcOrd="2" destOrd="0" presId="urn:microsoft.com/office/officeart/2005/8/layout/hProcess4"/>
    <dgm:cxn modelId="{754299B7-AD76-4B2B-AC2F-167631335414}" type="presParOf" srcId="{FED8D90E-6392-453D-A2F3-8C75805523F8}" destId="{087580D5-ED43-4EE0-9503-928B01ABAE4B}" srcOrd="3" destOrd="0" presId="urn:microsoft.com/office/officeart/2005/8/layout/hProcess4"/>
    <dgm:cxn modelId="{A919BE1B-6A63-4354-A12D-3DF27143D4A8}" type="presParOf" srcId="{FED8D90E-6392-453D-A2F3-8C75805523F8}" destId="{FBBDEC60-5D65-409E-BD1E-F8E19BEAAFF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CC710A-8C62-4799-987A-E914EE6BADAF}" type="doc">
      <dgm:prSet loTypeId="urn:microsoft.com/office/officeart/2005/8/layout/pyramid3" loCatId="pyramid" qsTypeId="urn:microsoft.com/office/officeart/2005/8/quickstyle/3d2" qsCatId="3D" csTypeId="urn:microsoft.com/office/officeart/2005/8/colors/accent1_2" csCatId="accent1" phldr="1"/>
      <dgm:spPr>
        <a:scene3d>
          <a:camera prst="orthographicFront">
            <a:rot lat="0" lon="0" rev="0"/>
          </a:camera>
          <a:lightRig rig="balanced" dir="t">
            <a:rot lat="0" lon="0" rev="8700000"/>
          </a:lightRig>
        </a:scene3d>
      </dgm:spPr>
      <dgm:t>
        <a:bodyPr/>
        <a:lstStyle/>
        <a:p>
          <a:endParaRPr lang="en-GB"/>
        </a:p>
      </dgm:t>
    </dgm:pt>
    <dgm:pt modelId="{FCDA2F1D-602F-48B6-B7F3-D18BF70DE822}">
      <dgm:prSet phldrT="[Text]" custT="1"/>
      <dgm:spPr>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5400" smtClean="0">
              <a:solidFill>
                <a:schemeClr val="bg1"/>
              </a:solidFill>
            </a:rPr>
            <a:t>Patient 1:1</a:t>
          </a:r>
          <a:endParaRPr lang="en-GB" sz="5400" dirty="0">
            <a:solidFill>
              <a:schemeClr val="bg1"/>
            </a:solidFill>
          </a:endParaRPr>
        </a:p>
      </dgm:t>
    </dgm:pt>
    <dgm:pt modelId="{486C21BB-6ACD-4AD1-A891-7207F5EC7FA3}" type="parTrans" cxnId="{9AD0EB51-D1C7-4BC4-B77C-680CAEF010AC}">
      <dgm:prSet/>
      <dgm:spPr/>
      <dgm:t>
        <a:bodyPr/>
        <a:lstStyle/>
        <a:p>
          <a:endParaRPr lang="en-GB"/>
        </a:p>
      </dgm:t>
    </dgm:pt>
    <dgm:pt modelId="{D979B24B-02B7-4291-993D-E1CDCF72C550}" type="sibTrans" cxnId="{9AD0EB51-D1C7-4BC4-B77C-680CAEF010AC}">
      <dgm:prSet/>
      <dgm:spPr/>
      <dgm:t>
        <a:bodyPr/>
        <a:lstStyle/>
        <a:p>
          <a:endParaRPr lang="en-GB"/>
        </a:p>
      </dgm:t>
    </dgm:pt>
    <dgm:pt modelId="{D75843DC-0CA2-4E5B-93A6-1E1E87575825}">
      <dgm:prSet custT="1"/>
      <dgm:spPr>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5400" smtClean="0">
              <a:solidFill>
                <a:schemeClr val="bg1"/>
              </a:solidFill>
            </a:rPr>
            <a:t>Family 1:1</a:t>
          </a:r>
          <a:endParaRPr lang="en-GB" sz="5400" dirty="0">
            <a:solidFill>
              <a:schemeClr val="bg1"/>
            </a:solidFill>
          </a:endParaRPr>
        </a:p>
      </dgm:t>
    </dgm:pt>
    <dgm:pt modelId="{0F96851B-8EBF-4075-A18F-09C797075A87}" type="sibTrans" cxnId="{2D7A9E35-464F-48C0-93A1-11FEBC021230}">
      <dgm:prSet/>
      <dgm:spPr/>
      <dgm:t>
        <a:bodyPr/>
        <a:lstStyle/>
        <a:p>
          <a:endParaRPr lang="en-GB"/>
        </a:p>
      </dgm:t>
    </dgm:pt>
    <dgm:pt modelId="{93CAFAE7-D4EB-48FC-B5F9-A2F9650BFD4B}" type="parTrans" cxnId="{2D7A9E35-464F-48C0-93A1-11FEBC021230}">
      <dgm:prSet/>
      <dgm:spPr/>
      <dgm:t>
        <a:bodyPr/>
        <a:lstStyle/>
        <a:p>
          <a:endParaRPr lang="en-GB"/>
        </a:p>
      </dgm:t>
    </dgm:pt>
    <dgm:pt modelId="{DE38A4C0-4877-4FD2-8D6E-24B145A49C34}">
      <dgm:prSet phldrT="[Text]" custT="1"/>
      <dgm:spPr>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GB" sz="4000" smtClean="0">
              <a:solidFill>
                <a:schemeClr val="bg1"/>
              </a:solidFill>
            </a:rPr>
            <a:t>Family by letter</a:t>
          </a:r>
          <a:endParaRPr lang="en-GB" sz="4000" dirty="0">
            <a:solidFill>
              <a:schemeClr val="bg1"/>
            </a:solidFill>
          </a:endParaRPr>
        </a:p>
      </dgm:t>
    </dgm:pt>
    <dgm:pt modelId="{84789BDE-FFE2-48AA-887E-C05774978011}" type="sibTrans" cxnId="{B11D6879-343F-4BF1-9CE6-98C8C7ACE15E}">
      <dgm:prSet/>
      <dgm:spPr/>
      <dgm:t>
        <a:bodyPr/>
        <a:lstStyle/>
        <a:p>
          <a:endParaRPr lang="en-GB"/>
        </a:p>
      </dgm:t>
    </dgm:pt>
    <dgm:pt modelId="{B720CD51-45C5-40C5-9FC4-E7DD3BB00F34}" type="parTrans" cxnId="{B11D6879-343F-4BF1-9CE6-98C8C7ACE15E}">
      <dgm:prSet/>
      <dgm:spPr/>
      <dgm:t>
        <a:bodyPr/>
        <a:lstStyle/>
        <a:p>
          <a:endParaRPr lang="en-GB"/>
        </a:p>
      </dgm:t>
    </dgm:pt>
    <dgm:pt modelId="{82EC5A7D-B6F0-4C91-A031-D07638487F0C}">
      <dgm:prSet phldrT="[Text]" custT="1"/>
      <dgm:spPr>
        <a:solidFill>
          <a:srgbClr val="FF006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nchor="t"/>
        <a:lstStyle/>
        <a:p>
          <a:r>
            <a:rPr lang="en-GB" sz="2400" u="none" baseline="0" smtClean="0">
              <a:solidFill>
                <a:schemeClr val="bg1"/>
              </a:solidFill>
            </a:rPr>
            <a:t>Advo-</a:t>
          </a:r>
        </a:p>
        <a:p>
          <a:r>
            <a:rPr lang="en-GB" sz="2400" u="none" baseline="0" smtClean="0">
              <a:solidFill>
                <a:schemeClr val="bg1"/>
              </a:solidFill>
            </a:rPr>
            <a:t>cacy</a:t>
          </a:r>
          <a:endParaRPr lang="en-GB" sz="2400" u="none" baseline="0" dirty="0">
            <a:solidFill>
              <a:schemeClr val="bg1"/>
            </a:solidFill>
          </a:endParaRPr>
        </a:p>
      </dgm:t>
    </dgm:pt>
    <dgm:pt modelId="{AEEE9BE8-A42E-4253-B527-ADC6C680EF75}" type="parTrans" cxnId="{33243A67-7136-4F81-A52D-7EAE445B75EF}">
      <dgm:prSet/>
      <dgm:spPr/>
      <dgm:t>
        <a:bodyPr/>
        <a:lstStyle/>
        <a:p>
          <a:endParaRPr lang="en-GB"/>
        </a:p>
      </dgm:t>
    </dgm:pt>
    <dgm:pt modelId="{9D93277D-62FC-46A5-AC63-6E24948A20F6}" type="sibTrans" cxnId="{33243A67-7136-4F81-A52D-7EAE445B75EF}">
      <dgm:prSet/>
      <dgm:spPr/>
      <dgm:t>
        <a:bodyPr/>
        <a:lstStyle/>
        <a:p>
          <a:endParaRPr lang="en-GB"/>
        </a:p>
      </dgm:t>
    </dgm:pt>
    <dgm:pt modelId="{4B351EA6-339C-452A-9344-35FE1F36EF6D}" type="pres">
      <dgm:prSet presAssocID="{E8CC710A-8C62-4799-987A-E914EE6BADAF}" presName="Name0" presStyleCnt="0">
        <dgm:presLayoutVars>
          <dgm:dir/>
          <dgm:animLvl val="lvl"/>
          <dgm:resizeHandles val="exact"/>
        </dgm:presLayoutVars>
      </dgm:prSet>
      <dgm:spPr/>
      <dgm:t>
        <a:bodyPr/>
        <a:lstStyle/>
        <a:p>
          <a:endParaRPr lang="en-US"/>
        </a:p>
      </dgm:t>
    </dgm:pt>
    <dgm:pt modelId="{078649DE-7CB5-4769-B307-CD3018065A46}" type="pres">
      <dgm:prSet presAssocID="{FCDA2F1D-602F-48B6-B7F3-D18BF70DE822}" presName="Name8"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9B1B2C8B-0390-472A-8AF1-E9C49FF0097C}" type="pres">
      <dgm:prSet presAssocID="{FCDA2F1D-602F-48B6-B7F3-D18BF70DE822}" presName="level" presStyleLbl="node1" presStyleIdx="0" presStyleCnt="4">
        <dgm:presLayoutVars>
          <dgm:chMax val="1"/>
          <dgm:bulletEnabled val="1"/>
        </dgm:presLayoutVars>
      </dgm:prSet>
      <dgm:spPr/>
      <dgm:t>
        <a:bodyPr/>
        <a:lstStyle/>
        <a:p>
          <a:endParaRPr lang="en-GB"/>
        </a:p>
      </dgm:t>
    </dgm:pt>
    <dgm:pt modelId="{5E3D2F0D-767E-45FB-B1C2-48AB7D4F3E71}" type="pres">
      <dgm:prSet presAssocID="{FCDA2F1D-602F-48B6-B7F3-D18BF70DE822}" presName="levelTx" presStyleLbl="revTx" presStyleIdx="0" presStyleCnt="0">
        <dgm:presLayoutVars>
          <dgm:chMax val="1"/>
          <dgm:bulletEnabled val="1"/>
        </dgm:presLayoutVars>
      </dgm:prSet>
      <dgm:spPr/>
      <dgm:t>
        <a:bodyPr/>
        <a:lstStyle/>
        <a:p>
          <a:endParaRPr lang="en-GB"/>
        </a:p>
      </dgm:t>
    </dgm:pt>
    <dgm:pt modelId="{C109EFDB-93F7-41BE-A1CD-4DCCD679947C}" type="pres">
      <dgm:prSet presAssocID="{D75843DC-0CA2-4E5B-93A6-1E1E87575825}" presName="Name8"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4FE8B67-D889-464D-BC7C-94CA94B50C45}" type="pres">
      <dgm:prSet presAssocID="{D75843DC-0CA2-4E5B-93A6-1E1E87575825}" presName="level" presStyleLbl="node1" presStyleIdx="1" presStyleCnt="4">
        <dgm:presLayoutVars>
          <dgm:chMax val="1"/>
          <dgm:bulletEnabled val="1"/>
        </dgm:presLayoutVars>
      </dgm:prSet>
      <dgm:spPr/>
      <dgm:t>
        <a:bodyPr/>
        <a:lstStyle/>
        <a:p>
          <a:endParaRPr lang="en-GB"/>
        </a:p>
      </dgm:t>
    </dgm:pt>
    <dgm:pt modelId="{765B6088-896C-4E51-A5F5-2481717D23B7}" type="pres">
      <dgm:prSet presAssocID="{D75843DC-0CA2-4E5B-93A6-1E1E87575825}" presName="levelTx" presStyleLbl="revTx" presStyleIdx="0" presStyleCnt="0">
        <dgm:presLayoutVars>
          <dgm:chMax val="1"/>
          <dgm:bulletEnabled val="1"/>
        </dgm:presLayoutVars>
      </dgm:prSet>
      <dgm:spPr/>
      <dgm:t>
        <a:bodyPr/>
        <a:lstStyle/>
        <a:p>
          <a:endParaRPr lang="en-GB"/>
        </a:p>
      </dgm:t>
    </dgm:pt>
    <dgm:pt modelId="{C64DA1FE-28B9-4CF6-AC2D-5D23D67A7603}" type="pres">
      <dgm:prSet presAssocID="{DE38A4C0-4877-4FD2-8D6E-24B145A49C34}" presName="Name8"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69500132-02AE-4A75-946A-E9C548BE0B45}" type="pres">
      <dgm:prSet presAssocID="{DE38A4C0-4877-4FD2-8D6E-24B145A49C34}" presName="level" presStyleLbl="node1" presStyleIdx="2" presStyleCnt="4">
        <dgm:presLayoutVars>
          <dgm:chMax val="1"/>
          <dgm:bulletEnabled val="1"/>
        </dgm:presLayoutVars>
      </dgm:prSet>
      <dgm:spPr/>
      <dgm:t>
        <a:bodyPr/>
        <a:lstStyle/>
        <a:p>
          <a:endParaRPr lang="en-GB"/>
        </a:p>
      </dgm:t>
    </dgm:pt>
    <dgm:pt modelId="{DB00350C-D5F1-4658-88C9-9985AFE04F7E}" type="pres">
      <dgm:prSet presAssocID="{DE38A4C0-4877-4FD2-8D6E-24B145A49C34}" presName="levelTx" presStyleLbl="revTx" presStyleIdx="0" presStyleCnt="0">
        <dgm:presLayoutVars>
          <dgm:chMax val="1"/>
          <dgm:bulletEnabled val="1"/>
        </dgm:presLayoutVars>
      </dgm:prSet>
      <dgm:spPr/>
      <dgm:t>
        <a:bodyPr/>
        <a:lstStyle/>
        <a:p>
          <a:endParaRPr lang="en-GB"/>
        </a:p>
      </dgm:t>
    </dgm:pt>
    <dgm:pt modelId="{6A921A47-C12C-42A8-B4F5-6631C616C560}" type="pres">
      <dgm:prSet presAssocID="{82EC5A7D-B6F0-4C91-A031-D07638487F0C}" presName="Name8" presStyleCnt="0"/>
      <dgm:spPr/>
    </dgm:pt>
    <dgm:pt modelId="{58F99FD1-A8D5-470A-AEAA-1366BC371B01}" type="pres">
      <dgm:prSet presAssocID="{82EC5A7D-B6F0-4C91-A031-D07638487F0C}" presName="level" presStyleLbl="node1" presStyleIdx="3" presStyleCnt="4">
        <dgm:presLayoutVars>
          <dgm:chMax val="1"/>
          <dgm:bulletEnabled val="1"/>
        </dgm:presLayoutVars>
      </dgm:prSet>
      <dgm:spPr/>
      <dgm:t>
        <a:bodyPr/>
        <a:lstStyle/>
        <a:p>
          <a:endParaRPr lang="en-GB"/>
        </a:p>
      </dgm:t>
    </dgm:pt>
    <dgm:pt modelId="{64815786-B270-44BF-8C7A-99225A77DF86}" type="pres">
      <dgm:prSet presAssocID="{82EC5A7D-B6F0-4C91-A031-D07638487F0C}" presName="levelTx" presStyleLbl="revTx" presStyleIdx="0" presStyleCnt="0">
        <dgm:presLayoutVars>
          <dgm:chMax val="1"/>
          <dgm:bulletEnabled val="1"/>
        </dgm:presLayoutVars>
      </dgm:prSet>
      <dgm:spPr/>
      <dgm:t>
        <a:bodyPr/>
        <a:lstStyle/>
        <a:p>
          <a:endParaRPr lang="en-GB"/>
        </a:p>
      </dgm:t>
    </dgm:pt>
  </dgm:ptLst>
  <dgm:cxnLst>
    <dgm:cxn modelId="{6DB18DBF-4E0B-48BD-AC15-BC316CD9EF21}" type="presOf" srcId="{E8CC710A-8C62-4799-987A-E914EE6BADAF}" destId="{4B351EA6-339C-452A-9344-35FE1F36EF6D}" srcOrd="0" destOrd="0" presId="urn:microsoft.com/office/officeart/2005/8/layout/pyramid3"/>
    <dgm:cxn modelId="{F3F07EA8-2695-45D8-BE14-A53C0F5CD4AE}" type="presOf" srcId="{D75843DC-0CA2-4E5B-93A6-1E1E87575825}" destId="{765B6088-896C-4E51-A5F5-2481717D23B7}" srcOrd="1" destOrd="0" presId="urn:microsoft.com/office/officeart/2005/8/layout/pyramid3"/>
    <dgm:cxn modelId="{0326DEF3-A4F4-4823-A0F8-08779BDB4D6D}" type="presOf" srcId="{DE38A4C0-4877-4FD2-8D6E-24B145A49C34}" destId="{69500132-02AE-4A75-946A-E9C548BE0B45}" srcOrd="0" destOrd="0" presId="urn:microsoft.com/office/officeart/2005/8/layout/pyramid3"/>
    <dgm:cxn modelId="{1954AD8A-5981-474E-9637-F0227F191072}" type="presOf" srcId="{82EC5A7D-B6F0-4C91-A031-D07638487F0C}" destId="{58F99FD1-A8D5-470A-AEAA-1366BC371B01}" srcOrd="0" destOrd="0" presId="urn:microsoft.com/office/officeart/2005/8/layout/pyramid3"/>
    <dgm:cxn modelId="{7FCCD8D9-DFC8-4C33-AF4E-872DDA825225}" type="presOf" srcId="{FCDA2F1D-602F-48B6-B7F3-D18BF70DE822}" destId="{5E3D2F0D-767E-45FB-B1C2-48AB7D4F3E71}" srcOrd="1" destOrd="0" presId="urn:microsoft.com/office/officeart/2005/8/layout/pyramid3"/>
    <dgm:cxn modelId="{4A39B914-F1B8-4630-A34E-A7A0417F819C}" type="presOf" srcId="{D75843DC-0CA2-4E5B-93A6-1E1E87575825}" destId="{24FE8B67-D889-464D-BC7C-94CA94B50C45}" srcOrd="0" destOrd="0" presId="urn:microsoft.com/office/officeart/2005/8/layout/pyramid3"/>
    <dgm:cxn modelId="{33243A67-7136-4F81-A52D-7EAE445B75EF}" srcId="{E8CC710A-8C62-4799-987A-E914EE6BADAF}" destId="{82EC5A7D-B6F0-4C91-A031-D07638487F0C}" srcOrd="3" destOrd="0" parTransId="{AEEE9BE8-A42E-4253-B527-ADC6C680EF75}" sibTransId="{9D93277D-62FC-46A5-AC63-6E24948A20F6}"/>
    <dgm:cxn modelId="{5383236C-AF6C-41BF-9692-E54FDC2C673D}" type="presOf" srcId="{DE38A4C0-4877-4FD2-8D6E-24B145A49C34}" destId="{DB00350C-D5F1-4658-88C9-9985AFE04F7E}" srcOrd="1" destOrd="0" presId="urn:microsoft.com/office/officeart/2005/8/layout/pyramid3"/>
    <dgm:cxn modelId="{9AD0EB51-D1C7-4BC4-B77C-680CAEF010AC}" srcId="{E8CC710A-8C62-4799-987A-E914EE6BADAF}" destId="{FCDA2F1D-602F-48B6-B7F3-D18BF70DE822}" srcOrd="0" destOrd="0" parTransId="{486C21BB-6ACD-4AD1-A891-7207F5EC7FA3}" sibTransId="{D979B24B-02B7-4291-993D-E1CDCF72C550}"/>
    <dgm:cxn modelId="{767A2179-E6CF-46F2-8A21-F5A059CB9748}" type="presOf" srcId="{FCDA2F1D-602F-48B6-B7F3-D18BF70DE822}" destId="{9B1B2C8B-0390-472A-8AF1-E9C49FF0097C}" srcOrd="0" destOrd="0" presId="urn:microsoft.com/office/officeart/2005/8/layout/pyramid3"/>
    <dgm:cxn modelId="{B11D6879-343F-4BF1-9CE6-98C8C7ACE15E}" srcId="{E8CC710A-8C62-4799-987A-E914EE6BADAF}" destId="{DE38A4C0-4877-4FD2-8D6E-24B145A49C34}" srcOrd="2" destOrd="0" parTransId="{B720CD51-45C5-40C5-9FC4-E7DD3BB00F34}" sibTransId="{84789BDE-FFE2-48AA-887E-C05774978011}"/>
    <dgm:cxn modelId="{0AB3E51D-E9E1-4B5F-9026-B224E6A0CFBC}" type="presOf" srcId="{82EC5A7D-B6F0-4C91-A031-D07638487F0C}" destId="{64815786-B270-44BF-8C7A-99225A77DF86}" srcOrd="1" destOrd="0" presId="urn:microsoft.com/office/officeart/2005/8/layout/pyramid3"/>
    <dgm:cxn modelId="{2D7A9E35-464F-48C0-93A1-11FEBC021230}" srcId="{E8CC710A-8C62-4799-987A-E914EE6BADAF}" destId="{D75843DC-0CA2-4E5B-93A6-1E1E87575825}" srcOrd="1" destOrd="0" parTransId="{93CAFAE7-D4EB-48FC-B5F9-A2F9650BFD4B}" sibTransId="{0F96851B-8EBF-4075-A18F-09C797075A87}"/>
    <dgm:cxn modelId="{D9911C0C-379B-4EE5-885D-28F0D289D49A}" type="presParOf" srcId="{4B351EA6-339C-452A-9344-35FE1F36EF6D}" destId="{078649DE-7CB5-4769-B307-CD3018065A46}" srcOrd="0" destOrd="0" presId="urn:microsoft.com/office/officeart/2005/8/layout/pyramid3"/>
    <dgm:cxn modelId="{481EB301-5840-43F6-8AE2-9D0EAE28477B}" type="presParOf" srcId="{078649DE-7CB5-4769-B307-CD3018065A46}" destId="{9B1B2C8B-0390-472A-8AF1-E9C49FF0097C}" srcOrd="0" destOrd="0" presId="urn:microsoft.com/office/officeart/2005/8/layout/pyramid3"/>
    <dgm:cxn modelId="{150D198C-7055-4D52-9D42-A364EAFFF67E}" type="presParOf" srcId="{078649DE-7CB5-4769-B307-CD3018065A46}" destId="{5E3D2F0D-767E-45FB-B1C2-48AB7D4F3E71}" srcOrd="1" destOrd="0" presId="urn:microsoft.com/office/officeart/2005/8/layout/pyramid3"/>
    <dgm:cxn modelId="{B5F37008-5CC5-4F7E-90C8-E6B3734C5379}" type="presParOf" srcId="{4B351EA6-339C-452A-9344-35FE1F36EF6D}" destId="{C109EFDB-93F7-41BE-A1CD-4DCCD679947C}" srcOrd="1" destOrd="0" presId="urn:microsoft.com/office/officeart/2005/8/layout/pyramid3"/>
    <dgm:cxn modelId="{015BC38B-D342-4A95-BBA7-DE491DEFD65A}" type="presParOf" srcId="{C109EFDB-93F7-41BE-A1CD-4DCCD679947C}" destId="{24FE8B67-D889-464D-BC7C-94CA94B50C45}" srcOrd="0" destOrd="0" presId="urn:microsoft.com/office/officeart/2005/8/layout/pyramid3"/>
    <dgm:cxn modelId="{35B638B4-662F-4D6B-8FEB-09922FBF1810}" type="presParOf" srcId="{C109EFDB-93F7-41BE-A1CD-4DCCD679947C}" destId="{765B6088-896C-4E51-A5F5-2481717D23B7}" srcOrd="1" destOrd="0" presId="urn:microsoft.com/office/officeart/2005/8/layout/pyramid3"/>
    <dgm:cxn modelId="{9128362E-D5DE-478D-8AB3-7377EB8B4D30}" type="presParOf" srcId="{4B351EA6-339C-452A-9344-35FE1F36EF6D}" destId="{C64DA1FE-28B9-4CF6-AC2D-5D23D67A7603}" srcOrd="2" destOrd="0" presId="urn:microsoft.com/office/officeart/2005/8/layout/pyramid3"/>
    <dgm:cxn modelId="{6E934226-51E0-43F4-B5DD-0818F4926E27}" type="presParOf" srcId="{C64DA1FE-28B9-4CF6-AC2D-5D23D67A7603}" destId="{69500132-02AE-4A75-946A-E9C548BE0B45}" srcOrd="0" destOrd="0" presId="urn:microsoft.com/office/officeart/2005/8/layout/pyramid3"/>
    <dgm:cxn modelId="{4B9ECA2B-B9F0-4A47-A904-A08D6833BC30}" type="presParOf" srcId="{C64DA1FE-28B9-4CF6-AC2D-5D23D67A7603}" destId="{DB00350C-D5F1-4658-88C9-9985AFE04F7E}" srcOrd="1" destOrd="0" presId="urn:microsoft.com/office/officeart/2005/8/layout/pyramid3"/>
    <dgm:cxn modelId="{8560E6C2-79BF-45CB-9473-81A253FE3314}" type="presParOf" srcId="{4B351EA6-339C-452A-9344-35FE1F36EF6D}" destId="{6A921A47-C12C-42A8-B4F5-6631C616C560}" srcOrd="3" destOrd="0" presId="urn:microsoft.com/office/officeart/2005/8/layout/pyramid3"/>
    <dgm:cxn modelId="{CECE2912-9C73-418C-BCAD-AC45EF944599}" type="presParOf" srcId="{6A921A47-C12C-42A8-B4F5-6631C616C560}" destId="{58F99FD1-A8D5-470A-AEAA-1366BC371B01}" srcOrd="0" destOrd="0" presId="urn:microsoft.com/office/officeart/2005/8/layout/pyramid3"/>
    <dgm:cxn modelId="{F192986A-342A-4EB8-ACF7-7520C7F2ADDA}" type="presParOf" srcId="{6A921A47-C12C-42A8-B4F5-6631C616C560}" destId="{64815786-B270-44BF-8C7A-99225A77DF86}" srcOrd="1" destOrd="0" presId="urn:microsoft.com/office/officeart/2005/8/layout/pyramid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2DECFF-15C6-479D-8088-A8BD2E83438D}" type="doc">
      <dgm:prSet loTypeId="urn:microsoft.com/office/officeart/2005/8/layout/hProcess9" loCatId="process" qsTypeId="urn:microsoft.com/office/officeart/2005/8/quickstyle/simple1" qsCatId="simple" csTypeId="urn:microsoft.com/office/officeart/2005/8/colors/accent1_2" csCatId="accent1" phldr="1"/>
      <dgm:spPr/>
    </dgm:pt>
    <dgm:pt modelId="{D2316CCB-4C2B-4C5B-BBC4-025AEBB34793}">
      <dgm:prSet phldrT="[Text]" custT="1"/>
      <dgm:spPr/>
      <dgm:t>
        <a:bodyPr/>
        <a:lstStyle/>
        <a:p>
          <a:r>
            <a:rPr lang="en-GB" sz="2000" b="1" i="0" baseline="0" dirty="0" smtClean="0"/>
            <a:t>Level 0</a:t>
          </a:r>
        </a:p>
      </dgm:t>
    </dgm:pt>
    <dgm:pt modelId="{0905DE8C-901C-4A4A-8912-87D3995EA722}" type="parTrans" cxnId="{771DEFDF-EA3B-40D2-BD40-BBB1C6A9478A}">
      <dgm:prSet/>
      <dgm:spPr/>
      <dgm:t>
        <a:bodyPr/>
        <a:lstStyle/>
        <a:p>
          <a:endParaRPr lang="en-GB"/>
        </a:p>
      </dgm:t>
    </dgm:pt>
    <dgm:pt modelId="{425F3A59-1CAB-47D1-83FB-7FC30202D6EE}" type="sibTrans" cxnId="{771DEFDF-EA3B-40D2-BD40-BBB1C6A9478A}">
      <dgm:prSet/>
      <dgm:spPr/>
      <dgm:t>
        <a:bodyPr/>
        <a:lstStyle/>
        <a:p>
          <a:endParaRPr lang="en-GB"/>
        </a:p>
      </dgm:t>
    </dgm:pt>
    <dgm:pt modelId="{6D996AC8-FD47-4EE2-8727-3AA10914B0FE}">
      <dgm:prSet phldrT="[Text]" custT="1"/>
      <dgm:spPr/>
      <dgm:t>
        <a:bodyPr/>
        <a:lstStyle/>
        <a:p>
          <a:r>
            <a:rPr lang="en-GB" sz="2000" b="1" i="0" baseline="0" dirty="0" smtClean="0"/>
            <a:t>Level</a:t>
          </a:r>
          <a:r>
            <a:rPr lang="en-GB" sz="2000" b="1" i="0" dirty="0" smtClean="0"/>
            <a:t> 1</a:t>
          </a:r>
          <a:endParaRPr lang="en-GB" sz="2000" b="1" i="0" dirty="0"/>
        </a:p>
      </dgm:t>
    </dgm:pt>
    <dgm:pt modelId="{EA2E9302-4585-47D8-AC0F-27E2F918AC6B}" type="parTrans" cxnId="{ECDA2564-8BAB-4510-A030-FD35F80F1102}">
      <dgm:prSet/>
      <dgm:spPr/>
      <dgm:t>
        <a:bodyPr/>
        <a:lstStyle/>
        <a:p>
          <a:endParaRPr lang="en-GB"/>
        </a:p>
      </dgm:t>
    </dgm:pt>
    <dgm:pt modelId="{93D8BB70-96E0-4280-9F78-C71D2BA32DA0}" type="sibTrans" cxnId="{ECDA2564-8BAB-4510-A030-FD35F80F1102}">
      <dgm:prSet/>
      <dgm:spPr/>
      <dgm:t>
        <a:bodyPr/>
        <a:lstStyle/>
        <a:p>
          <a:endParaRPr lang="en-GB"/>
        </a:p>
      </dgm:t>
    </dgm:pt>
    <dgm:pt modelId="{B588A846-B274-4A5F-921D-EF91F062270F}">
      <dgm:prSet phldrT="[Text]" custT="1"/>
      <dgm:spPr/>
      <dgm:t>
        <a:bodyPr/>
        <a:lstStyle/>
        <a:p>
          <a:r>
            <a:rPr lang="en-GB" sz="2000" b="1" i="0" baseline="0" dirty="0" smtClean="0"/>
            <a:t>Level 2</a:t>
          </a:r>
          <a:endParaRPr lang="en-GB" sz="2000" b="1" i="0" baseline="0" dirty="0"/>
        </a:p>
      </dgm:t>
    </dgm:pt>
    <dgm:pt modelId="{8954C45D-96D8-40F6-A506-B717DE4D960E}" type="parTrans" cxnId="{7F6B9715-6D28-45D6-8A69-C3AC280CEBC9}">
      <dgm:prSet/>
      <dgm:spPr/>
      <dgm:t>
        <a:bodyPr/>
        <a:lstStyle/>
        <a:p>
          <a:endParaRPr lang="en-GB"/>
        </a:p>
      </dgm:t>
    </dgm:pt>
    <dgm:pt modelId="{DABD7EB6-8F16-44CB-A625-2E4511E6C44E}" type="sibTrans" cxnId="{7F6B9715-6D28-45D6-8A69-C3AC280CEBC9}">
      <dgm:prSet/>
      <dgm:spPr/>
      <dgm:t>
        <a:bodyPr/>
        <a:lstStyle/>
        <a:p>
          <a:endParaRPr lang="en-GB"/>
        </a:p>
      </dgm:t>
    </dgm:pt>
    <dgm:pt modelId="{A6BEEFBC-8F74-4150-B6D6-3AEF423731BB}">
      <dgm:prSet phldrT="[Text]" custT="1"/>
      <dgm:spPr/>
      <dgm:t>
        <a:bodyPr/>
        <a:lstStyle/>
        <a:p>
          <a:r>
            <a:rPr lang="en-GB" sz="2000" b="1" i="0" baseline="0" dirty="0" smtClean="0"/>
            <a:t>Level 3</a:t>
          </a:r>
          <a:endParaRPr lang="en-GB" sz="2000" b="1" i="0" baseline="0" dirty="0"/>
        </a:p>
      </dgm:t>
    </dgm:pt>
    <dgm:pt modelId="{618715EC-4EF8-4ED0-BDA5-503471BB87B8}" type="parTrans" cxnId="{F5CFC01E-5FE0-4278-8137-D5920EAC1803}">
      <dgm:prSet/>
      <dgm:spPr/>
      <dgm:t>
        <a:bodyPr/>
        <a:lstStyle/>
        <a:p>
          <a:endParaRPr lang="en-GB"/>
        </a:p>
      </dgm:t>
    </dgm:pt>
    <dgm:pt modelId="{2C5F3737-9716-43BA-8475-5E16F8CD2BC9}" type="sibTrans" cxnId="{F5CFC01E-5FE0-4278-8137-D5920EAC1803}">
      <dgm:prSet/>
      <dgm:spPr/>
      <dgm:t>
        <a:bodyPr/>
        <a:lstStyle/>
        <a:p>
          <a:endParaRPr lang="en-GB"/>
        </a:p>
      </dgm:t>
    </dgm:pt>
    <dgm:pt modelId="{5B601A0E-0E90-442C-AEDE-FE2345531C95}">
      <dgm:prSet phldrT="[Text]" custT="1"/>
      <dgm:spPr/>
      <dgm:t>
        <a:bodyPr/>
        <a:lstStyle/>
        <a:p>
          <a:r>
            <a:rPr lang="en-GB" sz="1600" b="1" i="0" baseline="0" dirty="0" err="1" smtClean="0"/>
            <a:t>Adhoc</a:t>
          </a:r>
          <a:endParaRPr lang="en-GB" sz="1600" b="1" i="0" baseline="0" dirty="0" smtClean="0"/>
        </a:p>
      </dgm:t>
    </dgm:pt>
    <dgm:pt modelId="{EE45F936-AFB4-46E7-A39C-C6BFB49F4CAE}" type="parTrans" cxnId="{2BA4F888-7BC8-4985-9578-2327A9795B6C}">
      <dgm:prSet/>
      <dgm:spPr/>
      <dgm:t>
        <a:bodyPr/>
        <a:lstStyle/>
        <a:p>
          <a:endParaRPr lang="en-GB"/>
        </a:p>
      </dgm:t>
    </dgm:pt>
    <dgm:pt modelId="{DF95042F-2096-4A22-BCE1-5A213133A1E7}" type="sibTrans" cxnId="{2BA4F888-7BC8-4985-9578-2327A9795B6C}">
      <dgm:prSet/>
      <dgm:spPr/>
      <dgm:t>
        <a:bodyPr/>
        <a:lstStyle/>
        <a:p>
          <a:endParaRPr lang="en-GB"/>
        </a:p>
      </dgm:t>
    </dgm:pt>
    <dgm:pt modelId="{2E52327F-6DB9-4F51-8627-7D4F54087F57}">
      <dgm:prSet phldrT="[Text]" custT="1"/>
      <dgm:spPr/>
      <dgm:t>
        <a:bodyPr/>
        <a:lstStyle/>
        <a:p>
          <a:r>
            <a:rPr lang="en-GB" sz="1600" b="1" i="0" baseline="0" dirty="0" smtClean="0"/>
            <a:t>Opportunistic</a:t>
          </a:r>
        </a:p>
      </dgm:t>
    </dgm:pt>
    <dgm:pt modelId="{1ECC0CFE-154B-426D-9D89-960AB381E1CF}" type="parTrans" cxnId="{6A20D78F-8AE9-4DD5-BF2B-DEA56F9BE5F4}">
      <dgm:prSet/>
      <dgm:spPr/>
      <dgm:t>
        <a:bodyPr/>
        <a:lstStyle/>
        <a:p>
          <a:endParaRPr lang="en-GB"/>
        </a:p>
      </dgm:t>
    </dgm:pt>
    <dgm:pt modelId="{E08F63B7-009A-4ED1-8C64-D1B6E197B7FE}" type="sibTrans" cxnId="{6A20D78F-8AE9-4DD5-BF2B-DEA56F9BE5F4}">
      <dgm:prSet/>
      <dgm:spPr/>
      <dgm:t>
        <a:bodyPr/>
        <a:lstStyle/>
        <a:p>
          <a:endParaRPr lang="en-GB"/>
        </a:p>
      </dgm:t>
    </dgm:pt>
    <dgm:pt modelId="{4E384300-E5A9-4BB9-A6EB-3B9CCFB2EC59}">
      <dgm:prSet phldrT="[Text]" custT="1"/>
      <dgm:spPr/>
      <dgm:t>
        <a:bodyPr/>
        <a:lstStyle/>
        <a:p>
          <a:r>
            <a:rPr lang="en-GB" sz="1800" b="1" i="0" baseline="0" dirty="0" smtClean="0"/>
            <a:t>Prescription Review</a:t>
          </a:r>
          <a:endParaRPr lang="en-GB" sz="1800" b="1" i="0" baseline="0" dirty="0"/>
        </a:p>
      </dgm:t>
    </dgm:pt>
    <dgm:pt modelId="{86B79302-E1E5-4590-9236-CFA5EAA16314}" type="parTrans" cxnId="{E34BE100-320D-461C-A934-10E420BA0A50}">
      <dgm:prSet/>
      <dgm:spPr/>
      <dgm:t>
        <a:bodyPr/>
        <a:lstStyle/>
        <a:p>
          <a:endParaRPr lang="en-GB"/>
        </a:p>
      </dgm:t>
    </dgm:pt>
    <dgm:pt modelId="{6891DF49-6C4F-4F08-A820-CD16148E34C3}" type="sibTrans" cxnId="{E34BE100-320D-461C-A934-10E420BA0A50}">
      <dgm:prSet/>
      <dgm:spPr/>
      <dgm:t>
        <a:bodyPr/>
        <a:lstStyle/>
        <a:p>
          <a:endParaRPr lang="en-GB"/>
        </a:p>
      </dgm:t>
    </dgm:pt>
    <dgm:pt modelId="{E8EB11FC-C870-44FB-AE6A-981E7DFC511B}">
      <dgm:prSet custT="1"/>
      <dgm:spPr/>
      <dgm:t>
        <a:bodyPr/>
        <a:lstStyle/>
        <a:p>
          <a:r>
            <a:rPr lang="en-GB" sz="1800" b="1" i="0" baseline="0" dirty="0" smtClean="0"/>
            <a:t>Treatment Review</a:t>
          </a:r>
          <a:endParaRPr lang="en-GB" sz="1800" b="1" i="0" baseline="0" dirty="0"/>
        </a:p>
      </dgm:t>
    </dgm:pt>
    <dgm:pt modelId="{7E92EA29-7590-4DBC-BA03-41E7870F7510}" type="parTrans" cxnId="{BDC4A812-C17C-477A-AA39-3475703D82DF}">
      <dgm:prSet/>
      <dgm:spPr/>
      <dgm:t>
        <a:bodyPr/>
        <a:lstStyle/>
        <a:p>
          <a:endParaRPr lang="en-GB"/>
        </a:p>
      </dgm:t>
    </dgm:pt>
    <dgm:pt modelId="{DAD85908-EF1A-4FD3-AFBB-BE5370120B34}" type="sibTrans" cxnId="{BDC4A812-C17C-477A-AA39-3475703D82DF}">
      <dgm:prSet/>
      <dgm:spPr/>
      <dgm:t>
        <a:bodyPr/>
        <a:lstStyle/>
        <a:p>
          <a:endParaRPr lang="en-GB"/>
        </a:p>
      </dgm:t>
    </dgm:pt>
    <dgm:pt modelId="{D78180AC-58E3-4802-A78F-70723D1FDF4D}">
      <dgm:prSet custT="1"/>
      <dgm:spPr/>
      <dgm:t>
        <a:bodyPr/>
        <a:lstStyle/>
        <a:p>
          <a:r>
            <a:rPr lang="en-GB" sz="1800" b="1" i="0" baseline="0" dirty="0" smtClean="0"/>
            <a:t>With medical notes</a:t>
          </a:r>
          <a:endParaRPr lang="en-GB" sz="1800" b="1" i="0" baseline="0" dirty="0"/>
        </a:p>
      </dgm:t>
    </dgm:pt>
    <dgm:pt modelId="{10EB755D-195A-4618-9B7B-7DCA4914E511}" type="parTrans" cxnId="{F24DC70E-70D2-400D-8797-91ECB1F1A98B}">
      <dgm:prSet/>
      <dgm:spPr/>
      <dgm:t>
        <a:bodyPr/>
        <a:lstStyle/>
        <a:p>
          <a:endParaRPr lang="en-GB"/>
        </a:p>
      </dgm:t>
    </dgm:pt>
    <dgm:pt modelId="{B7756B13-137A-4005-9B2A-B6122CA1F453}" type="sibTrans" cxnId="{F24DC70E-70D2-400D-8797-91ECB1F1A98B}">
      <dgm:prSet/>
      <dgm:spPr/>
      <dgm:t>
        <a:bodyPr/>
        <a:lstStyle/>
        <a:p>
          <a:endParaRPr lang="en-GB"/>
        </a:p>
      </dgm:t>
    </dgm:pt>
    <dgm:pt modelId="{3FC7DE5C-E476-4C8A-B963-198BCE98B6FB}">
      <dgm:prSet phldrT="[Text]" custT="1"/>
      <dgm:spPr/>
      <dgm:t>
        <a:bodyPr/>
        <a:lstStyle/>
        <a:p>
          <a:r>
            <a:rPr lang="en-GB" sz="1600" b="1" i="0" baseline="0" dirty="0" smtClean="0"/>
            <a:t>Clinical Medication Review</a:t>
          </a:r>
          <a:endParaRPr lang="en-GB" sz="1600" b="1" i="0" baseline="0" dirty="0"/>
        </a:p>
      </dgm:t>
    </dgm:pt>
    <dgm:pt modelId="{18FB1916-3A8F-42E3-8340-4645E79D0FD4}" type="parTrans" cxnId="{82B5EE0B-964B-4162-9D5E-A5B31A9A0B95}">
      <dgm:prSet/>
      <dgm:spPr/>
      <dgm:t>
        <a:bodyPr/>
        <a:lstStyle/>
        <a:p>
          <a:endParaRPr lang="en-GB"/>
        </a:p>
      </dgm:t>
    </dgm:pt>
    <dgm:pt modelId="{1C0E20C8-39CF-4205-8539-22DEEA7A84C7}" type="sibTrans" cxnId="{82B5EE0B-964B-4162-9D5E-A5B31A9A0B95}">
      <dgm:prSet/>
      <dgm:spPr/>
      <dgm:t>
        <a:bodyPr/>
        <a:lstStyle/>
        <a:p>
          <a:endParaRPr lang="en-GB"/>
        </a:p>
      </dgm:t>
    </dgm:pt>
    <dgm:pt modelId="{E4B4DB56-0551-4948-BB7C-85AE6DFAD93F}">
      <dgm:prSet phldrT="[Text]" custT="1"/>
      <dgm:spPr/>
      <dgm:t>
        <a:bodyPr/>
        <a:lstStyle/>
        <a:p>
          <a:r>
            <a:rPr lang="en-GB" sz="1600" b="1" i="0" baseline="0" dirty="0" smtClean="0"/>
            <a:t>Face-to-face</a:t>
          </a:r>
          <a:endParaRPr lang="en-GB" sz="1600" b="1" i="0" baseline="0" dirty="0"/>
        </a:p>
      </dgm:t>
    </dgm:pt>
    <dgm:pt modelId="{32B4BDFE-7B0E-47DA-8B81-75FA534A279B}" type="parTrans" cxnId="{CAAB4490-9968-42F4-9BF8-0C3A6207A2FA}">
      <dgm:prSet/>
      <dgm:spPr/>
      <dgm:t>
        <a:bodyPr/>
        <a:lstStyle/>
        <a:p>
          <a:endParaRPr lang="en-GB"/>
        </a:p>
      </dgm:t>
    </dgm:pt>
    <dgm:pt modelId="{6B61CBF8-EFF8-4068-89F2-500D66789B30}" type="sibTrans" cxnId="{CAAB4490-9968-42F4-9BF8-0C3A6207A2FA}">
      <dgm:prSet/>
      <dgm:spPr/>
      <dgm:t>
        <a:bodyPr/>
        <a:lstStyle/>
        <a:p>
          <a:endParaRPr lang="en-GB"/>
        </a:p>
      </dgm:t>
    </dgm:pt>
    <dgm:pt modelId="{80E1A2CE-A297-4E2A-AD5D-6CD39A3A7265}" type="pres">
      <dgm:prSet presAssocID="{A82DECFF-15C6-479D-8088-A8BD2E83438D}" presName="CompostProcess" presStyleCnt="0">
        <dgm:presLayoutVars>
          <dgm:dir/>
          <dgm:resizeHandles val="exact"/>
        </dgm:presLayoutVars>
      </dgm:prSet>
      <dgm:spPr/>
    </dgm:pt>
    <dgm:pt modelId="{A9A706B9-EE08-418D-951D-C9714F668E3D}" type="pres">
      <dgm:prSet presAssocID="{A82DECFF-15C6-479D-8088-A8BD2E83438D}" presName="arrow" presStyleLbl="bgShp" presStyleIdx="0" presStyleCnt="1" custLinFactNeighborX="150" custLinFactNeighborY="1841"/>
      <dgm:spPr/>
    </dgm:pt>
    <dgm:pt modelId="{186C367F-2596-48D4-A9D0-AFDE6B1DC61B}" type="pres">
      <dgm:prSet presAssocID="{A82DECFF-15C6-479D-8088-A8BD2E83438D}" presName="linearProcess" presStyleCnt="0"/>
      <dgm:spPr/>
    </dgm:pt>
    <dgm:pt modelId="{E3227ABF-EE52-4056-9558-17F44AA6344A}" type="pres">
      <dgm:prSet presAssocID="{D2316CCB-4C2B-4C5B-BBC4-025AEBB34793}" presName="textNode" presStyleLbl="node1" presStyleIdx="0" presStyleCnt="4">
        <dgm:presLayoutVars>
          <dgm:bulletEnabled val="1"/>
        </dgm:presLayoutVars>
      </dgm:prSet>
      <dgm:spPr/>
      <dgm:t>
        <a:bodyPr/>
        <a:lstStyle/>
        <a:p>
          <a:endParaRPr lang="en-GB"/>
        </a:p>
      </dgm:t>
    </dgm:pt>
    <dgm:pt modelId="{842C0135-2F7E-42D2-96BF-6DF6EB4A7AF9}" type="pres">
      <dgm:prSet presAssocID="{425F3A59-1CAB-47D1-83FB-7FC30202D6EE}" presName="sibTrans" presStyleCnt="0"/>
      <dgm:spPr/>
    </dgm:pt>
    <dgm:pt modelId="{C57DFE01-9068-4372-8A77-E80440BE2A97}" type="pres">
      <dgm:prSet presAssocID="{6D996AC8-FD47-4EE2-8727-3AA10914B0FE}" presName="textNode" presStyleLbl="node1" presStyleIdx="1" presStyleCnt="4">
        <dgm:presLayoutVars>
          <dgm:bulletEnabled val="1"/>
        </dgm:presLayoutVars>
      </dgm:prSet>
      <dgm:spPr/>
      <dgm:t>
        <a:bodyPr/>
        <a:lstStyle/>
        <a:p>
          <a:endParaRPr lang="en-GB"/>
        </a:p>
      </dgm:t>
    </dgm:pt>
    <dgm:pt modelId="{216A80DF-6119-445B-AB12-C288F4E96029}" type="pres">
      <dgm:prSet presAssocID="{93D8BB70-96E0-4280-9F78-C71D2BA32DA0}" presName="sibTrans" presStyleCnt="0"/>
      <dgm:spPr/>
    </dgm:pt>
    <dgm:pt modelId="{0935200F-A37E-439B-86A7-07D3128DF59C}" type="pres">
      <dgm:prSet presAssocID="{B588A846-B274-4A5F-921D-EF91F062270F}" presName="textNode" presStyleLbl="node1" presStyleIdx="2" presStyleCnt="4">
        <dgm:presLayoutVars>
          <dgm:bulletEnabled val="1"/>
        </dgm:presLayoutVars>
      </dgm:prSet>
      <dgm:spPr/>
      <dgm:t>
        <a:bodyPr/>
        <a:lstStyle/>
        <a:p>
          <a:endParaRPr lang="en-GB"/>
        </a:p>
      </dgm:t>
    </dgm:pt>
    <dgm:pt modelId="{7F0DAA35-66BF-46CB-A2DA-44F534C80A97}" type="pres">
      <dgm:prSet presAssocID="{DABD7EB6-8F16-44CB-A625-2E4511E6C44E}" presName="sibTrans" presStyleCnt="0"/>
      <dgm:spPr/>
    </dgm:pt>
    <dgm:pt modelId="{2A3100E0-3F11-4894-A4B0-77EB60F3C25D}" type="pres">
      <dgm:prSet presAssocID="{A6BEEFBC-8F74-4150-B6D6-3AEF423731BB}" presName="textNode" presStyleLbl="node1" presStyleIdx="3" presStyleCnt="4">
        <dgm:presLayoutVars>
          <dgm:bulletEnabled val="1"/>
        </dgm:presLayoutVars>
      </dgm:prSet>
      <dgm:spPr/>
      <dgm:t>
        <a:bodyPr/>
        <a:lstStyle/>
        <a:p>
          <a:endParaRPr lang="en-GB"/>
        </a:p>
      </dgm:t>
    </dgm:pt>
  </dgm:ptLst>
  <dgm:cxnLst>
    <dgm:cxn modelId="{0FC78069-438B-4619-B495-2DF9A82D95ED}" type="presOf" srcId="{2E52327F-6DB9-4F51-8627-7D4F54087F57}" destId="{E3227ABF-EE52-4056-9558-17F44AA6344A}" srcOrd="0" destOrd="2" presId="urn:microsoft.com/office/officeart/2005/8/layout/hProcess9"/>
    <dgm:cxn modelId="{CAAB4490-9968-42F4-9BF8-0C3A6207A2FA}" srcId="{A6BEEFBC-8F74-4150-B6D6-3AEF423731BB}" destId="{E4B4DB56-0551-4948-BB7C-85AE6DFAD93F}" srcOrd="1" destOrd="0" parTransId="{32B4BDFE-7B0E-47DA-8B81-75FA534A279B}" sibTransId="{6B61CBF8-EFF8-4068-89F2-500D66789B30}"/>
    <dgm:cxn modelId="{E34BE100-320D-461C-A934-10E420BA0A50}" srcId="{6D996AC8-FD47-4EE2-8727-3AA10914B0FE}" destId="{4E384300-E5A9-4BB9-A6EB-3B9CCFB2EC59}" srcOrd="0" destOrd="0" parTransId="{86B79302-E1E5-4590-9236-CFA5EAA16314}" sibTransId="{6891DF49-6C4F-4F08-A820-CD16148E34C3}"/>
    <dgm:cxn modelId="{6A20D78F-8AE9-4DD5-BF2B-DEA56F9BE5F4}" srcId="{D2316CCB-4C2B-4C5B-BBC4-025AEBB34793}" destId="{2E52327F-6DB9-4F51-8627-7D4F54087F57}" srcOrd="1" destOrd="0" parTransId="{1ECC0CFE-154B-426D-9D89-960AB381E1CF}" sibTransId="{E08F63B7-009A-4ED1-8C64-D1B6E197B7FE}"/>
    <dgm:cxn modelId="{771DEFDF-EA3B-40D2-BD40-BBB1C6A9478A}" srcId="{A82DECFF-15C6-479D-8088-A8BD2E83438D}" destId="{D2316CCB-4C2B-4C5B-BBC4-025AEBB34793}" srcOrd="0" destOrd="0" parTransId="{0905DE8C-901C-4A4A-8912-87D3995EA722}" sibTransId="{425F3A59-1CAB-47D1-83FB-7FC30202D6EE}"/>
    <dgm:cxn modelId="{82B5EE0B-964B-4162-9D5E-A5B31A9A0B95}" srcId="{A6BEEFBC-8F74-4150-B6D6-3AEF423731BB}" destId="{3FC7DE5C-E476-4C8A-B963-198BCE98B6FB}" srcOrd="0" destOrd="0" parTransId="{18FB1916-3A8F-42E3-8340-4645E79D0FD4}" sibTransId="{1C0E20C8-39CF-4205-8539-22DEEA7A84C7}"/>
    <dgm:cxn modelId="{ADCE53A7-B6A6-4210-A106-FEFC19167D9B}" type="presOf" srcId="{E8EB11FC-C870-44FB-AE6A-981E7DFC511B}" destId="{0935200F-A37E-439B-86A7-07D3128DF59C}" srcOrd="0" destOrd="1" presId="urn:microsoft.com/office/officeart/2005/8/layout/hProcess9"/>
    <dgm:cxn modelId="{F5CFC01E-5FE0-4278-8137-D5920EAC1803}" srcId="{A82DECFF-15C6-479D-8088-A8BD2E83438D}" destId="{A6BEEFBC-8F74-4150-B6D6-3AEF423731BB}" srcOrd="3" destOrd="0" parTransId="{618715EC-4EF8-4ED0-BDA5-503471BB87B8}" sibTransId="{2C5F3737-9716-43BA-8475-5E16F8CD2BC9}"/>
    <dgm:cxn modelId="{7F6B9715-6D28-45D6-8A69-C3AC280CEBC9}" srcId="{A82DECFF-15C6-479D-8088-A8BD2E83438D}" destId="{B588A846-B274-4A5F-921D-EF91F062270F}" srcOrd="2" destOrd="0" parTransId="{8954C45D-96D8-40F6-A506-B717DE4D960E}" sibTransId="{DABD7EB6-8F16-44CB-A625-2E4511E6C44E}"/>
    <dgm:cxn modelId="{49714764-32A5-4B1D-9623-FA063AADF4D4}" type="presOf" srcId="{5B601A0E-0E90-442C-AEDE-FE2345531C95}" destId="{E3227ABF-EE52-4056-9558-17F44AA6344A}" srcOrd="0" destOrd="1" presId="urn:microsoft.com/office/officeart/2005/8/layout/hProcess9"/>
    <dgm:cxn modelId="{77F50591-99F0-4F7A-9088-AEBD6BDCC243}" type="presOf" srcId="{6D996AC8-FD47-4EE2-8727-3AA10914B0FE}" destId="{C57DFE01-9068-4372-8A77-E80440BE2A97}" srcOrd="0" destOrd="0" presId="urn:microsoft.com/office/officeart/2005/8/layout/hProcess9"/>
    <dgm:cxn modelId="{F24DC70E-70D2-400D-8797-91ECB1F1A98B}" srcId="{B588A846-B274-4A5F-921D-EF91F062270F}" destId="{D78180AC-58E3-4802-A78F-70723D1FDF4D}" srcOrd="1" destOrd="0" parTransId="{10EB755D-195A-4618-9B7B-7DCA4914E511}" sibTransId="{B7756B13-137A-4005-9B2A-B6122CA1F453}"/>
    <dgm:cxn modelId="{148A62E9-8FDE-4F48-BE0B-264804EAF18B}" type="presOf" srcId="{D78180AC-58E3-4802-A78F-70723D1FDF4D}" destId="{0935200F-A37E-439B-86A7-07D3128DF59C}" srcOrd="0" destOrd="2" presId="urn:microsoft.com/office/officeart/2005/8/layout/hProcess9"/>
    <dgm:cxn modelId="{2BA4F888-7BC8-4985-9578-2327A9795B6C}" srcId="{D2316CCB-4C2B-4C5B-BBC4-025AEBB34793}" destId="{5B601A0E-0E90-442C-AEDE-FE2345531C95}" srcOrd="0" destOrd="0" parTransId="{EE45F936-AFB4-46E7-A39C-C6BFB49F4CAE}" sibTransId="{DF95042F-2096-4A22-BCE1-5A213133A1E7}"/>
    <dgm:cxn modelId="{ECDA2564-8BAB-4510-A030-FD35F80F1102}" srcId="{A82DECFF-15C6-479D-8088-A8BD2E83438D}" destId="{6D996AC8-FD47-4EE2-8727-3AA10914B0FE}" srcOrd="1" destOrd="0" parTransId="{EA2E9302-4585-47D8-AC0F-27E2F918AC6B}" sibTransId="{93D8BB70-96E0-4280-9F78-C71D2BA32DA0}"/>
    <dgm:cxn modelId="{B2605452-BF96-4E86-8DAB-C8F394AECE7A}" type="presOf" srcId="{D2316CCB-4C2B-4C5B-BBC4-025AEBB34793}" destId="{E3227ABF-EE52-4056-9558-17F44AA6344A}" srcOrd="0" destOrd="0" presId="urn:microsoft.com/office/officeart/2005/8/layout/hProcess9"/>
    <dgm:cxn modelId="{47948F49-4031-4834-990C-A1CA55634162}" type="presOf" srcId="{A6BEEFBC-8F74-4150-B6D6-3AEF423731BB}" destId="{2A3100E0-3F11-4894-A4B0-77EB60F3C25D}" srcOrd="0" destOrd="0" presId="urn:microsoft.com/office/officeart/2005/8/layout/hProcess9"/>
    <dgm:cxn modelId="{D53F6896-5969-4D30-95EA-5C365D371CF5}" type="presOf" srcId="{A82DECFF-15C6-479D-8088-A8BD2E83438D}" destId="{80E1A2CE-A297-4E2A-AD5D-6CD39A3A7265}" srcOrd="0" destOrd="0" presId="urn:microsoft.com/office/officeart/2005/8/layout/hProcess9"/>
    <dgm:cxn modelId="{BDC4A812-C17C-477A-AA39-3475703D82DF}" srcId="{B588A846-B274-4A5F-921D-EF91F062270F}" destId="{E8EB11FC-C870-44FB-AE6A-981E7DFC511B}" srcOrd="0" destOrd="0" parTransId="{7E92EA29-7590-4DBC-BA03-41E7870F7510}" sibTransId="{DAD85908-EF1A-4FD3-AFBB-BE5370120B34}"/>
    <dgm:cxn modelId="{9B1EC441-5987-45F0-9446-EE1245176DAF}" type="presOf" srcId="{E4B4DB56-0551-4948-BB7C-85AE6DFAD93F}" destId="{2A3100E0-3F11-4894-A4B0-77EB60F3C25D}" srcOrd="0" destOrd="2" presId="urn:microsoft.com/office/officeart/2005/8/layout/hProcess9"/>
    <dgm:cxn modelId="{2C243497-4F73-404B-8A54-87D731DC29D9}" type="presOf" srcId="{B588A846-B274-4A5F-921D-EF91F062270F}" destId="{0935200F-A37E-439B-86A7-07D3128DF59C}" srcOrd="0" destOrd="0" presId="urn:microsoft.com/office/officeart/2005/8/layout/hProcess9"/>
    <dgm:cxn modelId="{1E978472-5399-4C27-9D18-9FB42557C591}" type="presOf" srcId="{4E384300-E5A9-4BB9-A6EB-3B9CCFB2EC59}" destId="{C57DFE01-9068-4372-8A77-E80440BE2A97}" srcOrd="0" destOrd="1" presId="urn:microsoft.com/office/officeart/2005/8/layout/hProcess9"/>
    <dgm:cxn modelId="{75D3C829-9728-48CC-8A3A-76888F0E2ECE}" type="presOf" srcId="{3FC7DE5C-E476-4C8A-B963-198BCE98B6FB}" destId="{2A3100E0-3F11-4894-A4B0-77EB60F3C25D}" srcOrd="0" destOrd="1" presId="urn:microsoft.com/office/officeart/2005/8/layout/hProcess9"/>
    <dgm:cxn modelId="{EBB27DBD-25DB-4756-867A-8000221E6068}" type="presParOf" srcId="{80E1A2CE-A297-4E2A-AD5D-6CD39A3A7265}" destId="{A9A706B9-EE08-418D-951D-C9714F668E3D}" srcOrd="0" destOrd="0" presId="urn:microsoft.com/office/officeart/2005/8/layout/hProcess9"/>
    <dgm:cxn modelId="{96DE71B4-B425-4322-8D4F-1857DB2F4E68}" type="presParOf" srcId="{80E1A2CE-A297-4E2A-AD5D-6CD39A3A7265}" destId="{186C367F-2596-48D4-A9D0-AFDE6B1DC61B}" srcOrd="1" destOrd="0" presId="urn:microsoft.com/office/officeart/2005/8/layout/hProcess9"/>
    <dgm:cxn modelId="{56382C05-4684-447C-9F90-824CC22AAC95}" type="presParOf" srcId="{186C367F-2596-48D4-A9D0-AFDE6B1DC61B}" destId="{E3227ABF-EE52-4056-9558-17F44AA6344A}" srcOrd="0" destOrd="0" presId="urn:microsoft.com/office/officeart/2005/8/layout/hProcess9"/>
    <dgm:cxn modelId="{4BCAE042-D39A-479C-BEB1-D13A113532BC}" type="presParOf" srcId="{186C367F-2596-48D4-A9D0-AFDE6B1DC61B}" destId="{842C0135-2F7E-42D2-96BF-6DF6EB4A7AF9}" srcOrd="1" destOrd="0" presId="urn:microsoft.com/office/officeart/2005/8/layout/hProcess9"/>
    <dgm:cxn modelId="{BB258E6F-0D15-420F-8B78-45C5B484AA6E}" type="presParOf" srcId="{186C367F-2596-48D4-A9D0-AFDE6B1DC61B}" destId="{C57DFE01-9068-4372-8A77-E80440BE2A97}" srcOrd="2" destOrd="0" presId="urn:microsoft.com/office/officeart/2005/8/layout/hProcess9"/>
    <dgm:cxn modelId="{C350D84D-AD67-4E96-B93F-D309C177FEF4}" type="presParOf" srcId="{186C367F-2596-48D4-A9D0-AFDE6B1DC61B}" destId="{216A80DF-6119-445B-AB12-C288F4E96029}" srcOrd="3" destOrd="0" presId="urn:microsoft.com/office/officeart/2005/8/layout/hProcess9"/>
    <dgm:cxn modelId="{10869CB1-1B9E-4888-8B7C-FA3147284031}" type="presParOf" srcId="{186C367F-2596-48D4-A9D0-AFDE6B1DC61B}" destId="{0935200F-A37E-439B-86A7-07D3128DF59C}" srcOrd="4" destOrd="0" presId="urn:microsoft.com/office/officeart/2005/8/layout/hProcess9"/>
    <dgm:cxn modelId="{ABA9DA54-CF71-4DC7-9A0A-A950E4EAB59D}" type="presParOf" srcId="{186C367F-2596-48D4-A9D0-AFDE6B1DC61B}" destId="{7F0DAA35-66BF-46CB-A2DA-44F534C80A97}" srcOrd="5" destOrd="0" presId="urn:microsoft.com/office/officeart/2005/8/layout/hProcess9"/>
    <dgm:cxn modelId="{13DAC7EE-0B3C-4240-8781-7652AD9E85FB}" type="presParOf" srcId="{186C367F-2596-48D4-A9D0-AFDE6B1DC61B}" destId="{2A3100E0-3F11-4894-A4B0-77EB60F3C25D}"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atin typeface="Calibri" pitchFamily="34" charset="0"/>
                <a:ea typeface="+mn-ea"/>
                <a:cs typeface="+mn-cs"/>
              </a:defRPr>
            </a:lvl1pPr>
          </a:lstStyle>
          <a:p>
            <a:pPr>
              <a:defRPr/>
            </a:pPr>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751867D-31BF-466F-BE32-5B099ADC8BF9}" type="datetimeFigureOut">
              <a:rPr lang="en-US"/>
              <a:pPr>
                <a:defRPr/>
              </a:pPr>
              <a:t>3/4/2015</a:t>
            </a:fld>
            <a:endParaRPr lang="en-GB"/>
          </a:p>
        </p:txBody>
      </p:sp>
      <p:sp>
        <p:nvSpPr>
          <p:cNvPr id="4" name="Footer Placeholder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atin typeface="Calibri" pitchFamily="34" charset="0"/>
                <a:ea typeface="+mn-ea"/>
                <a:cs typeface="+mn-cs"/>
              </a:defRPr>
            </a:lvl1pPr>
          </a:lstStyle>
          <a:p>
            <a:pPr>
              <a:defRPr/>
            </a:pPr>
            <a:endParaRPr lang="en-GB"/>
          </a:p>
        </p:txBody>
      </p:sp>
      <p:sp>
        <p:nvSpPr>
          <p:cNvPr id="5" name="Slide Number Placeholder 4"/>
          <p:cNvSpPr>
            <a:spLocks noGrp="1"/>
          </p:cNvSpPr>
          <p:nvPr>
            <p:ph type="sldNum" sz="quarter" idx="3"/>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265996D-7A98-43D4-A608-87CEE061A978}" type="slidenum">
              <a:rPr lang="en-GB"/>
              <a:pPr>
                <a:defRPr/>
              </a:pPr>
              <a:t>‹#›</a:t>
            </a:fld>
            <a:endParaRPr lang="en-GB"/>
          </a:p>
        </p:txBody>
      </p:sp>
    </p:spTree>
    <p:extLst>
      <p:ext uri="{BB962C8B-B14F-4D97-AF65-F5344CB8AC3E}">
        <p14:creationId xmlns:p14="http://schemas.microsoft.com/office/powerpoint/2010/main" val="2387830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atin typeface="Calibri" pitchFamily="34" charset="0"/>
                <a:ea typeface="+mn-ea"/>
                <a:cs typeface="+mn-cs"/>
              </a:defRPr>
            </a:lvl1pPr>
          </a:lstStyle>
          <a:p>
            <a:pPr>
              <a:defRPr/>
            </a:pPr>
            <a:endParaRPr lang="en-GB"/>
          </a:p>
        </p:txBody>
      </p:sp>
      <p:sp>
        <p:nvSpPr>
          <p:cNvPr id="3" name="Date Placeholder 2"/>
          <p:cNvSpPr>
            <a:spLocks noGrp="1"/>
          </p:cNvSpPr>
          <p:nvPr>
            <p:ph type="dt" idx="1"/>
          </p:nvPr>
        </p:nvSpPr>
        <p:spPr>
          <a:xfrm>
            <a:off x="3854450" y="0"/>
            <a:ext cx="2949575" cy="4968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C51673C-72CB-4876-B329-3683841C9E3A}" type="datetimeFigureOut">
              <a:rPr lang="en-US"/>
              <a:pPr>
                <a:defRPr/>
              </a:pPr>
              <a:t>3/4/2015</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atin typeface="Calibri" pitchFamily="34" charset="0"/>
                <a:ea typeface="+mn-ea"/>
                <a:cs typeface="+mn-cs"/>
              </a:defRPr>
            </a:lvl1pPr>
          </a:lstStyle>
          <a:p>
            <a:pPr>
              <a:defRPr/>
            </a:pPr>
            <a:endParaRPr lang="en-GB"/>
          </a:p>
        </p:txBody>
      </p:sp>
      <p:sp>
        <p:nvSpPr>
          <p:cNvPr id="7" name="Slide Number Placeholder 6"/>
          <p:cNvSpPr>
            <a:spLocks noGrp="1"/>
          </p:cNvSpPr>
          <p:nvPr>
            <p:ph type="sldNum" sz="quarter" idx="5"/>
          </p:nvPr>
        </p:nvSpPr>
        <p:spPr>
          <a:xfrm>
            <a:off x="3854450" y="9440863"/>
            <a:ext cx="2949575"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357D32D-DBB7-457D-897C-FA332B934010}" type="slidenum">
              <a:rPr lang="en-GB"/>
              <a:pPr>
                <a:defRPr/>
              </a:pPr>
              <a:t>‹#›</a:t>
            </a:fld>
            <a:endParaRPr lang="en-GB"/>
          </a:p>
        </p:txBody>
      </p:sp>
    </p:spTree>
    <p:extLst>
      <p:ext uri="{BB962C8B-B14F-4D97-AF65-F5344CB8AC3E}">
        <p14:creationId xmlns:p14="http://schemas.microsoft.com/office/powerpoint/2010/main" val="2584305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This research found that when patients asked three specific questions, it improved the information given by their doctor and increased the doctor facilitating them to be involved in decision making.</a:t>
            </a:r>
          </a:p>
          <a:p>
            <a:pPr>
              <a:spcBef>
                <a:spcPct val="0"/>
              </a:spcBef>
            </a:pPr>
            <a:r>
              <a:rPr lang="en-GB" smtClean="0"/>
              <a:t>The three questions about the information provided by physicians about treatment options were:</a:t>
            </a:r>
          </a:p>
          <a:p>
            <a:pPr>
              <a:spcBef>
                <a:spcPct val="0"/>
              </a:spcBef>
            </a:pPr>
            <a:r>
              <a:rPr lang="en-GB" smtClean="0"/>
              <a:t>What are my options?</a:t>
            </a:r>
          </a:p>
          <a:p>
            <a:pPr>
              <a:spcBef>
                <a:spcPct val="0"/>
              </a:spcBef>
            </a:pPr>
            <a:r>
              <a:rPr lang="en-GB" smtClean="0"/>
              <a:t>What are the benefits and harms?</a:t>
            </a:r>
          </a:p>
          <a:p>
            <a:pPr>
              <a:spcBef>
                <a:spcPct val="0"/>
              </a:spcBef>
            </a:pPr>
            <a:r>
              <a:rPr lang="en-GB" smtClean="0"/>
              <a:t>How likely are these?</a:t>
            </a:r>
          </a:p>
          <a:p>
            <a:pPr>
              <a:spcBef>
                <a:spcPct val="0"/>
              </a:spcBef>
            </a:pPr>
            <a:r>
              <a:rPr lang="en-GB" smtClean="0"/>
              <a:t>The study was conducted in family practices in Sydney, Australia, during 2008–09.</a:t>
            </a:r>
          </a:p>
          <a:p>
            <a:pPr>
              <a:spcBef>
                <a:spcPct val="0"/>
              </a:spcBef>
            </a:pPr>
            <a:r>
              <a:rPr lang="en-GB" smtClean="0"/>
              <a:t>The authors concluded that asking these three questions improved information given by family physicians and increased physician facilitation of patient involvement. They also concluded that these questions can drive evidence-based practice, strengthen patient–physician communication and improve safety and quality.</a:t>
            </a:r>
          </a:p>
          <a:p>
            <a:pPr>
              <a:spcBef>
                <a:spcPct val="0"/>
              </a:spcBef>
            </a:pPr>
            <a:endParaRPr lang="en-GB"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C25323-9CAA-42E3-A5C7-5B6DB5B2D8E2}" type="slidenum">
              <a:rPr lang="en-GB">
                <a:solidFill>
                  <a:prstClr val="black"/>
                </a:solidFill>
              </a:rPr>
              <a:pPr fontAlgn="base">
                <a:spcBef>
                  <a:spcPct val="0"/>
                </a:spcBef>
                <a:spcAft>
                  <a:spcPct val="0"/>
                </a:spcAft>
              </a:pPr>
              <a:t>54</a:t>
            </a:fld>
            <a:endParaRPr lang="en-GB">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E03B4F-66D1-4B59-B480-4B9985E99156}" type="slidenum">
              <a:rPr lang="en-GB">
                <a:solidFill>
                  <a:prstClr val="black"/>
                </a:solidFill>
              </a:rPr>
              <a:pPr fontAlgn="base">
                <a:spcBef>
                  <a:spcPct val="0"/>
                </a:spcBef>
                <a:spcAft>
                  <a:spcPct val="0"/>
                </a:spcAft>
              </a:pPr>
              <a:t>55</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12F44E-47D7-4ADA-993D-E14AF1E2038A}" type="slidenum">
              <a:rPr lang="en-GB">
                <a:solidFill>
                  <a:prstClr val="black"/>
                </a:solidFill>
              </a:rPr>
              <a:pPr fontAlgn="base">
                <a:spcBef>
                  <a:spcPct val="0"/>
                </a:spcBef>
                <a:spcAft>
                  <a:spcPct val="0"/>
                </a:spcAft>
              </a:pPr>
              <a:t>60</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Text Only)">
    <p:spTree>
      <p:nvGrpSpPr>
        <p:cNvPr id="1" name=""/>
        <p:cNvGrpSpPr/>
        <p:nvPr/>
      </p:nvGrpSpPr>
      <p:grpSpPr>
        <a:xfrm>
          <a:off x="0" y="0"/>
          <a:ext cx="0" cy="0"/>
          <a:chOff x="0" y="0"/>
          <a:chExt cx="0" cy="0"/>
        </a:xfrm>
      </p:grpSpPr>
      <p:sp>
        <p:nvSpPr>
          <p:cNvPr id="8" name="Title 7"/>
          <p:cNvSpPr>
            <a:spLocks noGrp="1"/>
          </p:cNvSpPr>
          <p:nvPr>
            <p:ph type="title"/>
          </p:nvPr>
        </p:nvSpPr>
        <p:spPr>
          <a:xfrm>
            <a:off x="251520" y="2276872"/>
            <a:ext cx="8640960" cy="2304256"/>
          </a:xfrm>
        </p:spPr>
        <p:txBody>
          <a:bodyPr>
            <a:noAutofit/>
          </a:bodyPr>
          <a:lstStyle>
            <a:lvl1pPr algn="ctr">
              <a:defRPr sz="6000" b="1">
                <a:solidFill>
                  <a:schemeClr val="bg1">
                    <a:lumMod val="95000"/>
                  </a:schemeClr>
                </a:solidFill>
                <a:latin typeface="Arial" pitchFamily="34" charset="0"/>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449692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72000" y="5291916"/>
            <a:ext cx="4032250" cy="369887"/>
          </a:xfrm>
          <a:prstGeom prst="rect">
            <a:avLst/>
          </a:prstGeom>
        </p:spPr>
        <p:txBody>
          <a:bodyPr/>
          <a:lstStyle>
            <a:lvl1pPr marL="0" indent="0" algn="r">
              <a:buNone/>
              <a:defRPr sz="1800">
                <a:latin typeface="Arial" pitchFamily="34" charset="0"/>
                <a:cs typeface="Arial" pitchFamily="34" charset="0"/>
              </a:defRPr>
            </a:lvl1pPr>
          </a:lstStyle>
          <a:p>
            <a:pPr lvl="0"/>
            <a:r>
              <a:rPr lang="en-US" dirty="0" smtClean="0"/>
              <a:t>Click to edit Master</a:t>
            </a:r>
            <a:endParaRPr lang="en-GB" dirty="0"/>
          </a:p>
        </p:txBody>
      </p:sp>
    </p:spTree>
    <p:extLst>
      <p:ext uri="{BB962C8B-B14F-4D97-AF65-F5344CB8AC3E}">
        <p14:creationId xmlns:p14="http://schemas.microsoft.com/office/powerpoint/2010/main" val="4055605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vider Slide (Text Only)">
    <p:spTree>
      <p:nvGrpSpPr>
        <p:cNvPr id="1" name=""/>
        <p:cNvGrpSpPr/>
        <p:nvPr/>
      </p:nvGrpSpPr>
      <p:grpSpPr>
        <a:xfrm>
          <a:off x="0" y="0"/>
          <a:ext cx="0" cy="0"/>
          <a:chOff x="0" y="0"/>
          <a:chExt cx="0" cy="0"/>
        </a:xfrm>
      </p:grpSpPr>
      <p:sp>
        <p:nvSpPr>
          <p:cNvPr id="8" name="Title 7"/>
          <p:cNvSpPr>
            <a:spLocks noGrp="1"/>
          </p:cNvSpPr>
          <p:nvPr>
            <p:ph type="title"/>
          </p:nvPr>
        </p:nvSpPr>
        <p:spPr>
          <a:xfrm>
            <a:off x="251520" y="2276872"/>
            <a:ext cx="8640960" cy="2304256"/>
          </a:xfrm>
        </p:spPr>
        <p:txBody>
          <a:bodyPr>
            <a:noAutofit/>
          </a:bodyPr>
          <a:lstStyle>
            <a:lvl1pPr algn="ctr">
              <a:defRPr sz="6000" b="1">
                <a:solidFill>
                  <a:schemeClr val="bg1">
                    <a:lumMod val="95000"/>
                  </a:schemeClr>
                </a:solidFill>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426386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vider Slide (Text Only)">
    <p:spTree>
      <p:nvGrpSpPr>
        <p:cNvPr id="1" name=""/>
        <p:cNvGrpSpPr/>
        <p:nvPr/>
      </p:nvGrpSpPr>
      <p:grpSpPr>
        <a:xfrm>
          <a:off x="0" y="0"/>
          <a:ext cx="0" cy="0"/>
          <a:chOff x="0" y="0"/>
          <a:chExt cx="0" cy="0"/>
        </a:xfrm>
      </p:grpSpPr>
      <p:sp>
        <p:nvSpPr>
          <p:cNvPr id="8" name="Title 7"/>
          <p:cNvSpPr>
            <a:spLocks noGrp="1"/>
          </p:cNvSpPr>
          <p:nvPr>
            <p:ph type="title"/>
          </p:nvPr>
        </p:nvSpPr>
        <p:spPr>
          <a:xfrm>
            <a:off x="251520" y="2276872"/>
            <a:ext cx="8640960" cy="2304256"/>
          </a:xfrm>
        </p:spPr>
        <p:txBody>
          <a:bodyPr>
            <a:noAutofit/>
          </a:bodyPr>
          <a:lstStyle>
            <a:lvl1pPr algn="ctr">
              <a:defRPr sz="6000" b="1">
                <a:solidFill>
                  <a:schemeClr val="bg1">
                    <a:lumMod val="95000"/>
                  </a:schemeClr>
                </a:solidFill>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vider Slide (Text Only)">
    <p:spTree>
      <p:nvGrpSpPr>
        <p:cNvPr id="1" name=""/>
        <p:cNvGrpSpPr/>
        <p:nvPr/>
      </p:nvGrpSpPr>
      <p:grpSpPr>
        <a:xfrm>
          <a:off x="0" y="0"/>
          <a:ext cx="0" cy="0"/>
          <a:chOff x="0" y="0"/>
          <a:chExt cx="0" cy="0"/>
        </a:xfrm>
      </p:grpSpPr>
      <p:sp>
        <p:nvSpPr>
          <p:cNvPr id="8" name="Title 7"/>
          <p:cNvSpPr>
            <a:spLocks noGrp="1"/>
          </p:cNvSpPr>
          <p:nvPr>
            <p:ph type="title"/>
          </p:nvPr>
        </p:nvSpPr>
        <p:spPr>
          <a:xfrm>
            <a:off x="251520" y="2276872"/>
            <a:ext cx="8640960" cy="2304256"/>
          </a:xfrm>
        </p:spPr>
        <p:txBody>
          <a:bodyPr>
            <a:noAutofit/>
          </a:bodyPr>
          <a:lstStyle>
            <a:lvl1pPr algn="ctr">
              <a:defRPr sz="6000" b="1">
                <a:solidFill>
                  <a:schemeClr val="bg1">
                    <a:lumMod val="95000"/>
                  </a:schemeClr>
                </a:solidFill>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vider Slide (Text Only)">
    <p:spTree>
      <p:nvGrpSpPr>
        <p:cNvPr id="1" name=""/>
        <p:cNvGrpSpPr/>
        <p:nvPr/>
      </p:nvGrpSpPr>
      <p:grpSpPr>
        <a:xfrm>
          <a:off x="0" y="0"/>
          <a:ext cx="0" cy="0"/>
          <a:chOff x="0" y="0"/>
          <a:chExt cx="0" cy="0"/>
        </a:xfrm>
      </p:grpSpPr>
      <p:sp>
        <p:nvSpPr>
          <p:cNvPr id="8" name="Title 7"/>
          <p:cNvSpPr>
            <a:spLocks noGrp="1"/>
          </p:cNvSpPr>
          <p:nvPr>
            <p:ph type="title"/>
          </p:nvPr>
        </p:nvSpPr>
        <p:spPr>
          <a:xfrm>
            <a:off x="251520" y="2276872"/>
            <a:ext cx="8640960" cy="2304256"/>
          </a:xfrm>
        </p:spPr>
        <p:txBody>
          <a:bodyPr>
            <a:noAutofit/>
          </a:bodyPr>
          <a:lstStyle>
            <a:lvl1pPr algn="ctr">
              <a:defRPr sz="6000" b="1">
                <a:solidFill>
                  <a:schemeClr val="bg1">
                    <a:lumMod val="95000"/>
                  </a:schemeClr>
                </a:solidFill>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45BD6C9-DB97-4250-9E80-2566FC8BCA0A}" type="slidenum">
              <a:rPr lang="en-GB" altLang="en-US"/>
              <a:pPr/>
              <a:t>‹#›</a:t>
            </a:fld>
            <a:endParaRPr lang="en-GB" altLang="en-US"/>
          </a:p>
        </p:txBody>
      </p:sp>
    </p:spTree>
    <p:extLst>
      <p:ext uri="{BB962C8B-B14F-4D97-AF65-F5344CB8AC3E}">
        <p14:creationId xmlns:p14="http://schemas.microsoft.com/office/powerpoint/2010/main" val="1711777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Divider Slide (Text Only)">
    <p:spTree>
      <p:nvGrpSpPr>
        <p:cNvPr id="1" name=""/>
        <p:cNvGrpSpPr/>
        <p:nvPr/>
      </p:nvGrpSpPr>
      <p:grpSpPr>
        <a:xfrm>
          <a:off x="0" y="0"/>
          <a:ext cx="0" cy="0"/>
          <a:chOff x="0" y="0"/>
          <a:chExt cx="0" cy="0"/>
        </a:xfrm>
      </p:grpSpPr>
      <p:sp>
        <p:nvSpPr>
          <p:cNvPr id="8" name="Title 7"/>
          <p:cNvSpPr>
            <a:spLocks noGrp="1"/>
          </p:cNvSpPr>
          <p:nvPr>
            <p:ph type="title"/>
          </p:nvPr>
        </p:nvSpPr>
        <p:spPr>
          <a:xfrm>
            <a:off x="251520" y="2276872"/>
            <a:ext cx="8640960" cy="2304256"/>
          </a:xfrm>
        </p:spPr>
        <p:txBody>
          <a:bodyPr>
            <a:noAutofit/>
          </a:bodyPr>
          <a:lstStyle>
            <a:lvl1pPr algn="ctr">
              <a:defRPr sz="6000" b="1">
                <a:solidFill>
                  <a:schemeClr val="bg1">
                    <a:lumMod val="95000"/>
                  </a:schemeClr>
                </a:solidFill>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2CB80073-0D38-4545-8102-A7A7E71B1BE4}" type="slidenum">
              <a:rPr lang="en-GB" altLang="en-US"/>
              <a:pPr/>
              <a:t>‹#›</a:t>
            </a:fld>
            <a:endParaRPr lang="en-GB" altLang="en-US"/>
          </a:p>
        </p:txBody>
      </p:sp>
    </p:spTree>
    <p:extLst>
      <p:ext uri="{BB962C8B-B14F-4D97-AF65-F5344CB8AC3E}">
        <p14:creationId xmlns:p14="http://schemas.microsoft.com/office/powerpoint/2010/main" val="21714136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7" name="Text Placeholder 7"/>
          <p:cNvSpPr>
            <a:spLocks noGrp="1"/>
          </p:cNvSpPr>
          <p:nvPr>
            <p:ph type="body" sz="quarter" idx="10"/>
          </p:nvPr>
        </p:nvSpPr>
        <p:spPr>
          <a:xfrm>
            <a:off x="250825" y="2060849"/>
            <a:ext cx="8642350" cy="4320480"/>
          </a:xfrm>
        </p:spPr>
        <p:txBody>
          <a:bodyPr>
            <a:normAutofit/>
          </a:bodyPr>
          <a:lstStyle>
            <a:lvl1pPr marL="0" indent="0">
              <a:buNone/>
              <a:defRPr sz="3200">
                <a:latin typeface="Arial" pitchFamily="34" charset="0"/>
                <a:cs typeface="Arial" pitchFamily="34" charset="0"/>
              </a:defRPr>
            </a:lvl1pPr>
            <a:lvl2pPr marL="457200" indent="0">
              <a:buNone/>
              <a:defRPr sz="2800">
                <a:latin typeface="Arial" pitchFamily="34" charset="0"/>
                <a:cs typeface="Arial" pitchFamily="34" charset="0"/>
              </a:defRPr>
            </a:lvl2pPr>
            <a:lvl3pPr marL="914400" indent="0">
              <a:buNone/>
              <a:defRPr sz="2400">
                <a:latin typeface="Arial" pitchFamily="34" charset="0"/>
                <a:cs typeface="Arial" pitchFamily="34" charset="0"/>
              </a:defRPr>
            </a:lvl3pPr>
            <a:lvl4pPr marL="1371600" indent="0">
              <a:buNone/>
              <a:defRPr sz="2000">
                <a:latin typeface="Arial" pitchFamily="34" charset="0"/>
                <a:cs typeface="Arial" pitchFamily="34" charset="0"/>
              </a:defRPr>
            </a:lvl4pPr>
            <a:lvl5pPr marL="1828800" indent="0">
              <a:buNone/>
              <a:defRPr sz="2000">
                <a:latin typeface="Arial" pitchFamily="34" charset="0"/>
                <a:cs typeface="Arial" pitchFamily="34" charset="0"/>
              </a:defRPr>
            </a:lvl5pPr>
          </a:lstStyle>
          <a:p>
            <a:pPr lvl="0"/>
            <a:r>
              <a:rPr lang="en-US" dirty="0" smtClean="0"/>
              <a:t>Click to edit Master text styles</a:t>
            </a:r>
          </a:p>
        </p:txBody>
      </p:sp>
      <p:sp>
        <p:nvSpPr>
          <p:cNvPr id="4" name="Title 7"/>
          <p:cNvSpPr>
            <a:spLocks noGrp="1"/>
          </p:cNvSpPr>
          <p:nvPr>
            <p:ph type="title"/>
          </p:nvPr>
        </p:nvSpPr>
        <p:spPr>
          <a:xfrm>
            <a:off x="251520" y="1124744"/>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611560" y="5229200"/>
            <a:ext cx="7920880" cy="648072"/>
          </a:xfrm>
          <a:prstGeom prst="rect">
            <a:avLst/>
          </a:prstGeom>
        </p:spPr>
        <p:txBody>
          <a:bodyPr/>
          <a:lstStyle>
            <a:lvl1pPr algn="l">
              <a:defRPr sz="3700" b="1">
                <a:solidFill>
                  <a:srgbClr val="008EC0"/>
                </a:solidFill>
              </a:defRPr>
            </a:lvl1pPr>
          </a:lstStyle>
          <a:p>
            <a:r>
              <a:rPr lang="en-US" dirty="0" smtClean="0"/>
              <a:t>Click to edit Master 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43DB15BB-36B3-4DB6-B609-3E5DF6EE5BAE}" type="slidenum">
              <a:rPr lang="en-GB" altLang="en-US"/>
              <a:pPr/>
              <a:t>‹#›</a:t>
            </a:fld>
            <a:endParaRPr lang="en-GB" altLang="en-US"/>
          </a:p>
        </p:txBody>
      </p:sp>
    </p:spTree>
    <p:extLst>
      <p:ext uri="{BB962C8B-B14F-4D97-AF65-F5344CB8AC3E}">
        <p14:creationId xmlns:p14="http://schemas.microsoft.com/office/powerpoint/2010/main" val="1716007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lide 01">
    <p:spTree>
      <p:nvGrpSpPr>
        <p:cNvPr id="1" name=""/>
        <p:cNvGrpSpPr/>
        <p:nvPr/>
      </p:nvGrpSpPr>
      <p:grpSpPr>
        <a:xfrm>
          <a:off x="0" y="0"/>
          <a:ext cx="0" cy="0"/>
          <a:chOff x="0" y="0"/>
          <a:chExt cx="0" cy="0"/>
        </a:xfrm>
      </p:grpSpPr>
      <p:sp>
        <p:nvSpPr>
          <p:cNvPr id="10" name="Title 7"/>
          <p:cNvSpPr>
            <a:spLocks noGrp="1"/>
          </p:cNvSpPr>
          <p:nvPr>
            <p:ph type="title"/>
          </p:nvPr>
        </p:nvSpPr>
        <p:spPr>
          <a:xfrm>
            <a:off x="251520" y="476672"/>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
        <p:nvSpPr>
          <p:cNvPr id="7" name="Picture Placeholder 6"/>
          <p:cNvSpPr>
            <a:spLocks noGrp="1"/>
          </p:cNvSpPr>
          <p:nvPr>
            <p:ph type="pic" sz="quarter" idx="10"/>
          </p:nvPr>
        </p:nvSpPr>
        <p:spPr>
          <a:xfrm>
            <a:off x="1295400" y="1773238"/>
            <a:ext cx="6553200" cy="4464050"/>
          </a:xfrm>
        </p:spPr>
        <p:txBody>
          <a:bodyPr rtlCol="0">
            <a:normAutofit/>
          </a:bodyPr>
          <a:lstStyle/>
          <a:p>
            <a:pPr lvl="0"/>
            <a:endParaRPr lang="en-GB" noProof="0"/>
          </a:p>
        </p:txBody>
      </p:sp>
    </p:spTree>
    <p:extLst>
      <p:ext uri="{BB962C8B-B14F-4D97-AF65-F5344CB8AC3E}">
        <p14:creationId xmlns:p14="http://schemas.microsoft.com/office/powerpoint/2010/main" val="37248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1E3A2F-E781-4822-973A-6C5018EF4B7F}" type="datetimeFigureOut">
              <a:rPr lang="en-US"/>
              <a:pPr>
                <a:defRPr/>
              </a:pPr>
              <a:t>3/4/2015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6EE6E6-D994-4C64-87CB-276134623AF8}" type="slidenum">
              <a:rPr lang="en-US"/>
              <a:pPr>
                <a:defRPr/>
              </a:pPr>
              <a:t>‹#›</a:t>
            </a:fld>
            <a:endParaRPr lang="en-US"/>
          </a:p>
        </p:txBody>
      </p:sp>
    </p:spTree>
    <p:extLst>
      <p:ext uri="{BB962C8B-B14F-4D97-AF65-F5344CB8AC3E}">
        <p14:creationId xmlns:p14="http://schemas.microsoft.com/office/powerpoint/2010/main" val="3970448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vider Slide (Text Only)">
    <p:spTree>
      <p:nvGrpSpPr>
        <p:cNvPr id="1" name=""/>
        <p:cNvGrpSpPr/>
        <p:nvPr/>
      </p:nvGrpSpPr>
      <p:grpSpPr>
        <a:xfrm>
          <a:off x="0" y="0"/>
          <a:ext cx="0" cy="0"/>
          <a:chOff x="0" y="0"/>
          <a:chExt cx="0" cy="0"/>
        </a:xfrm>
      </p:grpSpPr>
      <p:sp>
        <p:nvSpPr>
          <p:cNvPr id="8" name="Title 7"/>
          <p:cNvSpPr>
            <a:spLocks noGrp="1"/>
          </p:cNvSpPr>
          <p:nvPr>
            <p:ph type="title"/>
          </p:nvPr>
        </p:nvSpPr>
        <p:spPr>
          <a:xfrm>
            <a:off x="251520" y="2276872"/>
            <a:ext cx="8640960" cy="2304256"/>
          </a:xfrm>
        </p:spPr>
        <p:txBody>
          <a:bodyPr>
            <a:noAutofit/>
          </a:bodyPr>
          <a:lstStyle>
            <a:lvl1pPr algn="ctr">
              <a:defRPr sz="6000" b="1">
                <a:solidFill>
                  <a:schemeClr val="bg1">
                    <a:lumMod val="95000"/>
                  </a:schemeClr>
                </a:solidFill>
                <a:latin typeface="Arial" pitchFamily="34" charset="0"/>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406271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lide 02">
    <p:spTree>
      <p:nvGrpSpPr>
        <p:cNvPr id="1" name=""/>
        <p:cNvGrpSpPr/>
        <p:nvPr/>
      </p:nvGrpSpPr>
      <p:grpSpPr>
        <a:xfrm>
          <a:off x="0" y="0"/>
          <a:ext cx="0" cy="0"/>
          <a:chOff x="0" y="0"/>
          <a:chExt cx="0" cy="0"/>
        </a:xfrm>
      </p:grpSpPr>
      <p:sp>
        <p:nvSpPr>
          <p:cNvPr id="6" name="Title 7"/>
          <p:cNvSpPr>
            <a:spLocks noGrp="1"/>
          </p:cNvSpPr>
          <p:nvPr>
            <p:ph type="title"/>
          </p:nvPr>
        </p:nvSpPr>
        <p:spPr>
          <a:xfrm>
            <a:off x="251520" y="476672"/>
            <a:ext cx="8640960" cy="720080"/>
          </a:xfrm>
        </p:spPr>
        <p:txBody>
          <a:bodyPr>
            <a:noAutofit/>
          </a:bodyPr>
          <a:lstStyle>
            <a:lvl1pPr algn="l">
              <a:defRPr sz="3700" b="1">
                <a:latin typeface="Arial" pitchFamily="34" charset="0"/>
                <a:cs typeface="Arial" pitchFamily="34" charset="0"/>
              </a:defRPr>
            </a:lvl1pPr>
          </a:lstStyle>
          <a:p>
            <a:r>
              <a:rPr lang="en-US" dirty="0" smtClean="0"/>
              <a:t>Click to edit Master title style</a:t>
            </a:r>
            <a:endParaRPr lang="en-GB" dirty="0"/>
          </a:p>
        </p:txBody>
      </p:sp>
      <p:sp>
        <p:nvSpPr>
          <p:cNvPr id="7" name="Picture Placeholder 6"/>
          <p:cNvSpPr>
            <a:spLocks noGrp="1"/>
          </p:cNvSpPr>
          <p:nvPr>
            <p:ph type="pic" sz="quarter" idx="10"/>
          </p:nvPr>
        </p:nvSpPr>
        <p:spPr>
          <a:xfrm>
            <a:off x="1295400" y="1773238"/>
            <a:ext cx="6553200" cy="4464050"/>
          </a:xfrm>
        </p:spPr>
        <p:txBody>
          <a:bodyPr rtlCol="0">
            <a:normAutofit/>
          </a:bodyPr>
          <a:lstStyle/>
          <a:p>
            <a:pPr lvl="0"/>
            <a:endParaRPr lang="en-GB" noProof="0"/>
          </a:p>
        </p:txBody>
      </p:sp>
    </p:spTree>
    <p:extLst>
      <p:ext uri="{BB962C8B-B14F-4D97-AF65-F5344CB8AC3E}">
        <p14:creationId xmlns:p14="http://schemas.microsoft.com/office/powerpoint/2010/main" val="3562231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1.xml"/><Relationship Id="rId1" Type="http://schemas.openxmlformats.org/officeDocument/2006/relationships/slideLayout" Target="../slideLayouts/slideLayout1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2.xml"/><Relationship Id="rId1" Type="http://schemas.openxmlformats.org/officeDocument/2006/relationships/slideLayout" Target="../slideLayouts/slideLayout1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18.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19.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5.xml"/><Relationship Id="rId1" Type="http://schemas.openxmlformats.org/officeDocument/2006/relationships/slideLayout" Target="../slideLayouts/slideLayout20.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6.xml"/><Relationship Id="rId1" Type="http://schemas.openxmlformats.org/officeDocument/2006/relationships/slideLayout" Target="../slideLayouts/slideLayout21.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7.xml"/><Relationship Id="rId1" Type="http://schemas.openxmlformats.org/officeDocument/2006/relationships/slideLayout" Target="../slideLayouts/slideLayout22.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8.xml"/><Relationship Id="rId1" Type="http://schemas.openxmlformats.org/officeDocument/2006/relationships/slideLayout" Target="../slideLayouts/slideLayout23.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9.xml"/><Relationship Id="rId1" Type="http://schemas.openxmlformats.org/officeDocument/2006/relationships/slideLayout" Target="../slideLayouts/slideLayout2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0.xml"/><Relationship Id="rId1" Type="http://schemas.openxmlformats.org/officeDocument/2006/relationships/slideLayout" Target="../slideLayouts/slideLayout25.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xml"/><Relationship Id="rId1" Type="http://schemas.openxmlformats.org/officeDocument/2006/relationships/slideLayout" Target="../slideLayouts/slideLayout26.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2.xml"/><Relationship Id="rId1" Type="http://schemas.openxmlformats.org/officeDocument/2006/relationships/slideLayout" Target="../slideLayouts/slideLayout27.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3.xml"/><Relationship Id="rId1" Type="http://schemas.openxmlformats.org/officeDocument/2006/relationships/slideLayout" Target="../slideLayouts/slideLayout28.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4.xml"/><Relationship Id="rId1" Type="http://schemas.openxmlformats.org/officeDocument/2006/relationships/slideLayout" Target="../slideLayouts/slideLayout29.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5.xml"/><Relationship Id="rId1" Type="http://schemas.openxmlformats.org/officeDocument/2006/relationships/slideLayout" Target="../slideLayouts/slideLayout30.xml"/></Relationships>
</file>

<file path=ppt/slideMasters/_rels/slideMaster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6.xml"/><Relationship Id="rId1" Type="http://schemas.openxmlformats.org/officeDocument/2006/relationships/slideLayout" Target="../slideLayouts/slideLayout31.xml"/></Relationships>
</file>

<file path=ppt/slideMasters/_rels/slideMaster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7.xml"/><Relationship Id="rId1" Type="http://schemas.openxmlformats.org/officeDocument/2006/relationships/slideLayout" Target="../slideLayouts/slideLayout32.xml"/></Relationships>
</file>

<file path=ppt/slideMasters/_rels/slideMaster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8.xml"/><Relationship Id="rId1" Type="http://schemas.openxmlformats.org/officeDocument/2006/relationships/slideLayout" Target="../slideLayouts/slideLayout33.xml"/></Relationships>
</file>

<file path=ppt/slideMasters/_rels/slideMaster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9.xml"/><Relationship Id="rId1"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0.xml"/><Relationship Id="rId1" Type="http://schemas.openxmlformats.org/officeDocument/2006/relationships/slideLayout" Target="../slideLayouts/slideLayout35.xml"/></Relationships>
</file>

<file path=ppt/slideMasters/_rels/slideMaster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1.xml"/><Relationship Id="rId1" Type="http://schemas.openxmlformats.org/officeDocument/2006/relationships/slideLayout" Target="../slideLayouts/slideLayout36.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2.xml"/><Relationship Id="rId1" Type="http://schemas.openxmlformats.org/officeDocument/2006/relationships/slideLayout" Target="../slideLayouts/slideLayout37.xml"/></Relationships>
</file>

<file path=ppt/slideMasters/_rels/slideMaster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3.xml"/><Relationship Id="rId1" Type="http://schemas.openxmlformats.org/officeDocument/2006/relationships/slideLayout" Target="../slideLayouts/slideLayout38.xml"/></Relationships>
</file>

<file path=ppt/slideMasters/_rels/slideMaster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4.xml"/><Relationship Id="rId1" Type="http://schemas.openxmlformats.org/officeDocument/2006/relationships/slideLayout" Target="../slideLayouts/slideLayout39.xml"/></Relationships>
</file>

<file path=ppt/slideMasters/_rels/slideMaster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5.xml"/><Relationship Id="rId1" Type="http://schemas.openxmlformats.org/officeDocument/2006/relationships/slideLayout" Target="../slideLayouts/slideLayout40.xml"/></Relationships>
</file>

<file path=ppt/slideMasters/_rels/slideMaster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6.xml"/><Relationship Id="rId1" Type="http://schemas.openxmlformats.org/officeDocument/2006/relationships/slideLayout" Target="../slideLayouts/slideLayout41.xml"/></Relationships>
</file>

<file path=ppt/slideMasters/_rels/slideMaster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7.xml"/><Relationship Id="rId1" Type="http://schemas.openxmlformats.org/officeDocument/2006/relationships/slideLayout" Target="../slideLayouts/slideLayout42.xml"/></Relationships>
</file>

<file path=ppt/slideMasters/_rels/slideMaster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38.xml"/><Relationship Id="rId1"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1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1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9.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0BEA3C70-39DC-4F04-86A0-225FA5D1052C}" type="datetimeFigureOut">
              <a:rPr lang="en-GB"/>
              <a:pPr>
                <a:defRPr/>
              </a:pPr>
              <a:t>04/03/2015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4AD47BF-BE86-4F64-AD71-CB31C656673E}" type="slidenum">
              <a:rPr lang="en-GB"/>
              <a:pPr>
                <a:defRPr/>
              </a:pPr>
              <a:t>‹#›</a:t>
            </a:fld>
            <a:endParaRPr lang="en-GB"/>
          </a:p>
        </p:txBody>
      </p:sp>
      <p:pic>
        <p:nvPicPr>
          <p:cNvPr id="1031" name="Picture 2" descr="\\BLU-SVR-01\Data\Studio Transfer Folder\ppjpgs\PP 3.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99563"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1"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05BF3E9-0A29-4C07-A7FA-C1A62D875AD6}" type="datetimeFigureOut">
              <a:rPr lang="en-GB">
                <a:solidFill>
                  <a:prstClr val="black">
                    <a:tint val="75000"/>
                  </a:prstClr>
                </a:solidFill>
                <a:ea typeface="+mn-ea"/>
              </a:rPr>
              <a:pPr>
                <a:defRPr/>
              </a:pPr>
              <a:t>04/03/2015</a:t>
            </a:fld>
            <a:endParaRPr lang="en-GB">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DF09B0C-68DE-441B-945E-52CBF72E0C19}" type="slidenum">
              <a:rPr lang="en-GB">
                <a:solidFill>
                  <a:prstClr val="black">
                    <a:tint val="75000"/>
                  </a:prstClr>
                </a:solidFill>
                <a:ea typeface="+mn-ea"/>
              </a:rPr>
              <a:pPr>
                <a:defRPr/>
              </a:pPr>
              <a:t>‹#›</a:t>
            </a:fld>
            <a:endParaRPr lang="en-GB">
              <a:solidFill>
                <a:prstClr val="black">
                  <a:tint val="75000"/>
                </a:prstClr>
              </a:solidFill>
              <a:ea typeface="+mn-ea"/>
            </a:endParaRPr>
          </a:p>
        </p:txBody>
      </p:sp>
      <p:pic>
        <p:nvPicPr>
          <p:cNvPr id="5127" name="Picture 6" descr="PP 8.jpg"/>
          <p:cNvPicPr>
            <a:picLocks noChangeAspect="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2"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05BF3E9-0A29-4C07-A7FA-C1A62D875AD6}" type="datetimeFigureOut">
              <a:rPr lang="en-GB">
                <a:solidFill>
                  <a:prstClr val="black">
                    <a:tint val="75000"/>
                  </a:prstClr>
                </a:solidFill>
                <a:ea typeface="+mn-ea"/>
              </a:rPr>
              <a:pPr>
                <a:defRPr/>
              </a:pPr>
              <a:t>04/03/2015</a:t>
            </a:fld>
            <a:endParaRPr lang="en-GB">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DF09B0C-68DE-441B-945E-52CBF72E0C19}" type="slidenum">
              <a:rPr lang="en-GB">
                <a:solidFill>
                  <a:prstClr val="black">
                    <a:tint val="75000"/>
                  </a:prstClr>
                </a:solidFill>
                <a:ea typeface="+mn-ea"/>
              </a:rPr>
              <a:pPr>
                <a:defRPr/>
              </a:pPr>
              <a:t>‹#›</a:t>
            </a:fld>
            <a:endParaRPr lang="en-GB">
              <a:solidFill>
                <a:prstClr val="black">
                  <a:tint val="75000"/>
                </a:prstClr>
              </a:solidFill>
              <a:ea typeface="+mn-ea"/>
            </a:endParaRPr>
          </a:p>
        </p:txBody>
      </p:sp>
      <p:pic>
        <p:nvPicPr>
          <p:cNvPr id="5127" name="Picture 6" descr="PP 8.jpg"/>
          <p:cNvPicPr>
            <a:picLocks noChangeAspect="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4"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05BF3E9-0A29-4C07-A7FA-C1A62D875AD6}" type="datetimeFigureOut">
              <a:rPr lang="en-GB">
                <a:solidFill>
                  <a:prstClr val="black">
                    <a:tint val="75000"/>
                  </a:prstClr>
                </a:solidFill>
                <a:ea typeface="+mn-ea"/>
              </a:rPr>
              <a:pPr>
                <a:defRPr/>
              </a:pPr>
              <a:t>04/03/2015</a:t>
            </a:fld>
            <a:endParaRPr lang="en-GB">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DF09B0C-68DE-441B-945E-52CBF72E0C19}" type="slidenum">
              <a:rPr lang="en-GB">
                <a:solidFill>
                  <a:prstClr val="black">
                    <a:tint val="75000"/>
                  </a:prstClr>
                </a:solidFill>
                <a:ea typeface="+mn-ea"/>
              </a:rPr>
              <a:pPr>
                <a:defRPr/>
              </a:pPr>
              <a:t>‹#›</a:t>
            </a:fld>
            <a:endParaRPr lang="en-GB">
              <a:solidFill>
                <a:prstClr val="black">
                  <a:tint val="75000"/>
                </a:prstClr>
              </a:solidFill>
              <a:ea typeface="+mn-ea"/>
            </a:endParaRPr>
          </a:p>
        </p:txBody>
      </p:sp>
      <p:pic>
        <p:nvPicPr>
          <p:cNvPr id="5127" name="Picture 6" descr="PP 8.jpg"/>
          <p:cNvPicPr>
            <a:picLocks noChangeAspect="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6"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05BF3E9-0A29-4C07-A7FA-C1A62D875AD6}" type="datetimeFigureOut">
              <a:rPr lang="en-GB">
                <a:solidFill>
                  <a:prstClr val="black">
                    <a:tint val="75000"/>
                  </a:prstClr>
                </a:solidFill>
                <a:ea typeface="+mn-ea"/>
              </a:rPr>
              <a:pPr>
                <a:defRPr/>
              </a:pPr>
              <a:t>04/03/2015</a:t>
            </a:fld>
            <a:endParaRPr lang="en-GB">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DF09B0C-68DE-441B-945E-52CBF72E0C19}" type="slidenum">
              <a:rPr lang="en-GB">
                <a:solidFill>
                  <a:prstClr val="black">
                    <a:tint val="75000"/>
                  </a:prstClr>
                </a:solidFill>
                <a:ea typeface="+mn-ea"/>
              </a:rPr>
              <a:pPr>
                <a:defRPr/>
              </a:pPr>
              <a:t>‹#›</a:t>
            </a:fld>
            <a:endParaRPr lang="en-GB">
              <a:solidFill>
                <a:prstClr val="black">
                  <a:tint val="75000"/>
                </a:prstClr>
              </a:solidFill>
              <a:ea typeface="+mn-ea"/>
            </a:endParaRPr>
          </a:p>
        </p:txBody>
      </p:sp>
      <p:pic>
        <p:nvPicPr>
          <p:cNvPr id="5127" name="Picture 6" descr="PP 8.jpg"/>
          <p:cNvPicPr>
            <a:picLocks noChangeAspect="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8"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05BF3E9-0A29-4C07-A7FA-C1A62D875AD6}" type="datetimeFigureOut">
              <a:rPr lang="en-GB">
                <a:solidFill>
                  <a:prstClr val="black">
                    <a:tint val="75000"/>
                  </a:prstClr>
                </a:solidFill>
                <a:ea typeface="+mn-ea"/>
              </a:rPr>
              <a:pPr>
                <a:defRPr/>
              </a:pPr>
              <a:t>04/03/2015</a:t>
            </a:fld>
            <a:endParaRPr lang="en-GB">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DF09B0C-68DE-441B-945E-52CBF72E0C19}" type="slidenum">
              <a:rPr lang="en-GB">
                <a:solidFill>
                  <a:prstClr val="black">
                    <a:tint val="75000"/>
                  </a:prstClr>
                </a:solidFill>
                <a:ea typeface="+mn-ea"/>
              </a:rPr>
              <a:pPr>
                <a:defRPr/>
              </a:pPr>
              <a:t>‹#›</a:t>
            </a:fld>
            <a:endParaRPr lang="en-GB">
              <a:solidFill>
                <a:prstClr val="black">
                  <a:tint val="75000"/>
                </a:prstClr>
              </a:solidFill>
              <a:ea typeface="+mn-ea"/>
            </a:endParaRPr>
          </a:p>
        </p:txBody>
      </p:sp>
      <p:pic>
        <p:nvPicPr>
          <p:cNvPr id="5127" name="Picture 6" descr="PP 8.jpg"/>
          <p:cNvPicPr>
            <a:picLocks noChangeAspect="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0"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4977D36-C1E3-4298-8D12-AC9F40C3DB8A}" type="datetimeFigureOut">
              <a:rPr lang="en-GB">
                <a:solidFill>
                  <a:prstClr val="black">
                    <a:tint val="75000"/>
                  </a:prstClr>
                </a:solidFill>
                <a:ea typeface="+mn-ea"/>
              </a:rPr>
              <a:pPr>
                <a:defRPr/>
              </a:pPr>
              <a:t>04/03/2015</a:t>
            </a:fld>
            <a:endParaRPr lang="en-GB">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29DFB1-8127-4802-BB6F-87DEB15C1A0D}" type="slidenum">
              <a:rPr lang="en-GB">
                <a:solidFill>
                  <a:prstClr val="black">
                    <a:tint val="75000"/>
                  </a:prstClr>
                </a:solidFill>
                <a:ea typeface="+mn-ea"/>
              </a:rPr>
              <a:pPr>
                <a:defRPr/>
              </a:pPr>
              <a:t>‹#›</a:t>
            </a:fld>
            <a:endParaRPr lang="en-GB">
              <a:solidFill>
                <a:prstClr val="black">
                  <a:tint val="75000"/>
                </a:prstClr>
              </a:solidFill>
              <a:ea typeface="+mn-ea"/>
            </a:endParaRPr>
          </a:p>
        </p:txBody>
      </p:sp>
      <p:pic>
        <p:nvPicPr>
          <p:cNvPr id="3079" name="Picture 2" descr="\\BLU-SVR-01\Data\Studio Transfer Folder\ppjpgs\PP 3.jpg"/>
          <p:cNvPicPr>
            <a:picLocks noChangeAspect="1" noChangeArrowheads="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2"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1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353F9CF-859D-4631-A5AA-E649AD1BCC41}"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5CCA2A2-5B28-42AF-82FF-8A00BBE22D85}"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2" descr="\\BLU-SVR-01\Data\Studio Transfer Folder\ppjpgs\PP 3.jpg"/>
          <p:cNvPicPr>
            <a:picLocks noChangeAspect="1" noChangeArrowheads="1"/>
          </p:cNvPicPr>
          <p:nvPr userDrawn="1"/>
        </p:nvPicPr>
        <p:blipFill>
          <a:blip r:embed="rId3" cstate="print"/>
          <a:srcRect/>
          <a:stretch>
            <a:fillRect/>
          </a:stretch>
        </p:blipFill>
        <p:spPr bwMode="auto">
          <a:xfrm>
            <a:off x="0" y="0"/>
            <a:ext cx="9198864" cy="6912864"/>
          </a:xfrm>
          <a:prstGeom prst="rect">
            <a:avLst/>
          </a:prstGeom>
          <a:noFill/>
        </p:spPr>
      </p:pic>
    </p:spTree>
  </p:cSld>
  <p:clrMap bg1="lt1" tx1="dk1" bg2="lt2" tx2="dk2" accent1="accent1" accent2="accent2" accent3="accent3" accent4="accent4" accent5="accent5" accent6="accent6" hlink="hlink" folHlink="folHlink"/>
  <p:sldLayoutIdLst>
    <p:sldLayoutId id="214748401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2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2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4968FEA-0DEA-483F-8612-D462633AF17E}" type="datetimeFigureOut">
              <a:rPr lang="en-GB"/>
              <a:pPr>
                <a:defRPr/>
              </a:pPr>
              <a:t>04/03/2015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81C6009-1BA2-4580-A181-ABD34F1E3663}" type="slidenum">
              <a:rPr lang="en-GB"/>
              <a:pPr>
                <a:defRPr/>
              </a:pPr>
              <a:t>‹#›</a:t>
            </a:fld>
            <a:endParaRPr lang="en-GB"/>
          </a:p>
        </p:txBody>
      </p:sp>
      <p:pic>
        <p:nvPicPr>
          <p:cNvPr id="2055" name="Picture 6" descr="PP 8.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99563"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2" r:id="rId1"/>
    <p:sldLayoutId id="2147483987" r:id="rId2"/>
    <p:sldLayoutId id="2147483988" r:id="rId3"/>
    <p:sldLayoutId id="2147483989" r:id="rId4"/>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2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353F9CF-859D-4631-A5AA-E649AD1BCC41}"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5CCA2A2-5B28-42AF-82FF-8A00BBE22D85}"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2" descr="\\BLU-SVR-01\Data\Studio Transfer Folder\ppjpgs\PP 3.jpg"/>
          <p:cNvPicPr>
            <a:picLocks noChangeAspect="1" noChangeArrowheads="1"/>
          </p:cNvPicPr>
          <p:nvPr userDrawn="1"/>
        </p:nvPicPr>
        <p:blipFill>
          <a:blip r:embed="rId3" cstate="print"/>
          <a:srcRect/>
          <a:stretch>
            <a:fillRect/>
          </a:stretch>
        </p:blipFill>
        <p:spPr bwMode="auto">
          <a:xfrm>
            <a:off x="0" y="0"/>
            <a:ext cx="9198864" cy="6912864"/>
          </a:xfrm>
          <a:prstGeom prst="rect">
            <a:avLst/>
          </a:prstGeom>
          <a:noFill/>
        </p:spPr>
      </p:pic>
    </p:spTree>
  </p:cSld>
  <p:clrMap bg1="lt1" tx1="dk1" bg2="lt2" tx2="dk2" accent1="accent1" accent2="accent2" accent3="accent3" accent4="accent4" accent5="accent5" accent6="accent6" hlink="hlink" folHlink="folHlink"/>
  <p:sldLayoutIdLst>
    <p:sldLayoutId id="214748402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2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3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3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3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3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353F9CF-859D-4631-A5AA-E649AD1BCC41}"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A5CCA2A2-5B28-42AF-82FF-8A00BBE22D85}"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2" descr="\\BLU-SVR-01\Data\Studio Transfer Folder\ppjpgs\PP 3.jpg"/>
          <p:cNvPicPr>
            <a:picLocks noChangeAspect="1" noChangeArrowheads="1"/>
          </p:cNvPicPr>
          <p:nvPr userDrawn="1"/>
        </p:nvPicPr>
        <p:blipFill>
          <a:blip r:embed="rId3" cstate="print"/>
          <a:srcRect/>
          <a:stretch>
            <a:fillRect/>
          </a:stretch>
        </p:blipFill>
        <p:spPr bwMode="auto">
          <a:xfrm>
            <a:off x="0" y="0"/>
            <a:ext cx="9198864" cy="6912864"/>
          </a:xfrm>
          <a:prstGeom prst="rect">
            <a:avLst/>
          </a:prstGeom>
          <a:noFill/>
        </p:spPr>
      </p:pic>
    </p:spTree>
  </p:cSld>
  <p:clrMap bg1="lt1" tx1="dk1" bg2="lt2" tx2="dk2" accent1="accent1" accent2="accent2" accent3="accent3" accent4="accent4" accent5="accent5" accent6="accent6" hlink="hlink" folHlink="folHlink"/>
  <p:sldLayoutIdLst>
    <p:sldLayoutId id="214748403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4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83D9C531-ED39-44AA-992A-D6CF5E6255A8}" type="datetimeFigureOut">
              <a:rPr lang="en-GB"/>
              <a:pPr>
                <a:defRPr/>
              </a:pPr>
              <a:t>04/03/2015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1C9C4E78-8679-4C3C-B11F-8BA924995E78}" type="slidenum">
              <a:rPr lang="en-GB"/>
              <a:pPr>
                <a:defRPr/>
              </a:pPr>
              <a:t>‹#›</a:t>
            </a:fld>
            <a:endParaRPr lang="en-GB"/>
          </a:p>
        </p:txBody>
      </p:sp>
      <p:pic>
        <p:nvPicPr>
          <p:cNvPr id="3079" name="Picture 6" descr="PP 6.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99563"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3" r:id="rId1"/>
    <p:sldLayoutId id="2147483984" r:id="rId2"/>
    <p:sldLayoutId id="2147483986" r:id="rId3"/>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4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4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4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5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5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5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5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7F7ADA8-8DB4-4D66-AD61-22B999240E4F}" type="datetimeFigureOut">
              <a:rPr lang="en-GB" smtClean="0">
                <a:solidFill>
                  <a:prstClr val="black">
                    <a:tint val="75000"/>
                  </a:prstClr>
                </a:solidFill>
                <a:latin typeface="Calibri"/>
                <a:ea typeface="+mn-ea"/>
              </a:rPr>
              <a:pPr fontAlgn="auto">
                <a:spcBef>
                  <a:spcPts val="0"/>
                </a:spcBef>
                <a:spcAft>
                  <a:spcPts val="0"/>
                </a:spcAft>
              </a:pPr>
              <a:t>04/03/2015</a:t>
            </a:fld>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3C1687A-805E-424E-A79E-343817FA25BE}" type="slidenum">
              <a:rPr lang="en-GB" smtClean="0">
                <a:solidFill>
                  <a:prstClr val="black">
                    <a:tint val="75000"/>
                  </a:prstClr>
                </a:solidFill>
                <a:latin typeface="Calibri"/>
                <a:ea typeface="+mn-ea"/>
              </a:rPr>
              <a:pPr fontAlgn="auto">
                <a:spcBef>
                  <a:spcPts val="0"/>
                </a:spcBef>
                <a:spcAft>
                  <a:spcPts val="0"/>
                </a:spcAft>
              </a:pPr>
              <a:t>‹#›</a:t>
            </a:fld>
            <a:endParaRPr lang="en-GB">
              <a:solidFill>
                <a:prstClr val="black">
                  <a:tint val="75000"/>
                </a:prstClr>
              </a:solidFill>
              <a:latin typeface="Calibri"/>
              <a:ea typeface="+mn-ea"/>
            </a:endParaRPr>
          </a:p>
        </p:txBody>
      </p:sp>
      <p:pic>
        <p:nvPicPr>
          <p:cNvPr id="7" name="Picture 6" descr="PP 8.jpg"/>
          <p:cNvPicPr>
            <a:picLocks noChangeAspect="1"/>
          </p:cNvPicPr>
          <p:nvPr userDrawn="1"/>
        </p:nvPicPr>
        <p:blipFill>
          <a:blip r:embed="rId3" cstate="print"/>
          <a:stretch>
            <a:fillRect/>
          </a:stretch>
        </p:blipFill>
        <p:spPr>
          <a:xfrm>
            <a:off x="0" y="0"/>
            <a:ext cx="9198864" cy="6912864"/>
          </a:xfrm>
          <a:prstGeom prst="rect">
            <a:avLst/>
          </a:prstGeom>
        </p:spPr>
      </p:pic>
    </p:spTree>
  </p:cSld>
  <p:clrMap bg1="lt1" tx1="dk1" bg2="lt2" tx2="dk2" accent1="accent1" accent2="accent2" accent3="accent3" accent4="accent4" accent5="accent5" accent6="accent6" hlink="hlink" folHlink="folHlink"/>
  <p:sldLayoutIdLst>
    <p:sldLayoutId id="214748405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BLU-SVR-01\Data\Studio Transfer Folder\ppjpgs\PP 1.jpg"/>
          <p:cNvPicPr>
            <a:picLocks noChangeAspect="1" noChangeArrowheads="1"/>
          </p:cNvPicPr>
          <p:nvPr userDrawn="1"/>
        </p:nvPicPr>
        <p:blipFill>
          <a:blip r:embed="rId3" cstate="print"/>
          <a:srcRect/>
          <a:stretch>
            <a:fillRect/>
          </a:stretch>
        </p:blipFill>
        <p:spPr bwMode="auto">
          <a:xfrm>
            <a:off x="0" y="0"/>
            <a:ext cx="9198864" cy="6912864"/>
          </a:xfrm>
          <a:prstGeom prst="rect">
            <a:avLst/>
          </a:prstGeom>
          <a:noFill/>
        </p:spPr>
      </p:pic>
    </p:spTree>
  </p:cSld>
  <p:clrMap bg1="lt1" tx1="dk1" bg2="lt2" tx2="dk2" accent1="accent1" accent2="accent2" accent3="accent3" accent4="accent4" accent5="accent5" accent6="accent6" hlink="hlink" folHlink="folHlink"/>
  <p:sldLayoutIdLst>
    <p:sldLayoutId id="214748406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32466E4C-618F-47EF-B05C-AE9158AD7279}" type="datetimeFigureOut">
              <a:rPr lang="en-GB"/>
              <a:pPr>
                <a:defRPr/>
              </a:pPr>
              <a:t>04/03/2015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C7B64302-225E-4CDA-9DD1-37212C664C07}" type="slidenum">
              <a:rPr lang="en-GB"/>
              <a:pPr>
                <a:defRPr/>
              </a:pPr>
              <a:t>‹#›</a:t>
            </a:fld>
            <a:endParaRPr lang="en-GB"/>
          </a:p>
        </p:txBody>
      </p:sp>
      <p:pic>
        <p:nvPicPr>
          <p:cNvPr id="4103" name="Picture 6" descr="PP 7.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99563"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5"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2" descr="\\BLU-SVR-01\Data\Studio Transfer Folder\ppjpgs\PP 1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99563" cy="691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0"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4977D36-C1E3-4298-8D12-AC9F40C3DB8A}" type="datetimeFigureOut">
              <a:rPr lang="en-GB">
                <a:solidFill>
                  <a:prstClr val="black">
                    <a:tint val="75000"/>
                  </a:prstClr>
                </a:solidFill>
                <a:ea typeface="+mn-ea"/>
              </a:rPr>
              <a:pPr>
                <a:defRPr/>
              </a:pPr>
              <a:t>04/03/2015</a:t>
            </a:fld>
            <a:endParaRPr lang="en-GB">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929DFB1-8127-4802-BB6F-87DEB15C1A0D}" type="slidenum">
              <a:rPr lang="en-GB">
                <a:solidFill>
                  <a:prstClr val="black">
                    <a:tint val="75000"/>
                  </a:prstClr>
                </a:solidFill>
                <a:ea typeface="+mn-ea"/>
              </a:rPr>
              <a:pPr>
                <a:defRPr/>
              </a:pPr>
              <a:t>‹#›</a:t>
            </a:fld>
            <a:endParaRPr lang="en-GB">
              <a:solidFill>
                <a:prstClr val="black">
                  <a:tint val="75000"/>
                </a:prstClr>
              </a:solidFill>
              <a:ea typeface="+mn-ea"/>
            </a:endParaRPr>
          </a:p>
        </p:txBody>
      </p:sp>
      <p:pic>
        <p:nvPicPr>
          <p:cNvPr id="3079" name="Picture 2" descr="\\BLU-SVR-01\Data\Studio Transfer Folder\ppjpgs\PP 3.jpg"/>
          <p:cNvPicPr>
            <a:picLocks noChangeAspect="1" noChangeArrowheads="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4"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05BF3E9-0A29-4C07-A7FA-C1A62D875AD6}" type="datetimeFigureOut">
              <a:rPr lang="en-GB">
                <a:solidFill>
                  <a:prstClr val="black">
                    <a:tint val="75000"/>
                  </a:prstClr>
                </a:solidFill>
                <a:ea typeface="+mn-ea"/>
              </a:rPr>
              <a:pPr>
                <a:defRPr/>
              </a:pPr>
              <a:t>04/03/2015</a:t>
            </a:fld>
            <a:endParaRPr lang="en-GB">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DF09B0C-68DE-441B-945E-52CBF72E0C19}" type="slidenum">
              <a:rPr lang="en-GB">
                <a:solidFill>
                  <a:prstClr val="black">
                    <a:tint val="75000"/>
                  </a:prstClr>
                </a:solidFill>
                <a:ea typeface="+mn-ea"/>
              </a:rPr>
              <a:pPr>
                <a:defRPr/>
              </a:pPr>
              <a:t>‹#›</a:t>
            </a:fld>
            <a:endParaRPr lang="en-GB">
              <a:solidFill>
                <a:prstClr val="black">
                  <a:tint val="75000"/>
                </a:prstClr>
              </a:solidFill>
              <a:ea typeface="+mn-ea"/>
            </a:endParaRPr>
          </a:p>
        </p:txBody>
      </p:sp>
      <p:pic>
        <p:nvPicPr>
          <p:cNvPr id="5127" name="Picture 6" descr="PP 8.jpg"/>
          <p:cNvPicPr>
            <a:picLocks noChangeAspect="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6"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05BF3E9-0A29-4C07-A7FA-C1A62D875AD6}" type="datetimeFigureOut">
              <a:rPr lang="en-GB">
                <a:solidFill>
                  <a:prstClr val="black">
                    <a:tint val="75000"/>
                  </a:prstClr>
                </a:solidFill>
                <a:ea typeface="+mn-ea"/>
              </a:rPr>
              <a:pPr>
                <a:defRPr/>
              </a:pPr>
              <a:t>04/03/2015</a:t>
            </a:fld>
            <a:endParaRPr lang="en-GB">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DF09B0C-68DE-441B-945E-52CBF72E0C19}" type="slidenum">
              <a:rPr lang="en-GB">
                <a:solidFill>
                  <a:prstClr val="black">
                    <a:tint val="75000"/>
                  </a:prstClr>
                </a:solidFill>
                <a:ea typeface="+mn-ea"/>
              </a:rPr>
              <a:pPr>
                <a:defRPr/>
              </a:pPr>
              <a:t>‹#›</a:t>
            </a:fld>
            <a:endParaRPr lang="en-GB">
              <a:solidFill>
                <a:prstClr val="black">
                  <a:tint val="75000"/>
                </a:prstClr>
              </a:solidFill>
              <a:ea typeface="+mn-ea"/>
            </a:endParaRPr>
          </a:p>
        </p:txBody>
      </p:sp>
      <p:pic>
        <p:nvPicPr>
          <p:cNvPr id="5127" name="Picture 6" descr="PP 8.jpg"/>
          <p:cNvPicPr>
            <a:picLocks noChangeAspect="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8"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05BF3E9-0A29-4C07-A7FA-C1A62D875AD6}" type="datetimeFigureOut">
              <a:rPr lang="en-GB">
                <a:solidFill>
                  <a:prstClr val="black">
                    <a:tint val="75000"/>
                  </a:prstClr>
                </a:solidFill>
                <a:ea typeface="+mn-ea"/>
              </a:rPr>
              <a:pPr>
                <a:defRPr/>
              </a:pPr>
              <a:t>04/03/2015</a:t>
            </a:fld>
            <a:endParaRPr lang="en-GB">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DF09B0C-68DE-441B-945E-52CBF72E0C19}" type="slidenum">
              <a:rPr lang="en-GB">
                <a:solidFill>
                  <a:prstClr val="black">
                    <a:tint val="75000"/>
                  </a:prstClr>
                </a:solidFill>
                <a:ea typeface="+mn-ea"/>
              </a:rPr>
              <a:pPr>
                <a:defRPr/>
              </a:pPr>
              <a:t>‹#›</a:t>
            </a:fld>
            <a:endParaRPr lang="en-GB">
              <a:solidFill>
                <a:prstClr val="black">
                  <a:tint val="75000"/>
                </a:prstClr>
              </a:solidFill>
              <a:ea typeface="+mn-ea"/>
            </a:endParaRPr>
          </a:p>
        </p:txBody>
      </p:sp>
      <p:pic>
        <p:nvPicPr>
          <p:cNvPr id="5127" name="Picture 6" descr="PP 8.jpg"/>
          <p:cNvPicPr>
            <a:picLocks noChangeAspect="1"/>
          </p:cNvPicPr>
          <p:nvPr userDrawn="1"/>
        </p:nvPicPr>
        <p:blipFill>
          <a:blip r:embed="rId3"/>
          <a:srcRect/>
          <a:stretch>
            <a:fillRect/>
          </a:stretch>
        </p:blipFill>
        <p:spPr bwMode="auto">
          <a:xfrm>
            <a:off x="0" y="0"/>
            <a:ext cx="9199563" cy="6913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0"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0.xml"/><Relationship Id="rId5" Type="http://schemas.openxmlformats.org/officeDocument/2006/relationships/image" Target="../media/image14.jpeg"/><Relationship Id="rId4" Type="http://schemas.openxmlformats.org/officeDocument/2006/relationships/image" Target="../media/image13.jpeg"/></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56.xml.rels><?xml version="1.0" encoding="UTF-8" standalone="yes"?>
<Relationships xmlns="http://schemas.openxmlformats.org/package/2006/relationships"><Relationship Id="rId3" Type="http://schemas.openxmlformats.org/officeDocument/2006/relationships/hyperlink" Target="http://www.optiongrid.org/" TargetMode="External"/><Relationship Id="rId2" Type="http://schemas.openxmlformats.org/officeDocument/2006/relationships/hyperlink" Target="http://www.patient.co.uk/decision-aids" TargetMode="External"/><Relationship Id="rId1" Type="http://schemas.openxmlformats.org/officeDocument/2006/relationships/slideLayout" Target="../slideLayouts/slideLayout15.xml"/><Relationship Id="rId5" Type="http://schemas.openxmlformats.org/officeDocument/2006/relationships/hyperlink" Target="http://www.nntonline.net/" TargetMode="External"/><Relationship Id="rId4" Type="http://schemas.openxmlformats.org/officeDocument/2006/relationships/hyperlink" Target="http://sdm.rightcare.nhs.uk/"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2.png"/><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6.xml"/></Relationships>
</file>

<file path=ppt/slides/_rels/slide8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8.xml"/></Relationships>
</file>

<file path=ppt/slides/_rels/slide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1.xml"/></Relationships>
</file>

<file path=ppt/slides/_rels/slide8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19" y="1196752"/>
            <a:ext cx="8640960" cy="3960440"/>
          </a:xfrm>
        </p:spPr>
        <p:txBody>
          <a:bodyPr/>
          <a:lstStyle/>
          <a:p>
            <a:pPr algn="ctr"/>
            <a:r>
              <a:rPr lang="en-GB" dirty="0" smtClean="0">
                <a:solidFill>
                  <a:schemeClr val="tx2"/>
                </a:solidFill>
              </a:rPr>
              <a:t>Welcome to:</a:t>
            </a:r>
            <a:br>
              <a:rPr lang="en-GB" dirty="0" smtClean="0">
                <a:solidFill>
                  <a:schemeClr val="tx2"/>
                </a:solidFill>
              </a:rPr>
            </a:br>
            <a:r>
              <a:rPr lang="en-GB" dirty="0">
                <a:solidFill>
                  <a:schemeClr val="tx2"/>
                </a:solidFill>
              </a:rPr>
              <a:t/>
            </a:r>
            <a:br>
              <a:rPr lang="en-GB" dirty="0">
                <a:solidFill>
                  <a:schemeClr val="tx2"/>
                </a:solidFill>
              </a:rPr>
            </a:br>
            <a:r>
              <a:rPr lang="en-GB" dirty="0" smtClean="0">
                <a:solidFill>
                  <a:schemeClr val="tx2"/>
                </a:solidFill>
              </a:rPr>
              <a:t>Optimising </a:t>
            </a:r>
            <a:r>
              <a:rPr lang="en-GB" dirty="0">
                <a:solidFill>
                  <a:schemeClr val="tx2"/>
                </a:solidFill>
              </a:rPr>
              <a:t>medicines; </a:t>
            </a:r>
            <a:r>
              <a:rPr lang="en-GB" dirty="0" smtClean="0">
                <a:solidFill>
                  <a:schemeClr val="tx2"/>
                </a:solidFill>
              </a:rPr>
              <a:t/>
            </a:r>
            <a:br>
              <a:rPr lang="en-GB" dirty="0" smtClean="0">
                <a:solidFill>
                  <a:schemeClr val="tx2"/>
                </a:solidFill>
              </a:rPr>
            </a:br>
            <a:r>
              <a:rPr lang="en-GB" dirty="0" smtClean="0">
                <a:solidFill>
                  <a:schemeClr val="tx2"/>
                </a:solidFill>
              </a:rPr>
              <a:t>involving </a:t>
            </a:r>
            <a:r>
              <a:rPr lang="en-GB" dirty="0">
                <a:solidFill>
                  <a:schemeClr val="tx2"/>
                </a:solidFill>
              </a:rPr>
              <a:t>residents: </a:t>
            </a:r>
            <a:br>
              <a:rPr lang="en-GB" dirty="0">
                <a:solidFill>
                  <a:schemeClr val="tx2"/>
                </a:solidFill>
              </a:rPr>
            </a:br>
            <a:r>
              <a:rPr lang="en-GB" dirty="0">
                <a:solidFill>
                  <a:schemeClr val="tx2"/>
                </a:solidFill>
              </a:rPr>
              <a:t>The Northumbria Care Home Project</a:t>
            </a:r>
            <a:br>
              <a:rPr lang="en-GB" dirty="0">
                <a:solidFill>
                  <a:schemeClr val="tx2"/>
                </a:solidFill>
              </a:rPr>
            </a:br>
            <a:r>
              <a:rPr lang="en-GB" dirty="0">
                <a:solidFill>
                  <a:schemeClr val="tx2"/>
                </a:solidFill>
              </a:rPr>
              <a:t> Share and Spread </a:t>
            </a:r>
            <a:r>
              <a:rPr lang="en-GB" dirty="0" smtClean="0">
                <a:solidFill>
                  <a:schemeClr val="tx2"/>
                </a:solidFill>
              </a:rPr>
              <a:t>Event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2745305" cy="57606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404664"/>
            <a:ext cx="4170569" cy="576064"/>
          </a:xfrm>
          <a:prstGeom prst="rect">
            <a:avLst/>
          </a:prstGeom>
        </p:spPr>
      </p:pic>
      <p:sp>
        <p:nvSpPr>
          <p:cNvPr id="6" name="TextBox 5"/>
          <p:cNvSpPr txBox="1"/>
          <p:nvPr/>
        </p:nvSpPr>
        <p:spPr>
          <a:xfrm>
            <a:off x="683568" y="5517232"/>
            <a:ext cx="7848872" cy="369332"/>
          </a:xfrm>
          <a:prstGeom prst="rect">
            <a:avLst/>
          </a:prstGeom>
          <a:noFill/>
        </p:spPr>
        <p:txBody>
          <a:bodyPr wrap="square" rtlCol="0">
            <a:spAutoFit/>
          </a:bodyPr>
          <a:lstStyle/>
          <a:p>
            <a:pPr algn="ctr"/>
            <a:r>
              <a:rPr lang="en-GB" b="1" dirty="0" smtClean="0">
                <a:solidFill>
                  <a:schemeClr val="tx2"/>
                </a:solidFill>
              </a:rPr>
              <a:t>Please tweet your comments and pictures with the #</a:t>
            </a:r>
            <a:r>
              <a:rPr lang="en-GB" b="1" dirty="0" err="1" smtClean="0">
                <a:solidFill>
                  <a:schemeClr val="tx2"/>
                </a:solidFill>
              </a:rPr>
              <a:t>NHCTShine</a:t>
            </a:r>
            <a:endParaRPr lang="en-GB" b="1" dirty="0">
              <a:solidFill>
                <a:schemeClr val="tx2"/>
              </a:solidFill>
            </a:endParaRPr>
          </a:p>
        </p:txBody>
      </p:sp>
    </p:spTree>
    <p:extLst>
      <p:ext uri="{BB962C8B-B14F-4D97-AF65-F5344CB8AC3E}">
        <p14:creationId xmlns:p14="http://schemas.microsoft.com/office/powerpoint/2010/main" val="4046921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bwMode="auto">
          <a:xfrm>
            <a:off x="611188" y="2708920"/>
            <a:ext cx="7772400" cy="1254125"/>
          </a:xfrm>
          <a:prstGeom prst="rect">
            <a:avLst/>
          </a:prstGeom>
          <a:noFill/>
          <a:ln w="9525">
            <a:noFill/>
            <a:miter lim="800000"/>
            <a:headEnd/>
            <a:tailEnd/>
          </a:ln>
        </p:spPr>
        <p:txBody>
          <a:bodyPr anchor="ctr"/>
          <a:lstStyle/>
          <a:p>
            <a:pPr algn="ctr" eaLnBrk="0" hangingPunct="0">
              <a:defRPr/>
            </a:pPr>
            <a:r>
              <a:rPr lang="en-GB" sz="4400" dirty="0">
                <a:latin typeface="+mj-lt"/>
                <a:cs typeface="ＭＳ Ｐゴシック" charset="0"/>
              </a:rPr>
              <a:t>Results and Learning</a:t>
            </a:r>
            <a:endParaRPr lang="en-GB" sz="4400" i="1" dirty="0">
              <a:latin typeface="+mj-lt"/>
              <a:cs typeface="ＭＳ Ｐゴシック"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worked well?</a:t>
            </a:r>
            <a:endParaRPr lang="en-GB" dirty="0"/>
          </a:p>
        </p:txBody>
      </p:sp>
      <p:sp>
        <p:nvSpPr>
          <p:cNvPr id="3" name="Content Placeholder 2"/>
          <p:cNvSpPr>
            <a:spLocks noGrp="1"/>
          </p:cNvSpPr>
          <p:nvPr>
            <p:ph idx="1"/>
          </p:nvPr>
        </p:nvSpPr>
        <p:spPr/>
        <p:txBody>
          <a:bodyPr/>
          <a:lstStyle/>
          <a:p>
            <a:r>
              <a:rPr lang="en-GB" dirty="0" smtClean="0"/>
              <a:t>Pharmacist led reviews</a:t>
            </a:r>
          </a:p>
          <a:p>
            <a:r>
              <a:rPr lang="en-GB" dirty="0" smtClean="0"/>
              <a:t>MDTs with pharmacists and care home nurses</a:t>
            </a:r>
            <a:endParaRPr lang="en-GB" dirty="0"/>
          </a:p>
        </p:txBody>
      </p:sp>
      <p:pic>
        <p:nvPicPr>
          <p:cNvPr id="1026" name="Picture 2" descr="X:\Shine\Comms and Media\MiscPhotos\SHINE MD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780928"/>
            <a:ext cx="54864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221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0" y="1600200"/>
            <a:ext cx="4114800" cy="4525963"/>
          </a:xfrm>
        </p:spPr>
        <p:txBody>
          <a:bodyPr/>
          <a:lstStyle/>
          <a:p>
            <a:pPr marL="0" indent="0">
              <a:buNone/>
            </a:pPr>
            <a:r>
              <a:rPr lang="en-GB" dirty="0" smtClean="0"/>
              <a:t>Our goal…</a:t>
            </a:r>
          </a:p>
          <a:p>
            <a:r>
              <a:rPr lang="en-GB" dirty="0" smtClean="0"/>
              <a:t>Residents and family discussing the issues as a member of the MDT</a:t>
            </a:r>
            <a:endParaRPr lang="en-GB" dirty="0"/>
          </a:p>
        </p:txBody>
      </p:sp>
      <p:pic>
        <p:nvPicPr>
          <p:cNvPr id="2050" name="Picture 2" descr="X:\Shine\Comms and Media\MiscPhotos\HadHousePati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0"/>
            <a:ext cx="38780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8043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0"/>
            <a:ext cx="8229600" cy="1143000"/>
          </a:xfrm>
        </p:spPr>
        <p:txBody>
          <a:bodyPr/>
          <a:lstStyle/>
          <a:p>
            <a:r>
              <a:rPr lang="en-GB" sz="4000" smtClean="0"/>
              <a:t>Involving Patients: Our Model</a:t>
            </a:r>
          </a:p>
        </p:txBody>
      </p:sp>
      <p:graphicFrame>
        <p:nvGraphicFramePr>
          <p:cNvPr id="4" name="Content Placeholder 6"/>
          <p:cNvGraphicFramePr>
            <a:graphicFrameLocks noGrp="1"/>
          </p:cNvGraphicFramePr>
          <p:nvPr>
            <p:ph idx="1"/>
          </p:nvPr>
        </p:nvGraphicFramePr>
        <p:xfrm>
          <a:off x="1115616" y="1268760"/>
          <a:ext cx="6912768"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3556" name="Group 5"/>
          <p:cNvGrpSpPr>
            <a:grpSpLocks/>
          </p:cNvGrpSpPr>
          <p:nvPr/>
        </p:nvGrpSpPr>
        <p:grpSpPr bwMode="auto">
          <a:xfrm>
            <a:off x="7956550" y="1628775"/>
            <a:ext cx="1008063" cy="679450"/>
            <a:chOff x="120588" y="7539"/>
            <a:chExt cx="1688232" cy="678960"/>
          </a:xfrm>
        </p:grpSpPr>
        <p:sp>
          <p:nvSpPr>
            <p:cNvPr id="7" name="Rounded Rectangle 6"/>
            <p:cNvSpPr/>
            <p:nvPr/>
          </p:nvSpPr>
          <p:spPr>
            <a:xfrm>
              <a:off x="120588" y="7539"/>
              <a:ext cx="1688232" cy="678960"/>
            </a:xfrm>
            <a:prstGeom prst="roundRect">
              <a:avLst/>
            </a:prstGeom>
            <a:solidFill>
              <a:srgbClr val="99CC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Rounded Rectangle 4"/>
            <p:cNvSpPr/>
            <p:nvPr/>
          </p:nvSpPr>
          <p:spPr>
            <a:xfrm>
              <a:off x="152492" y="40853"/>
              <a:ext cx="1624425" cy="612333"/>
            </a:xfrm>
            <a:prstGeom prst="rect">
              <a:avLst/>
            </a:prstGeom>
          </p:spPr>
          <p:style>
            <a:lnRef idx="0">
              <a:scrgbClr r="0" g="0" b="0"/>
            </a:lnRef>
            <a:fillRef idx="0">
              <a:scrgbClr r="0" g="0" b="0"/>
            </a:fillRef>
            <a:effectRef idx="0">
              <a:scrgbClr r="0" g="0" b="0"/>
            </a:effectRef>
            <a:fontRef idx="minor">
              <a:schemeClr val="lt1"/>
            </a:fontRef>
          </p:style>
          <p:txBody>
            <a:bodyPr lIns="63811" tIns="0" rIns="63811" bIns="0" spcCol="1270" anchor="ctr"/>
            <a:lstStyle/>
            <a:p>
              <a:pPr algn="ctr" defTabSz="1022350">
                <a:lnSpc>
                  <a:spcPct val="90000"/>
                </a:lnSpc>
                <a:spcAft>
                  <a:spcPct val="35000"/>
                </a:spcAft>
                <a:defRPr/>
              </a:pPr>
              <a:r>
                <a:rPr lang="en-GB" sz="2300" dirty="0" smtClean="0">
                  <a:solidFill>
                    <a:schemeClr val="tx1"/>
                  </a:solidFill>
                </a:rPr>
                <a:t>16%</a:t>
              </a:r>
              <a:endParaRPr lang="en-GB" sz="2300" dirty="0">
                <a:solidFill>
                  <a:schemeClr val="tx1"/>
                </a:solidFill>
              </a:endParaRPr>
            </a:p>
          </p:txBody>
        </p:sp>
      </p:grpSp>
      <p:grpSp>
        <p:nvGrpSpPr>
          <p:cNvPr id="23557" name="Group 8"/>
          <p:cNvGrpSpPr>
            <a:grpSpLocks/>
          </p:cNvGrpSpPr>
          <p:nvPr/>
        </p:nvGrpSpPr>
        <p:grpSpPr bwMode="auto">
          <a:xfrm>
            <a:off x="7019925" y="2997200"/>
            <a:ext cx="1008063" cy="679450"/>
            <a:chOff x="120588" y="7539"/>
            <a:chExt cx="1688232" cy="678960"/>
          </a:xfrm>
        </p:grpSpPr>
        <p:sp>
          <p:nvSpPr>
            <p:cNvPr id="10" name="Rounded Rectangle 9"/>
            <p:cNvSpPr/>
            <p:nvPr/>
          </p:nvSpPr>
          <p:spPr>
            <a:xfrm>
              <a:off x="120588" y="7539"/>
              <a:ext cx="1688232" cy="678960"/>
            </a:xfrm>
            <a:prstGeom prst="roundRect">
              <a:avLst/>
            </a:prstGeom>
            <a:solidFill>
              <a:srgbClr val="99CC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a:off x="152492" y="40853"/>
              <a:ext cx="1624425" cy="612333"/>
            </a:xfrm>
            <a:prstGeom prst="rect">
              <a:avLst/>
            </a:prstGeom>
          </p:spPr>
          <p:style>
            <a:lnRef idx="0">
              <a:scrgbClr r="0" g="0" b="0"/>
            </a:lnRef>
            <a:fillRef idx="0">
              <a:scrgbClr r="0" g="0" b="0"/>
            </a:fillRef>
            <a:effectRef idx="0">
              <a:scrgbClr r="0" g="0" b="0"/>
            </a:effectRef>
            <a:fontRef idx="minor">
              <a:schemeClr val="lt1"/>
            </a:fontRef>
          </p:style>
          <p:txBody>
            <a:bodyPr lIns="63811" tIns="0" rIns="63811" bIns="0" spcCol="1270" anchor="ctr"/>
            <a:lstStyle/>
            <a:p>
              <a:pPr algn="ctr" defTabSz="1022350">
                <a:lnSpc>
                  <a:spcPct val="90000"/>
                </a:lnSpc>
                <a:spcAft>
                  <a:spcPct val="35000"/>
                </a:spcAft>
                <a:defRPr/>
              </a:pPr>
              <a:r>
                <a:rPr lang="en-GB" sz="2300" dirty="0" smtClean="0">
                  <a:solidFill>
                    <a:schemeClr val="tx1"/>
                  </a:solidFill>
                </a:rPr>
                <a:t>39%</a:t>
              </a:r>
              <a:endParaRPr lang="en-GB" sz="2300" dirty="0">
                <a:solidFill>
                  <a:schemeClr val="tx1"/>
                </a:solidFill>
              </a:endParaRPr>
            </a:p>
          </p:txBody>
        </p:sp>
      </p:grpSp>
      <p:grpSp>
        <p:nvGrpSpPr>
          <p:cNvPr id="23558" name="Group 11"/>
          <p:cNvGrpSpPr>
            <a:grpSpLocks/>
          </p:cNvGrpSpPr>
          <p:nvPr/>
        </p:nvGrpSpPr>
        <p:grpSpPr bwMode="auto">
          <a:xfrm>
            <a:off x="6227763" y="4437063"/>
            <a:ext cx="1008062" cy="679450"/>
            <a:chOff x="120588" y="7539"/>
            <a:chExt cx="1688232" cy="678960"/>
          </a:xfrm>
        </p:grpSpPr>
        <p:sp>
          <p:nvSpPr>
            <p:cNvPr id="13" name="Rounded Rectangle 12"/>
            <p:cNvSpPr/>
            <p:nvPr/>
          </p:nvSpPr>
          <p:spPr>
            <a:xfrm>
              <a:off x="120588" y="7539"/>
              <a:ext cx="1688232" cy="678960"/>
            </a:xfrm>
            <a:prstGeom prst="roundRect">
              <a:avLst/>
            </a:prstGeom>
            <a:solidFill>
              <a:srgbClr val="99CC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152492" y="40852"/>
              <a:ext cx="1624425" cy="612333"/>
            </a:xfrm>
            <a:prstGeom prst="rect">
              <a:avLst/>
            </a:prstGeom>
          </p:spPr>
          <p:style>
            <a:lnRef idx="0">
              <a:scrgbClr r="0" g="0" b="0"/>
            </a:lnRef>
            <a:fillRef idx="0">
              <a:scrgbClr r="0" g="0" b="0"/>
            </a:fillRef>
            <a:effectRef idx="0">
              <a:scrgbClr r="0" g="0" b="0"/>
            </a:effectRef>
            <a:fontRef idx="minor">
              <a:schemeClr val="lt1"/>
            </a:fontRef>
          </p:style>
          <p:txBody>
            <a:bodyPr lIns="63811" tIns="0" rIns="63811" bIns="0" spcCol="1270" anchor="ctr"/>
            <a:lstStyle/>
            <a:p>
              <a:pPr algn="ctr" defTabSz="1022350">
                <a:lnSpc>
                  <a:spcPct val="90000"/>
                </a:lnSpc>
                <a:spcAft>
                  <a:spcPct val="35000"/>
                </a:spcAft>
                <a:defRPr/>
              </a:pPr>
              <a:r>
                <a:rPr lang="en-GB" sz="2300" dirty="0" smtClean="0">
                  <a:solidFill>
                    <a:schemeClr val="tx1"/>
                  </a:solidFill>
                </a:rPr>
                <a:t>41%</a:t>
              </a:r>
              <a:endParaRPr lang="en-GB" sz="2300" dirty="0">
                <a:solidFill>
                  <a:schemeClr val="tx1"/>
                </a:solidFill>
              </a:endParaRPr>
            </a:p>
          </p:txBody>
        </p:sp>
      </p:grpSp>
      <p:grpSp>
        <p:nvGrpSpPr>
          <p:cNvPr id="23559" name="Group 14"/>
          <p:cNvGrpSpPr>
            <a:grpSpLocks/>
          </p:cNvGrpSpPr>
          <p:nvPr/>
        </p:nvGrpSpPr>
        <p:grpSpPr bwMode="auto">
          <a:xfrm>
            <a:off x="5292725" y="5732463"/>
            <a:ext cx="1008063" cy="679450"/>
            <a:chOff x="120588" y="7539"/>
            <a:chExt cx="1688232" cy="678960"/>
          </a:xfrm>
        </p:grpSpPr>
        <p:sp>
          <p:nvSpPr>
            <p:cNvPr id="16" name="Rounded Rectangle 15"/>
            <p:cNvSpPr/>
            <p:nvPr/>
          </p:nvSpPr>
          <p:spPr>
            <a:xfrm>
              <a:off x="120588" y="7539"/>
              <a:ext cx="1688232" cy="678960"/>
            </a:xfrm>
            <a:prstGeom prst="roundRect">
              <a:avLst/>
            </a:prstGeom>
            <a:solidFill>
              <a:srgbClr val="99CCF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Rounded Rectangle 4"/>
            <p:cNvSpPr/>
            <p:nvPr/>
          </p:nvSpPr>
          <p:spPr>
            <a:xfrm>
              <a:off x="152492" y="40852"/>
              <a:ext cx="1624425" cy="612333"/>
            </a:xfrm>
            <a:prstGeom prst="rect">
              <a:avLst/>
            </a:prstGeom>
          </p:spPr>
          <p:style>
            <a:lnRef idx="0">
              <a:scrgbClr r="0" g="0" b="0"/>
            </a:lnRef>
            <a:fillRef idx="0">
              <a:scrgbClr r="0" g="0" b="0"/>
            </a:fillRef>
            <a:effectRef idx="0">
              <a:scrgbClr r="0" g="0" b="0"/>
            </a:effectRef>
            <a:fontRef idx="minor">
              <a:schemeClr val="lt1"/>
            </a:fontRef>
          </p:style>
          <p:txBody>
            <a:bodyPr lIns="63811" tIns="0" rIns="63811" bIns="0" spcCol="1270" anchor="ctr"/>
            <a:lstStyle/>
            <a:p>
              <a:pPr algn="ctr" defTabSz="1022350">
                <a:lnSpc>
                  <a:spcPct val="90000"/>
                </a:lnSpc>
                <a:spcAft>
                  <a:spcPct val="35000"/>
                </a:spcAft>
                <a:defRPr/>
              </a:pPr>
              <a:r>
                <a:rPr lang="en-GB" sz="2300" dirty="0" smtClean="0">
                  <a:solidFill>
                    <a:schemeClr val="tx1"/>
                  </a:solidFill>
                </a:rPr>
                <a:t>4%</a:t>
              </a:r>
              <a:endParaRPr lang="en-GB" sz="2300" dirty="0">
                <a:solidFill>
                  <a:schemeClr val="tx1"/>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GPs &amp; Residents</a:t>
            </a:r>
            <a:endParaRPr lang="en-GB" dirty="0"/>
          </a:p>
        </p:txBody>
      </p:sp>
      <p:sp>
        <p:nvSpPr>
          <p:cNvPr id="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9" name="Object 8"/>
          <p:cNvGraphicFramePr>
            <a:graphicFrameLocks noChangeAspect="1"/>
          </p:cNvGraphicFramePr>
          <p:nvPr>
            <p:extLst>
              <p:ext uri="{D42A27DB-BD31-4B8C-83A1-F6EECF244321}">
                <p14:modId xmlns:p14="http://schemas.microsoft.com/office/powerpoint/2010/main" val="163779119"/>
              </p:ext>
            </p:extLst>
          </p:nvPr>
        </p:nvGraphicFramePr>
        <p:xfrm>
          <a:off x="179512" y="1844824"/>
          <a:ext cx="8851425" cy="3816424"/>
        </p:xfrm>
        <a:graphic>
          <a:graphicData uri="http://schemas.openxmlformats.org/presentationml/2006/ole">
            <mc:AlternateContent xmlns:mc="http://schemas.openxmlformats.org/markup-compatibility/2006">
              <mc:Choice xmlns:v="urn:schemas-microsoft-com:vml" Requires="v">
                <p:oleObj spid="_x0000_s3122" r:id="rId3" imgW="7911924" imgH="3401190" progId="Visio.Drawing.11">
                  <p:embed/>
                </p:oleObj>
              </mc:Choice>
              <mc:Fallback>
                <p:oleObj r:id="rId3" imgW="7911924" imgH="340119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44824"/>
                        <a:ext cx="8851425" cy="3816424"/>
                      </a:xfrm>
                      <a:prstGeom prst="rect">
                        <a:avLst/>
                      </a:prstGeom>
                      <a:noFill/>
                    </p:spPr>
                  </p:pic>
                </p:oleObj>
              </mc:Fallback>
            </mc:AlternateContent>
          </a:graphicData>
        </a:graphic>
      </p:graphicFrame>
    </p:spTree>
    <p:extLst>
      <p:ext uri="{BB962C8B-B14F-4D97-AF65-F5344CB8AC3E}">
        <p14:creationId xmlns:p14="http://schemas.microsoft.com/office/powerpoint/2010/main" val="1330821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Working with POAS</a:t>
            </a:r>
            <a:endParaRPr lang="en-GB" dirty="0"/>
          </a:p>
        </p:txBody>
      </p:sp>
      <p:sp>
        <p:nvSpPr>
          <p:cNvPr id="3" name="Content Placeholder 2"/>
          <p:cNvSpPr>
            <a:spLocks noGrp="1"/>
          </p:cNvSpPr>
          <p:nvPr>
            <p:ph idx="1"/>
          </p:nvPr>
        </p:nvSpPr>
        <p:spPr/>
        <p:txBody>
          <a:bodyPr/>
          <a:lstStyle/>
          <a:p>
            <a:r>
              <a:rPr lang="en-GB" dirty="0" smtClean="0"/>
              <a:t>POAS at each MDT was inefficient</a:t>
            </a:r>
          </a:p>
          <a:p>
            <a:r>
              <a:rPr lang="en-GB" dirty="0" smtClean="0"/>
              <a:t>Three levels of psychiatry involvement developed…</a:t>
            </a:r>
          </a:p>
          <a:p>
            <a:pPr lvl="1"/>
            <a:r>
              <a:rPr lang="en-GB" dirty="0" smtClean="0"/>
              <a:t>Existing patient (team alerted)</a:t>
            </a:r>
          </a:p>
          <a:p>
            <a:pPr lvl="1"/>
            <a:r>
              <a:rPr lang="en-GB" dirty="0" smtClean="0"/>
              <a:t>New patient referral</a:t>
            </a:r>
          </a:p>
          <a:p>
            <a:pPr lvl="1"/>
            <a:r>
              <a:rPr lang="en-GB" dirty="0" smtClean="0"/>
              <a:t>Email or telephone advice</a:t>
            </a:r>
          </a:p>
          <a:p>
            <a:r>
              <a:rPr lang="en-GB" dirty="0" smtClean="0">
                <a:solidFill>
                  <a:srgbClr val="FF0066"/>
                </a:solidFill>
              </a:rPr>
              <a:t>Relationships</a:t>
            </a:r>
            <a:endParaRPr lang="en-GB" dirty="0">
              <a:solidFill>
                <a:srgbClr val="FF0066"/>
              </a:solidFill>
            </a:endParaRPr>
          </a:p>
        </p:txBody>
      </p:sp>
      <p:pic>
        <p:nvPicPr>
          <p:cNvPr id="4098" name="Picture 2" descr="https://encrypted-tbn3.gstatic.com/images?q=tbn:ANd9GcSh6tEIHm9b3k0CnOorK5Tx4BKVq18kYXFfFffCDoDgJ_xdrwjyY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501008"/>
            <a:ext cx="3456384" cy="344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880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numbers!</a:t>
            </a:r>
            <a:endParaRPr lang="en-GB" dirty="0"/>
          </a:p>
        </p:txBody>
      </p:sp>
      <p:sp>
        <p:nvSpPr>
          <p:cNvPr id="3" name="Content Placeholder 2"/>
          <p:cNvSpPr>
            <a:spLocks noGrp="1"/>
          </p:cNvSpPr>
          <p:nvPr>
            <p:ph idx="1"/>
          </p:nvPr>
        </p:nvSpPr>
        <p:spPr/>
        <p:txBody>
          <a:bodyPr/>
          <a:lstStyle/>
          <a:p>
            <a:r>
              <a:rPr lang="en-GB" dirty="0" smtClean="0"/>
              <a:t>422 residents reviewed in 20 care homes</a:t>
            </a:r>
          </a:p>
          <a:p>
            <a:r>
              <a:rPr lang="en-GB" dirty="0" smtClean="0"/>
              <a:t>16 general medical practices</a:t>
            </a:r>
          </a:p>
          <a:p>
            <a:endParaRPr lang="en-GB" dirty="0"/>
          </a:p>
          <a:p>
            <a:r>
              <a:rPr lang="en-GB" dirty="0" smtClean="0"/>
              <a:t>1346 interventions in 91% (384) patients</a:t>
            </a:r>
          </a:p>
          <a:p>
            <a:pPr lvl="1"/>
            <a:r>
              <a:rPr lang="en-GB" dirty="0" smtClean="0"/>
              <a:t>15 different types of intervention</a:t>
            </a:r>
          </a:p>
          <a:p>
            <a:pPr lvl="1"/>
            <a:r>
              <a:rPr lang="en-GB" dirty="0" smtClean="0"/>
              <a:t>Most common: STOP Medicines</a:t>
            </a:r>
            <a:endParaRPr lang="en-GB" dirty="0"/>
          </a:p>
        </p:txBody>
      </p:sp>
    </p:spTree>
    <p:extLst>
      <p:ext uri="{BB962C8B-B14F-4D97-AF65-F5344CB8AC3E}">
        <p14:creationId xmlns:p14="http://schemas.microsoft.com/office/powerpoint/2010/main" val="13470019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Stopping Medicines</a:t>
            </a:r>
            <a:endParaRPr lang="en-GB" dirty="0"/>
          </a:p>
        </p:txBody>
      </p:sp>
      <p:sp>
        <p:nvSpPr>
          <p:cNvPr id="3" name="Content Placeholder 2"/>
          <p:cNvSpPr>
            <a:spLocks noGrp="1"/>
          </p:cNvSpPr>
          <p:nvPr>
            <p:ph idx="1"/>
          </p:nvPr>
        </p:nvSpPr>
        <p:spPr>
          <a:xfrm>
            <a:off x="6516216" y="1700808"/>
            <a:ext cx="2508192" cy="3528392"/>
          </a:xfrm>
          <a:solidFill>
            <a:srgbClr val="FF0066"/>
          </a:solidFill>
        </p:spPr>
        <p:txBody>
          <a:bodyPr/>
          <a:lstStyle/>
          <a:p>
            <a:r>
              <a:rPr lang="en-GB" sz="2400" dirty="0" smtClean="0">
                <a:solidFill>
                  <a:schemeClr val="bg1"/>
                </a:solidFill>
              </a:rPr>
              <a:t>704 medicines stopped</a:t>
            </a:r>
          </a:p>
          <a:p>
            <a:r>
              <a:rPr lang="en-GB" sz="2400" dirty="0" smtClean="0">
                <a:solidFill>
                  <a:schemeClr val="bg1"/>
                </a:solidFill>
              </a:rPr>
              <a:t>17.4% reduction in medicines use</a:t>
            </a:r>
          </a:p>
          <a:p>
            <a:r>
              <a:rPr lang="en-GB" sz="2400" dirty="0" smtClean="0">
                <a:solidFill>
                  <a:schemeClr val="bg1"/>
                </a:solidFill>
              </a:rPr>
              <a:t>Average number of medicines per resident: 9</a:t>
            </a:r>
            <a:r>
              <a:rPr lang="en-GB" sz="2400" dirty="0" smtClean="0">
                <a:solidFill>
                  <a:schemeClr val="bg1"/>
                </a:solidFill>
                <a:sym typeface="Wingdings" pitchFamily="2" charset="2"/>
              </a:rPr>
              <a:t>7</a:t>
            </a:r>
            <a:endParaRPr lang="en-GB" sz="2400" dirty="0">
              <a:solidFill>
                <a:schemeClr val="bg1"/>
              </a:solidFill>
            </a:endParaRPr>
          </a:p>
        </p:txBody>
      </p:sp>
      <p:graphicFrame>
        <p:nvGraphicFramePr>
          <p:cNvPr id="8" name="Chart 7"/>
          <p:cNvGraphicFramePr>
            <a:graphicFrameLocks/>
          </p:cNvGraphicFramePr>
          <p:nvPr>
            <p:extLst>
              <p:ext uri="{D42A27DB-BD31-4B8C-83A1-F6EECF244321}">
                <p14:modId xmlns:p14="http://schemas.microsoft.com/office/powerpoint/2010/main" val="1192316420"/>
              </p:ext>
            </p:extLst>
          </p:nvPr>
        </p:nvGraphicFramePr>
        <p:xfrm>
          <a:off x="467544" y="1556792"/>
          <a:ext cx="6192688"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17779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539552" y="404664"/>
            <a:ext cx="8064896" cy="5616624"/>
          </a:xfrm>
          <a:prstGeom prst="wedgeRoundRectCallout">
            <a:avLst>
              <a:gd name="adj1" fmla="val 46902"/>
              <a:gd name="adj2" fmla="val 60154"/>
              <a:gd name="adj3" fmla="val 16667"/>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3600" b="1" i="1" dirty="0"/>
              <a:t>“He explained things in layman terms.  Pharmacist couldn’t tell us to take [mum] off the medication but he told us the pros and the cons and it was our decision and at least we were able to make an informed decision from the information from the pharmacist”</a:t>
            </a:r>
            <a:endParaRPr lang="en-GB" sz="3600" dirty="0"/>
          </a:p>
          <a:p>
            <a:pPr algn="just"/>
            <a:endParaRPr lang="en-GB" sz="3600" dirty="0"/>
          </a:p>
          <a:p>
            <a:pPr algn="just"/>
            <a:r>
              <a:rPr lang="en-GB" sz="3600" dirty="0"/>
              <a:t>Daughter of resident</a:t>
            </a:r>
          </a:p>
        </p:txBody>
      </p:sp>
    </p:spTree>
    <p:extLst>
      <p:ext uri="{BB962C8B-B14F-4D97-AF65-F5344CB8AC3E}">
        <p14:creationId xmlns:p14="http://schemas.microsoft.com/office/powerpoint/2010/main" val="606231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txBox="1">
            <a:spLocks/>
          </p:cNvSpPr>
          <p:nvPr/>
        </p:nvSpPr>
        <p:spPr>
          <a:xfrm>
            <a:off x="323850" y="583092"/>
            <a:ext cx="4968230" cy="4824535"/>
          </a:xfrm>
          <a:prstGeom prst="wedgeRoundRectCallout">
            <a:avLst>
              <a:gd name="adj1" fmla="val 52739"/>
              <a:gd name="adj2" fmla="val 65482"/>
              <a:gd name="adj3" fmla="val 16667"/>
            </a:avLst>
          </a:prstGeom>
          <a:solidFill>
            <a:srgbClr val="ED174F"/>
          </a:solidFill>
          <a:ln w="25400" cap="flat" cmpd="sng"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3200" kern="120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lvl="0" indent="0" algn="just">
              <a:buNone/>
            </a:pPr>
            <a:r>
              <a:rPr lang="en-GB" sz="2400" b="1" i="1" dirty="0"/>
              <a:t>“Because there are so many things you are not sure about with elderly people and their medication and health condition. Anything that gives you an opportunity to talk to someone directly and get feedback and get confirmation or alternative suggestions, that is great as far as I am concerned”.</a:t>
            </a:r>
            <a:endParaRPr lang="en-GB" sz="2400" dirty="0"/>
          </a:p>
        </p:txBody>
      </p:sp>
      <p:pic>
        <p:nvPicPr>
          <p:cNvPr id="1026" name="Picture 2" descr="C:\Users\phwba\Documents\Northumbria\L_Shine\Comms and Media\MiscPhotos\HadHousePatie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583091"/>
            <a:ext cx="3115890" cy="5510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927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000" b="1" dirty="0" smtClean="0">
                <a:solidFill>
                  <a:schemeClr val="accent5">
                    <a:lumMod val="75000"/>
                  </a:schemeClr>
                </a:solidFill>
              </a:rPr>
              <a:t>Get involved!</a:t>
            </a:r>
            <a:endParaRPr lang="en-GB" sz="6000" b="1" dirty="0">
              <a:solidFill>
                <a:schemeClr val="accent5">
                  <a:lumMod val="75000"/>
                </a:schemeClr>
              </a:solidFill>
            </a:endParaRPr>
          </a:p>
        </p:txBody>
      </p:sp>
      <p:sp>
        <p:nvSpPr>
          <p:cNvPr id="3" name="Content Placeholder 2"/>
          <p:cNvSpPr>
            <a:spLocks noGrp="1"/>
          </p:cNvSpPr>
          <p:nvPr>
            <p:ph idx="1"/>
          </p:nvPr>
        </p:nvSpPr>
        <p:spPr>
          <a:xfrm>
            <a:off x="457200" y="3789040"/>
            <a:ext cx="8229600" cy="2337123"/>
          </a:xfrm>
        </p:spPr>
        <p:txBody>
          <a:bodyPr/>
          <a:lstStyle/>
          <a:p>
            <a:pPr marL="0" indent="0" algn="ctr">
              <a:buNone/>
            </a:pPr>
            <a:r>
              <a:rPr lang="en-GB" sz="6600" b="1" dirty="0" smtClean="0">
                <a:solidFill>
                  <a:srgbClr val="FF0000"/>
                </a:solidFill>
              </a:rPr>
              <a:t>#</a:t>
            </a:r>
            <a:r>
              <a:rPr lang="en-GB" sz="6600" b="1" dirty="0" err="1" smtClean="0">
                <a:solidFill>
                  <a:srgbClr val="FF0000"/>
                </a:solidFill>
              </a:rPr>
              <a:t>NHCTShine</a:t>
            </a:r>
            <a:endParaRPr lang="en-GB" sz="4800" dirty="0">
              <a:solidFill>
                <a:srgbClr val="FF0000"/>
              </a:solidFill>
            </a:endParaRPr>
          </a:p>
          <a:p>
            <a:pPr marL="0" indent="0">
              <a:buNone/>
            </a:pPr>
            <a:r>
              <a:rPr lang="en-GB" sz="4800" dirty="0" smtClean="0"/>
              <a:t>@</a:t>
            </a:r>
            <a:r>
              <a:rPr lang="en-GB" sz="4800" dirty="0" err="1" smtClean="0"/>
              <a:t>NorthumbriaNHS</a:t>
            </a:r>
            <a:endParaRPr lang="en-GB" sz="4800" dirty="0" smtClean="0"/>
          </a:p>
          <a:p>
            <a:pPr marL="0" indent="0">
              <a:buNone/>
            </a:pPr>
            <a:r>
              <a:rPr lang="en-GB" sz="4800" dirty="0" smtClean="0"/>
              <a:t>@</a:t>
            </a:r>
            <a:r>
              <a:rPr lang="en-GB" sz="4800" dirty="0" err="1" smtClean="0"/>
              <a:t>NHCTPharmacy</a:t>
            </a:r>
            <a:endParaRPr lang="en-GB" sz="4800" dirty="0"/>
          </a:p>
        </p:txBody>
      </p:sp>
      <p:pic>
        <p:nvPicPr>
          <p:cNvPr id="4098" name="Picture 2" descr="http://www.seo-alien.com/wp-content/uploads/2011/03/TwitterIcon-450x45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805" y="1343853"/>
            <a:ext cx="2018506" cy="201850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2699792" y="1343853"/>
            <a:ext cx="6170498" cy="2157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GB" b="1" dirty="0" err="1" smtClean="0"/>
              <a:t>WiFi</a:t>
            </a:r>
            <a:r>
              <a:rPr lang="en-GB" b="1" dirty="0" smtClean="0"/>
              <a:t> (subscriber login)</a:t>
            </a:r>
          </a:p>
          <a:p>
            <a:pPr marL="0" indent="0" algn="ctr">
              <a:buFont typeface="Arial" charset="0"/>
              <a:buNone/>
            </a:pPr>
            <a:r>
              <a:rPr lang="en-GB" b="1" dirty="0" err="1" smtClean="0"/>
              <a:t>Newcastle_WiFi_SPARK</a:t>
            </a:r>
            <a:endParaRPr lang="en-GB" b="1" dirty="0" smtClean="0"/>
          </a:p>
          <a:p>
            <a:pPr marL="0" indent="0" algn="ctr">
              <a:buFont typeface="Arial" charset="0"/>
              <a:buNone/>
            </a:pPr>
            <a:r>
              <a:rPr lang="en-GB" b="1" dirty="0" smtClean="0"/>
              <a:t>Login: arc</a:t>
            </a:r>
          </a:p>
          <a:p>
            <a:pPr marL="0" indent="0" algn="ctr">
              <a:buFont typeface="Arial" charset="0"/>
              <a:buNone/>
            </a:pPr>
            <a:r>
              <a:rPr lang="en-GB" b="1" dirty="0" smtClean="0"/>
              <a:t>Password: </a:t>
            </a:r>
            <a:r>
              <a:rPr lang="en-GB" b="1" dirty="0" err="1" smtClean="0"/>
              <a:t>Racecard</a:t>
            </a:r>
            <a:endParaRPr lang="en-GB" sz="2000" dirty="0"/>
          </a:p>
        </p:txBody>
      </p:sp>
      <p:pic>
        <p:nvPicPr>
          <p:cNvPr id="4099" name="Picture 3" descr="C:\Users\phwba\Desktop\Shine\Q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4237743"/>
            <a:ext cx="2089630" cy="245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65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Jane, 89y</a:t>
            </a:r>
            <a:endParaRPr lang="en-GB" dirty="0"/>
          </a:p>
        </p:txBody>
      </p:sp>
      <p:sp>
        <p:nvSpPr>
          <p:cNvPr id="3" name="Content Placeholder 2"/>
          <p:cNvSpPr>
            <a:spLocks noGrp="1"/>
          </p:cNvSpPr>
          <p:nvPr>
            <p:ph idx="1"/>
          </p:nvPr>
        </p:nvSpPr>
        <p:spPr>
          <a:xfrm>
            <a:off x="457200" y="1600201"/>
            <a:ext cx="8229600" cy="820687"/>
          </a:xfrm>
        </p:spPr>
        <p:txBody>
          <a:bodyPr/>
          <a:lstStyle/>
          <a:p>
            <a:r>
              <a:rPr lang="en-GB" dirty="0" smtClean="0"/>
              <a:t>Sits quietly; never engages; drowsy</a:t>
            </a:r>
          </a:p>
        </p:txBody>
      </p:sp>
      <p:sp>
        <p:nvSpPr>
          <p:cNvPr id="4" name="Rounded Rectangular Callout 3"/>
          <p:cNvSpPr/>
          <p:nvPr/>
        </p:nvSpPr>
        <p:spPr>
          <a:xfrm>
            <a:off x="586924" y="2564904"/>
            <a:ext cx="3492000" cy="3528392"/>
          </a:xfrm>
          <a:prstGeom prst="wedgeRoundRectCallout">
            <a:avLst>
              <a:gd name="adj1" fmla="val 46902"/>
              <a:gd name="adj2" fmla="val 60154"/>
              <a:gd name="adj3" fmla="val 16667"/>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3600" dirty="0" smtClean="0"/>
              <a:t>“She’s </a:t>
            </a:r>
            <a:r>
              <a:rPr lang="en-GB" sz="3600" dirty="0"/>
              <a:t>been like this for years; </a:t>
            </a:r>
            <a:r>
              <a:rPr lang="en-GB" sz="3600" dirty="0" smtClean="0"/>
              <a:t>that’s </a:t>
            </a:r>
            <a:r>
              <a:rPr lang="en-GB" sz="3600" dirty="0"/>
              <a:t>how our Jane is</a:t>
            </a:r>
            <a:r>
              <a:rPr lang="en-GB" sz="3600" dirty="0" smtClean="0"/>
              <a:t>”</a:t>
            </a:r>
          </a:p>
          <a:p>
            <a:endParaRPr lang="en-GB" dirty="0"/>
          </a:p>
          <a:p>
            <a:r>
              <a:rPr lang="en-GB" sz="2800" dirty="0" smtClean="0"/>
              <a:t>Nurse</a:t>
            </a:r>
            <a:endParaRPr lang="en-GB" dirty="0"/>
          </a:p>
        </p:txBody>
      </p:sp>
      <p:sp>
        <p:nvSpPr>
          <p:cNvPr id="5" name="Rounded Rectangular Callout 4"/>
          <p:cNvSpPr/>
          <p:nvPr/>
        </p:nvSpPr>
        <p:spPr>
          <a:xfrm>
            <a:off x="4680408" y="2564903"/>
            <a:ext cx="3492000" cy="2258479"/>
          </a:xfrm>
          <a:prstGeom prst="wedgeRoundRectCallout">
            <a:avLst>
              <a:gd name="adj1" fmla="val 46902"/>
              <a:gd name="adj2" fmla="val 60154"/>
              <a:gd name="adj3" fmla="val 16667"/>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3600" dirty="0" smtClean="0"/>
              <a:t>“Mum’s </a:t>
            </a:r>
            <a:r>
              <a:rPr lang="en-GB" sz="3600" dirty="0"/>
              <a:t>always been like this</a:t>
            </a:r>
            <a:r>
              <a:rPr lang="en-GB" sz="3600" dirty="0" smtClean="0"/>
              <a:t>”</a:t>
            </a:r>
          </a:p>
          <a:p>
            <a:endParaRPr lang="en-GB" sz="2800" dirty="0"/>
          </a:p>
          <a:p>
            <a:r>
              <a:rPr lang="en-GB" sz="2800" dirty="0" smtClean="0"/>
              <a:t>Daughter</a:t>
            </a:r>
            <a:endParaRPr lang="en-GB" sz="2800" dirty="0"/>
          </a:p>
        </p:txBody>
      </p:sp>
    </p:spTree>
    <p:extLst>
      <p:ext uri="{BB962C8B-B14F-4D97-AF65-F5344CB8AC3E}">
        <p14:creationId xmlns:p14="http://schemas.microsoft.com/office/powerpoint/2010/main" val="18484786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5400" dirty="0" smtClean="0"/>
              <a:t>Improving Quality whilst reducing Costs</a:t>
            </a:r>
            <a:endParaRPr lang="en-GB" sz="5400" dirty="0"/>
          </a:p>
        </p:txBody>
      </p:sp>
    </p:spTree>
    <p:extLst>
      <p:ext uri="{BB962C8B-B14F-4D97-AF65-F5344CB8AC3E}">
        <p14:creationId xmlns:p14="http://schemas.microsoft.com/office/powerpoint/2010/main" val="631777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545057590"/>
              </p:ext>
            </p:extLst>
          </p:nvPr>
        </p:nvGraphicFramePr>
        <p:xfrm>
          <a:off x="467544" y="1196753"/>
          <a:ext cx="8208912" cy="36724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GB" dirty="0" smtClean="0"/>
              <a:t>Prescribing</a:t>
            </a:r>
            <a:endParaRPr lang="en-GB" dirty="0"/>
          </a:p>
        </p:txBody>
      </p:sp>
      <p:sp>
        <p:nvSpPr>
          <p:cNvPr id="3" name="Content Placeholder 2"/>
          <p:cNvSpPr>
            <a:spLocks noGrp="1"/>
          </p:cNvSpPr>
          <p:nvPr>
            <p:ph idx="1"/>
          </p:nvPr>
        </p:nvSpPr>
        <p:spPr>
          <a:xfrm>
            <a:off x="457200" y="5013176"/>
            <a:ext cx="8229600" cy="1112987"/>
          </a:xfrm>
          <a:noFill/>
        </p:spPr>
        <p:txBody>
          <a:bodyPr/>
          <a:lstStyle/>
          <a:p>
            <a:r>
              <a:rPr lang="en-GB" dirty="0" smtClean="0"/>
              <a:t>£184 saved for every 1 resident reviewed</a:t>
            </a:r>
          </a:p>
          <a:p>
            <a:r>
              <a:rPr lang="en-GB" b="1" dirty="0" smtClean="0">
                <a:solidFill>
                  <a:srgbClr val="FF0066"/>
                </a:solidFill>
              </a:rPr>
              <a:t>&gt;£70 million could be saved across England</a:t>
            </a:r>
            <a:endParaRPr lang="en-GB" b="1" dirty="0">
              <a:solidFill>
                <a:srgbClr val="FF0066"/>
              </a:solidFill>
            </a:endParaRPr>
          </a:p>
        </p:txBody>
      </p:sp>
      <p:sp>
        <p:nvSpPr>
          <p:cNvPr id="5" name="7-Point Star 4"/>
          <p:cNvSpPr/>
          <p:nvPr/>
        </p:nvSpPr>
        <p:spPr>
          <a:xfrm>
            <a:off x="5880538" y="1009951"/>
            <a:ext cx="3240360" cy="1872208"/>
          </a:xfrm>
          <a:prstGeom prst="star7">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Net Savings</a:t>
            </a:r>
          </a:p>
          <a:p>
            <a:pPr algn="ctr"/>
            <a:r>
              <a:rPr lang="en-GB" sz="2800" dirty="0" smtClean="0"/>
              <a:t>£77,852</a:t>
            </a:r>
            <a:endParaRPr lang="en-GB" sz="2800" dirty="0"/>
          </a:p>
        </p:txBody>
      </p:sp>
    </p:spTree>
    <p:extLst>
      <p:ext uri="{BB962C8B-B14F-4D97-AF65-F5344CB8AC3E}">
        <p14:creationId xmlns:p14="http://schemas.microsoft.com/office/powerpoint/2010/main" val="642775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7952181"/>
              </p:ext>
            </p:extLst>
          </p:nvPr>
        </p:nvGraphicFramePr>
        <p:xfrm>
          <a:off x="1" y="1"/>
          <a:ext cx="9144000" cy="6870653"/>
        </p:xfrm>
        <a:graphic>
          <a:graphicData uri="http://schemas.openxmlformats.org/drawingml/2006/table">
            <a:tbl>
              <a:tblPr firstRow="1" firstCol="1" bandRow="1">
                <a:tableStyleId>{5C22544A-7EE6-4342-B048-85BDC9FD1C3A}</a:tableStyleId>
              </a:tblPr>
              <a:tblGrid>
                <a:gridCol w="1976051"/>
                <a:gridCol w="141044"/>
                <a:gridCol w="1311688"/>
                <a:gridCol w="1381721"/>
                <a:gridCol w="1407275"/>
                <a:gridCol w="1455539"/>
                <a:gridCol w="1470682"/>
              </a:tblGrid>
              <a:tr h="480224">
                <a:tc gridSpan="2">
                  <a:txBody>
                    <a:bodyPr/>
                    <a:lstStyle/>
                    <a:p>
                      <a:pPr algn="r">
                        <a:lnSpc>
                          <a:spcPct val="100000"/>
                        </a:lnSpc>
                        <a:spcAft>
                          <a:spcPts val="0"/>
                        </a:spcAft>
                      </a:pPr>
                      <a:r>
                        <a:rPr lang="en-GB" sz="2000" dirty="0">
                          <a:effectLst/>
                        </a:rPr>
                        <a:t>Models</a:t>
                      </a:r>
                      <a:endParaRPr lang="en-GB" sz="2000" dirty="0">
                        <a:effectLst/>
                        <a:latin typeface="Arial"/>
                        <a:ea typeface="Times New Roman"/>
                        <a:cs typeface="Times New Roman"/>
                      </a:endParaRPr>
                    </a:p>
                  </a:txBody>
                  <a:tcPr marL="68580" marR="68580" marT="0" marB="0" anchor="b"/>
                </a:tc>
                <a:tc hMerge="1">
                  <a:txBody>
                    <a:bodyPr/>
                    <a:lstStyle/>
                    <a:p>
                      <a:endParaRPr lang="en-GB"/>
                    </a:p>
                  </a:txBody>
                  <a:tcPr/>
                </a:tc>
                <a:tc>
                  <a:txBody>
                    <a:bodyPr/>
                    <a:lstStyle/>
                    <a:p>
                      <a:pPr algn="ctr">
                        <a:lnSpc>
                          <a:spcPts val="1400"/>
                        </a:lnSpc>
                        <a:spcAft>
                          <a:spcPts val="0"/>
                        </a:spcAft>
                      </a:pPr>
                      <a:r>
                        <a:rPr lang="en-GB" sz="2000">
                          <a:effectLst/>
                        </a:rPr>
                        <a:t>0</a:t>
                      </a:r>
                      <a:endParaRPr lang="en-GB" sz="2000">
                        <a:effectLst/>
                        <a:latin typeface="Arial"/>
                        <a:ea typeface="Times New Roman"/>
                        <a:cs typeface="Times New Roman"/>
                      </a:endParaRPr>
                    </a:p>
                  </a:txBody>
                  <a:tcPr marL="68580" marR="68580" marT="0" marB="0" anchor="b"/>
                </a:tc>
                <a:tc>
                  <a:txBody>
                    <a:bodyPr/>
                    <a:lstStyle/>
                    <a:p>
                      <a:pPr algn="ctr">
                        <a:lnSpc>
                          <a:spcPts val="1400"/>
                        </a:lnSpc>
                        <a:spcAft>
                          <a:spcPts val="0"/>
                        </a:spcAft>
                      </a:pPr>
                      <a:r>
                        <a:rPr lang="en-GB" sz="2000">
                          <a:effectLst/>
                        </a:rPr>
                        <a:t>1</a:t>
                      </a:r>
                      <a:endParaRPr lang="en-GB" sz="2000">
                        <a:effectLst/>
                        <a:latin typeface="Arial"/>
                        <a:ea typeface="Times New Roman"/>
                        <a:cs typeface="Times New Roman"/>
                      </a:endParaRPr>
                    </a:p>
                  </a:txBody>
                  <a:tcPr marL="68580" marR="68580" marT="0" marB="0" anchor="b"/>
                </a:tc>
                <a:tc>
                  <a:txBody>
                    <a:bodyPr/>
                    <a:lstStyle/>
                    <a:p>
                      <a:pPr algn="ctr">
                        <a:lnSpc>
                          <a:spcPts val="1400"/>
                        </a:lnSpc>
                        <a:spcAft>
                          <a:spcPts val="0"/>
                        </a:spcAft>
                      </a:pPr>
                      <a:r>
                        <a:rPr lang="en-GB" sz="2000" dirty="0">
                          <a:solidFill>
                            <a:schemeClr val="bg1">
                              <a:lumMod val="65000"/>
                            </a:schemeClr>
                          </a:solidFill>
                          <a:effectLst/>
                        </a:rPr>
                        <a:t>2</a:t>
                      </a:r>
                      <a:r>
                        <a:rPr lang="en-GB" sz="2000" baseline="30000" dirty="0">
                          <a:solidFill>
                            <a:schemeClr val="bg1">
                              <a:lumMod val="65000"/>
                            </a:schemeClr>
                          </a:solidFill>
                          <a:effectLst/>
                        </a:rPr>
                        <a:t>1</a:t>
                      </a:r>
                      <a:endParaRPr lang="en-GB" sz="2000" dirty="0">
                        <a:solidFill>
                          <a:schemeClr val="bg1">
                            <a:lumMod val="65000"/>
                          </a:schemeClr>
                        </a:solidFill>
                        <a:effectLst/>
                        <a:latin typeface="Arial"/>
                        <a:ea typeface="Times New Roman"/>
                        <a:cs typeface="Times New Roman"/>
                      </a:endParaRPr>
                    </a:p>
                  </a:txBody>
                  <a:tcPr marL="68580" marR="68580" marT="0" marB="0" anchor="b"/>
                </a:tc>
                <a:tc>
                  <a:txBody>
                    <a:bodyPr/>
                    <a:lstStyle/>
                    <a:p>
                      <a:pPr algn="ctr">
                        <a:lnSpc>
                          <a:spcPts val="1400"/>
                        </a:lnSpc>
                        <a:spcAft>
                          <a:spcPts val="0"/>
                        </a:spcAft>
                      </a:pPr>
                      <a:r>
                        <a:rPr lang="en-GB" sz="2000">
                          <a:effectLst/>
                        </a:rPr>
                        <a:t>3</a:t>
                      </a:r>
                      <a:endParaRPr lang="en-GB" sz="2000">
                        <a:effectLst/>
                        <a:latin typeface="Arial"/>
                        <a:ea typeface="Times New Roman"/>
                        <a:cs typeface="Times New Roman"/>
                      </a:endParaRPr>
                    </a:p>
                  </a:txBody>
                  <a:tcPr marL="68580" marR="68580" marT="0" marB="0" anchor="b"/>
                </a:tc>
                <a:tc>
                  <a:txBody>
                    <a:bodyPr/>
                    <a:lstStyle/>
                    <a:p>
                      <a:pPr algn="ctr">
                        <a:lnSpc>
                          <a:spcPts val="1400"/>
                        </a:lnSpc>
                        <a:spcAft>
                          <a:spcPts val="0"/>
                        </a:spcAft>
                      </a:pPr>
                      <a:r>
                        <a:rPr lang="en-GB" sz="2000">
                          <a:effectLst/>
                        </a:rPr>
                        <a:t>Totals</a:t>
                      </a:r>
                      <a:endParaRPr lang="en-GB" sz="2000">
                        <a:effectLst/>
                        <a:latin typeface="Arial"/>
                        <a:ea typeface="Times New Roman"/>
                        <a:cs typeface="Times New Roman"/>
                      </a:endParaRPr>
                    </a:p>
                  </a:txBody>
                  <a:tcPr marL="68580" marR="68580" marT="0" marB="0" anchor="b"/>
                </a:tc>
              </a:tr>
              <a:tr h="480224">
                <a:tc gridSpan="2">
                  <a:txBody>
                    <a:bodyPr/>
                    <a:lstStyle/>
                    <a:p>
                      <a:pPr>
                        <a:lnSpc>
                          <a:spcPct val="100000"/>
                        </a:lnSpc>
                        <a:spcAft>
                          <a:spcPts val="0"/>
                        </a:spcAft>
                      </a:pPr>
                      <a:r>
                        <a:rPr lang="en-GB" sz="2000" i="1" dirty="0">
                          <a:effectLst/>
                        </a:rPr>
                        <a:t>n</a:t>
                      </a:r>
                      <a:r>
                        <a:rPr lang="en-GB" sz="2000" dirty="0">
                          <a:effectLst/>
                        </a:rPr>
                        <a:t> patients</a:t>
                      </a:r>
                      <a:endParaRPr lang="en-GB" sz="2000" dirty="0">
                        <a:effectLst/>
                        <a:latin typeface="Arial"/>
                        <a:ea typeface="Times New Roman"/>
                        <a:cs typeface="Times New Roman"/>
                      </a:endParaRPr>
                    </a:p>
                  </a:txBody>
                  <a:tcPr marL="68580" marR="68580" marT="0" marB="0" anchor="b"/>
                </a:tc>
                <a:tc hMerge="1">
                  <a:txBody>
                    <a:bodyPr/>
                    <a:lstStyle/>
                    <a:p>
                      <a:endParaRPr lang="en-GB"/>
                    </a:p>
                  </a:txBody>
                  <a:tcPr/>
                </a:tc>
                <a:tc>
                  <a:txBody>
                    <a:bodyPr/>
                    <a:lstStyle/>
                    <a:p>
                      <a:pPr algn="r">
                        <a:lnSpc>
                          <a:spcPts val="1400"/>
                        </a:lnSpc>
                        <a:spcAft>
                          <a:spcPts val="0"/>
                        </a:spcAft>
                      </a:pPr>
                      <a:r>
                        <a:rPr lang="en-GB" sz="2000" dirty="0">
                          <a:effectLst/>
                        </a:rPr>
                        <a:t>115</a:t>
                      </a:r>
                      <a:endParaRPr lang="en-GB" sz="2000" dirty="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a:effectLst/>
                        </a:rPr>
                        <a:t>160</a:t>
                      </a:r>
                      <a:endParaRPr lang="en-GB" sz="200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dirty="0">
                          <a:solidFill>
                            <a:schemeClr val="bg1">
                              <a:lumMod val="65000"/>
                            </a:schemeClr>
                          </a:solidFill>
                          <a:effectLst/>
                        </a:rPr>
                        <a:t>21</a:t>
                      </a:r>
                      <a:endParaRPr lang="en-GB" sz="2000" dirty="0">
                        <a:solidFill>
                          <a:schemeClr val="bg1">
                            <a:lumMod val="65000"/>
                          </a:schemeClr>
                        </a:solidFill>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a:effectLst/>
                        </a:rPr>
                        <a:t>126</a:t>
                      </a:r>
                      <a:endParaRPr lang="en-GB" sz="200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a:effectLst/>
                        </a:rPr>
                        <a:t>422</a:t>
                      </a:r>
                      <a:endParaRPr lang="en-GB" sz="2000">
                        <a:effectLst/>
                        <a:latin typeface="Arial"/>
                        <a:ea typeface="Times New Roman"/>
                        <a:cs typeface="Times New Roman"/>
                      </a:endParaRPr>
                    </a:p>
                  </a:txBody>
                  <a:tcPr marL="68580" marR="68580" marT="0" marB="0" anchor="b"/>
                </a:tc>
              </a:tr>
              <a:tr h="612999">
                <a:tc gridSpan="7">
                  <a:txBody>
                    <a:bodyPr/>
                    <a:lstStyle/>
                    <a:p>
                      <a:pPr>
                        <a:lnSpc>
                          <a:spcPct val="100000"/>
                        </a:lnSpc>
                        <a:spcAft>
                          <a:spcPts val="0"/>
                        </a:spcAft>
                      </a:pPr>
                      <a:r>
                        <a:rPr lang="en-GB" sz="3200" dirty="0">
                          <a:solidFill>
                            <a:srgbClr val="FF0000"/>
                          </a:solidFill>
                          <a:effectLst/>
                        </a:rPr>
                        <a:t>Outputs</a:t>
                      </a:r>
                      <a:endParaRPr lang="en-GB" sz="3200" dirty="0">
                        <a:solidFill>
                          <a:srgbClr val="FF0000"/>
                        </a:solidFill>
                        <a:effectLst/>
                        <a:latin typeface="Arial"/>
                        <a:ea typeface="Times New Roman"/>
                        <a:cs typeface="Times New Roman"/>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629652">
                <a:tc>
                  <a:txBody>
                    <a:bodyPr/>
                    <a:lstStyle/>
                    <a:p>
                      <a:pPr>
                        <a:lnSpc>
                          <a:spcPct val="100000"/>
                        </a:lnSpc>
                        <a:spcAft>
                          <a:spcPts val="0"/>
                        </a:spcAft>
                      </a:pPr>
                      <a:r>
                        <a:rPr lang="en-GB" sz="2000" dirty="0">
                          <a:effectLst/>
                        </a:rPr>
                        <a:t>Intervention/patient</a:t>
                      </a:r>
                      <a:endParaRPr lang="en-GB" sz="2000" dirty="0">
                        <a:effectLst/>
                        <a:latin typeface="Arial"/>
                        <a:ea typeface="Times New Roman"/>
                        <a:cs typeface="Times New Roman"/>
                      </a:endParaRPr>
                    </a:p>
                  </a:txBody>
                  <a:tcPr marL="68580" marR="68580" marT="0" marB="0" anchor="b"/>
                </a:tc>
                <a:tc gridSpan="2">
                  <a:txBody>
                    <a:bodyPr/>
                    <a:lstStyle/>
                    <a:p>
                      <a:pPr algn="r">
                        <a:lnSpc>
                          <a:spcPts val="1400"/>
                        </a:lnSpc>
                        <a:spcAft>
                          <a:spcPts val="0"/>
                        </a:spcAft>
                      </a:pPr>
                      <a:r>
                        <a:rPr lang="en-GB" sz="2000" dirty="0">
                          <a:effectLst/>
                        </a:rPr>
                        <a:t>3.2</a:t>
                      </a:r>
                      <a:endParaRPr lang="en-GB" sz="2000" dirty="0">
                        <a:effectLst/>
                        <a:latin typeface="Arial"/>
                        <a:ea typeface="Times New Roman"/>
                        <a:cs typeface="Times New Roman"/>
                      </a:endParaRPr>
                    </a:p>
                  </a:txBody>
                  <a:tcPr marL="68580" marR="68580" marT="0" marB="0" anchor="b"/>
                </a:tc>
                <a:tc hMerge="1">
                  <a:txBody>
                    <a:bodyPr/>
                    <a:lstStyle/>
                    <a:p>
                      <a:endParaRPr lang="en-GB"/>
                    </a:p>
                  </a:txBody>
                  <a:tcPr/>
                </a:tc>
                <a:tc>
                  <a:txBody>
                    <a:bodyPr/>
                    <a:lstStyle/>
                    <a:p>
                      <a:pPr algn="r">
                        <a:lnSpc>
                          <a:spcPts val="1400"/>
                        </a:lnSpc>
                        <a:spcAft>
                          <a:spcPts val="0"/>
                        </a:spcAft>
                      </a:pPr>
                      <a:r>
                        <a:rPr lang="en-GB" sz="2000">
                          <a:effectLst/>
                        </a:rPr>
                        <a:t>3.5</a:t>
                      </a:r>
                      <a:endParaRPr lang="en-GB" sz="200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dirty="0">
                          <a:solidFill>
                            <a:schemeClr val="bg1">
                              <a:lumMod val="65000"/>
                            </a:schemeClr>
                          </a:solidFill>
                          <a:effectLst/>
                        </a:rPr>
                        <a:t>3.8</a:t>
                      </a:r>
                      <a:endParaRPr lang="en-GB" sz="2000" dirty="0">
                        <a:solidFill>
                          <a:schemeClr val="bg1">
                            <a:lumMod val="65000"/>
                          </a:schemeClr>
                        </a:solidFill>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dirty="0">
                          <a:effectLst/>
                        </a:rPr>
                        <a:t>2.7</a:t>
                      </a:r>
                      <a:endParaRPr lang="en-GB" sz="2000" dirty="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a:effectLst/>
                        </a:rPr>
                        <a:t>3.2</a:t>
                      </a:r>
                      <a:endParaRPr lang="en-GB" sz="2000">
                        <a:effectLst/>
                        <a:latin typeface="Arial"/>
                        <a:ea typeface="Times New Roman"/>
                        <a:cs typeface="Times New Roman"/>
                      </a:endParaRPr>
                    </a:p>
                  </a:txBody>
                  <a:tcPr marL="68580" marR="68580" marT="0" marB="0" anchor="b"/>
                </a:tc>
              </a:tr>
              <a:tr h="684043">
                <a:tc>
                  <a:txBody>
                    <a:bodyPr/>
                    <a:lstStyle/>
                    <a:p>
                      <a:pPr>
                        <a:lnSpc>
                          <a:spcPct val="100000"/>
                        </a:lnSpc>
                        <a:spcAft>
                          <a:spcPts val="0"/>
                        </a:spcAft>
                      </a:pPr>
                      <a:r>
                        <a:rPr lang="en-GB" sz="2000">
                          <a:effectLst/>
                        </a:rPr>
                        <a:t>Medicine stopped/patient</a:t>
                      </a:r>
                      <a:endParaRPr lang="en-GB" sz="2000">
                        <a:effectLst/>
                        <a:latin typeface="Arial"/>
                        <a:ea typeface="Times New Roman"/>
                        <a:cs typeface="Times New Roman"/>
                      </a:endParaRPr>
                    </a:p>
                  </a:txBody>
                  <a:tcPr marL="68580" marR="68580" marT="0" marB="0" anchor="b"/>
                </a:tc>
                <a:tc gridSpan="2">
                  <a:txBody>
                    <a:bodyPr/>
                    <a:lstStyle/>
                    <a:p>
                      <a:pPr algn="r">
                        <a:lnSpc>
                          <a:spcPts val="1400"/>
                        </a:lnSpc>
                        <a:spcAft>
                          <a:spcPts val="0"/>
                        </a:spcAft>
                      </a:pPr>
                      <a:r>
                        <a:rPr lang="en-GB" sz="2000" dirty="0">
                          <a:effectLst/>
                        </a:rPr>
                        <a:t>1.7</a:t>
                      </a:r>
                      <a:endParaRPr lang="en-GB" sz="2000" dirty="0">
                        <a:effectLst/>
                        <a:latin typeface="Arial"/>
                        <a:ea typeface="Times New Roman"/>
                        <a:cs typeface="Times New Roman"/>
                      </a:endParaRPr>
                    </a:p>
                  </a:txBody>
                  <a:tcPr marL="68580" marR="68580" marT="0" marB="0" anchor="b"/>
                </a:tc>
                <a:tc hMerge="1">
                  <a:txBody>
                    <a:bodyPr/>
                    <a:lstStyle/>
                    <a:p>
                      <a:endParaRPr lang="en-GB"/>
                    </a:p>
                  </a:txBody>
                  <a:tcPr/>
                </a:tc>
                <a:tc>
                  <a:txBody>
                    <a:bodyPr/>
                    <a:lstStyle/>
                    <a:p>
                      <a:pPr algn="r">
                        <a:lnSpc>
                          <a:spcPts val="1400"/>
                        </a:lnSpc>
                        <a:spcAft>
                          <a:spcPts val="0"/>
                        </a:spcAft>
                      </a:pPr>
                      <a:r>
                        <a:rPr lang="en-GB" sz="2000">
                          <a:effectLst/>
                        </a:rPr>
                        <a:t>1.9</a:t>
                      </a:r>
                      <a:endParaRPr lang="en-GB" sz="200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dirty="0">
                          <a:solidFill>
                            <a:schemeClr val="bg1">
                              <a:lumMod val="65000"/>
                            </a:schemeClr>
                          </a:solidFill>
                          <a:effectLst/>
                        </a:rPr>
                        <a:t>2.4</a:t>
                      </a:r>
                      <a:endParaRPr lang="en-GB" sz="2000" dirty="0">
                        <a:solidFill>
                          <a:schemeClr val="bg1">
                            <a:lumMod val="65000"/>
                          </a:schemeClr>
                        </a:solidFill>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a:effectLst/>
                        </a:rPr>
                        <a:t>1.2</a:t>
                      </a:r>
                      <a:endParaRPr lang="en-GB" sz="200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a:effectLst/>
                        </a:rPr>
                        <a:t>1.7</a:t>
                      </a:r>
                      <a:endParaRPr lang="en-GB" sz="2000">
                        <a:effectLst/>
                        <a:latin typeface="Arial"/>
                        <a:ea typeface="Times New Roman"/>
                        <a:cs typeface="Times New Roman"/>
                      </a:endParaRPr>
                    </a:p>
                  </a:txBody>
                  <a:tcPr marL="68580" marR="68580" marT="0" marB="0" anchor="b"/>
                </a:tc>
              </a:tr>
              <a:tr h="602569">
                <a:tc>
                  <a:txBody>
                    <a:bodyPr/>
                    <a:lstStyle/>
                    <a:p>
                      <a:pPr>
                        <a:lnSpc>
                          <a:spcPct val="100000"/>
                        </a:lnSpc>
                        <a:spcAft>
                          <a:spcPts val="0"/>
                        </a:spcAft>
                      </a:pPr>
                      <a:r>
                        <a:rPr lang="en-GB" sz="2000" dirty="0">
                          <a:effectLst/>
                        </a:rPr>
                        <a:t>Net saving/patient</a:t>
                      </a:r>
                      <a:endParaRPr lang="en-GB" sz="2000" dirty="0">
                        <a:effectLst/>
                        <a:latin typeface="Arial"/>
                        <a:ea typeface="Times New Roman"/>
                        <a:cs typeface="Times New Roman"/>
                      </a:endParaRPr>
                    </a:p>
                  </a:txBody>
                  <a:tcPr marL="68580" marR="68580" marT="0" marB="0" anchor="b"/>
                </a:tc>
                <a:tc gridSpan="2">
                  <a:txBody>
                    <a:bodyPr/>
                    <a:lstStyle/>
                    <a:p>
                      <a:pPr algn="r">
                        <a:lnSpc>
                          <a:spcPts val="1400"/>
                        </a:lnSpc>
                        <a:spcAft>
                          <a:spcPts val="0"/>
                        </a:spcAft>
                      </a:pPr>
                      <a:r>
                        <a:rPr lang="en-GB" sz="2000" dirty="0">
                          <a:effectLst/>
                        </a:rPr>
                        <a:t>£204.02</a:t>
                      </a:r>
                      <a:endParaRPr lang="en-GB" sz="2000" dirty="0">
                        <a:effectLst/>
                        <a:latin typeface="Arial"/>
                        <a:ea typeface="Times New Roman"/>
                        <a:cs typeface="Times New Roman"/>
                      </a:endParaRPr>
                    </a:p>
                  </a:txBody>
                  <a:tcPr marL="68580" marR="68580" marT="0" marB="0" anchor="b"/>
                </a:tc>
                <a:tc hMerge="1">
                  <a:txBody>
                    <a:bodyPr/>
                    <a:lstStyle/>
                    <a:p>
                      <a:endParaRPr lang="en-GB"/>
                    </a:p>
                  </a:txBody>
                  <a:tcPr/>
                </a:tc>
                <a:tc>
                  <a:txBody>
                    <a:bodyPr/>
                    <a:lstStyle/>
                    <a:p>
                      <a:pPr algn="r">
                        <a:lnSpc>
                          <a:spcPts val="1400"/>
                        </a:lnSpc>
                        <a:spcAft>
                          <a:spcPts val="0"/>
                        </a:spcAft>
                      </a:pPr>
                      <a:r>
                        <a:rPr lang="en-GB" sz="2000">
                          <a:effectLst/>
                        </a:rPr>
                        <a:t>£233.84</a:t>
                      </a:r>
                      <a:endParaRPr lang="en-GB" sz="200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dirty="0">
                          <a:solidFill>
                            <a:schemeClr val="bg1">
                              <a:lumMod val="65000"/>
                            </a:schemeClr>
                          </a:solidFill>
                          <a:effectLst/>
                        </a:rPr>
                        <a:t>£203.71</a:t>
                      </a:r>
                      <a:endParaRPr lang="en-GB" sz="2000" dirty="0">
                        <a:solidFill>
                          <a:schemeClr val="bg1">
                            <a:lumMod val="65000"/>
                          </a:schemeClr>
                        </a:solidFill>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a:effectLst/>
                        </a:rPr>
                        <a:t>£100.77</a:t>
                      </a:r>
                      <a:endParaRPr lang="en-GB" sz="200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a:effectLst/>
                        </a:rPr>
                        <a:t>£184.48</a:t>
                      </a:r>
                      <a:endParaRPr lang="en-GB" sz="2000">
                        <a:effectLst/>
                        <a:latin typeface="Arial"/>
                        <a:ea typeface="Times New Roman"/>
                        <a:cs typeface="Times New Roman"/>
                      </a:endParaRPr>
                    </a:p>
                  </a:txBody>
                  <a:tcPr marL="68580" marR="68580" marT="0" marB="0" anchor="b"/>
                </a:tc>
              </a:tr>
              <a:tr h="480224">
                <a:tc gridSpan="7">
                  <a:txBody>
                    <a:bodyPr/>
                    <a:lstStyle/>
                    <a:p>
                      <a:pPr algn="r">
                        <a:lnSpc>
                          <a:spcPct val="100000"/>
                        </a:lnSpc>
                        <a:spcAft>
                          <a:spcPts val="0"/>
                        </a:spcAft>
                      </a:pPr>
                      <a:r>
                        <a:rPr lang="en-GB" sz="2000" dirty="0">
                          <a:solidFill>
                            <a:schemeClr val="bg1">
                              <a:lumMod val="65000"/>
                            </a:schemeClr>
                          </a:solidFill>
                          <a:effectLst/>
                        </a:rPr>
                        <a:t> </a:t>
                      </a:r>
                      <a:endParaRPr lang="en-GB" sz="2000" dirty="0">
                        <a:solidFill>
                          <a:schemeClr val="bg1">
                            <a:lumMod val="65000"/>
                          </a:schemeClr>
                        </a:solidFill>
                        <a:effectLst/>
                        <a:latin typeface="Arial"/>
                        <a:ea typeface="Times New Roman"/>
                        <a:cs typeface="Times New Roman"/>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79236">
                <a:tc gridSpan="7">
                  <a:txBody>
                    <a:bodyPr/>
                    <a:lstStyle/>
                    <a:p>
                      <a:pPr>
                        <a:lnSpc>
                          <a:spcPct val="100000"/>
                        </a:lnSpc>
                        <a:spcAft>
                          <a:spcPts val="0"/>
                        </a:spcAft>
                      </a:pPr>
                      <a:r>
                        <a:rPr lang="en-GB" sz="3200" dirty="0">
                          <a:solidFill>
                            <a:srgbClr val="FF0000"/>
                          </a:solidFill>
                          <a:effectLst/>
                        </a:rPr>
                        <a:t>Cost of delivering </a:t>
                      </a:r>
                      <a:r>
                        <a:rPr lang="en-GB" sz="3200" dirty="0" smtClean="0">
                          <a:solidFill>
                            <a:srgbClr val="FF0000"/>
                          </a:solidFill>
                          <a:effectLst/>
                        </a:rPr>
                        <a:t>service</a:t>
                      </a:r>
                      <a:endParaRPr lang="en-GB" sz="3200" dirty="0">
                        <a:solidFill>
                          <a:srgbClr val="FF0000"/>
                        </a:solidFill>
                        <a:effectLst/>
                        <a:latin typeface="Arial"/>
                        <a:ea typeface="Times New Roman"/>
                        <a:cs typeface="Times New Roman"/>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480224">
                <a:tc>
                  <a:txBody>
                    <a:bodyPr/>
                    <a:lstStyle/>
                    <a:p>
                      <a:pPr>
                        <a:lnSpc>
                          <a:spcPct val="100000"/>
                        </a:lnSpc>
                        <a:spcAft>
                          <a:spcPts val="0"/>
                        </a:spcAft>
                      </a:pPr>
                      <a:r>
                        <a:rPr lang="en-GB" sz="2000" dirty="0">
                          <a:effectLst/>
                        </a:rPr>
                        <a:t>Cost per patient</a:t>
                      </a:r>
                      <a:endParaRPr lang="en-GB" sz="2000" dirty="0">
                        <a:effectLst/>
                        <a:latin typeface="Arial"/>
                        <a:ea typeface="Times New Roman"/>
                        <a:cs typeface="Times New Roman"/>
                      </a:endParaRPr>
                    </a:p>
                  </a:txBody>
                  <a:tcPr marL="68580" marR="68580" marT="0" marB="0" anchor="b"/>
                </a:tc>
                <a:tc gridSpan="2">
                  <a:txBody>
                    <a:bodyPr/>
                    <a:lstStyle/>
                    <a:p>
                      <a:pPr algn="r">
                        <a:lnSpc>
                          <a:spcPts val="1400"/>
                        </a:lnSpc>
                        <a:spcAft>
                          <a:spcPts val="0"/>
                        </a:spcAft>
                      </a:pPr>
                      <a:r>
                        <a:rPr lang="en-GB" sz="2000">
                          <a:effectLst/>
                        </a:rPr>
                        <a:t>£57.81</a:t>
                      </a:r>
                      <a:endParaRPr lang="en-GB" sz="2000">
                        <a:effectLst/>
                        <a:latin typeface="Arial"/>
                        <a:ea typeface="Times New Roman"/>
                        <a:cs typeface="Times New Roman"/>
                      </a:endParaRPr>
                    </a:p>
                  </a:txBody>
                  <a:tcPr marL="68580" marR="68580" marT="0" marB="0" anchor="b"/>
                </a:tc>
                <a:tc hMerge="1">
                  <a:txBody>
                    <a:bodyPr/>
                    <a:lstStyle/>
                    <a:p>
                      <a:endParaRPr lang="en-GB"/>
                    </a:p>
                  </a:txBody>
                  <a:tcPr/>
                </a:tc>
                <a:tc>
                  <a:txBody>
                    <a:bodyPr/>
                    <a:lstStyle/>
                    <a:p>
                      <a:pPr algn="r">
                        <a:lnSpc>
                          <a:spcPts val="1400"/>
                        </a:lnSpc>
                        <a:spcAft>
                          <a:spcPts val="0"/>
                        </a:spcAft>
                      </a:pPr>
                      <a:r>
                        <a:rPr lang="en-GB" sz="2000">
                          <a:effectLst/>
                        </a:rPr>
                        <a:t>£92.09</a:t>
                      </a:r>
                      <a:endParaRPr lang="en-GB" sz="200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dirty="0">
                          <a:solidFill>
                            <a:schemeClr val="bg1">
                              <a:lumMod val="65000"/>
                            </a:schemeClr>
                          </a:solidFill>
                          <a:effectLst/>
                        </a:rPr>
                        <a:t>£73.75</a:t>
                      </a:r>
                      <a:endParaRPr lang="en-GB" sz="2000" dirty="0">
                        <a:solidFill>
                          <a:schemeClr val="bg1">
                            <a:lumMod val="65000"/>
                          </a:schemeClr>
                        </a:solidFill>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a:effectLst/>
                        </a:rPr>
                        <a:t>£77.29</a:t>
                      </a:r>
                      <a:endParaRPr lang="en-GB" sz="200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000">
                          <a:effectLst/>
                        </a:rPr>
                        <a:t>£77.42</a:t>
                      </a:r>
                      <a:endParaRPr lang="en-GB" sz="2000">
                        <a:effectLst/>
                        <a:latin typeface="Arial"/>
                        <a:ea typeface="Times New Roman"/>
                        <a:cs typeface="Times New Roman"/>
                      </a:endParaRPr>
                    </a:p>
                  </a:txBody>
                  <a:tcPr marL="68580" marR="68580" marT="0" marB="0" anchor="b"/>
                </a:tc>
              </a:tr>
              <a:tr h="480224">
                <a:tc>
                  <a:txBody>
                    <a:bodyPr/>
                    <a:lstStyle/>
                    <a:p>
                      <a:pPr>
                        <a:lnSpc>
                          <a:spcPct val="100000"/>
                        </a:lnSpc>
                        <a:spcAft>
                          <a:spcPts val="0"/>
                        </a:spcAft>
                      </a:pPr>
                      <a:r>
                        <a:rPr lang="en-GB" sz="2000">
                          <a:effectLst/>
                        </a:rPr>
                        <a:t> </a:t>
                      </a:r>
                      <a:endParaRPr lang="en-GB" sz="2000">
                        <a:effectLst/>
                        <a:latin typeface="Arial"/>
                        <a:ea typeface="Times New Roman"/>
                        <a:cs typeface="Times New Roman"/>
                      </a:endParaRPr>
                    </a:p>
                  </a:txBody>
                  <a:tcPr marL="68580" marR="68580" marT="0" marB="0" anchor="b"/>
                </a:tc>
                <a:tc gridSpan="2">
                  <a:txBody>
                    <a:bodyPr/>
                    <a:lstStyle/>
                    <a:p>
                      <a:pPr>
                        <a:lnSpc>
                          <a:spcPts val="1400"/>
                        </a:lnSpc>
                        <a:spcAft>
                          <a:spcPts val="0"/>
                        </a:spcAft>
                      </a:pPr>
                      <a:r>
                        <a:rPr lang="en-GB" sz="2000">
                          <a:effectLst/>
                        </a:rPr>
                        <a:t> </a:t>
                      </a:r>
                      <a:endParaRPr lang="en-GB" sz="2000">
                        <a:effectLst/>
                        <a:latin typeface="Arial"/>
                        <a:ea typeface="Times New Roman"/>
                        <a:cs typeface="Times New Roman"/>
                      </a:endParaRPr>
                    </a:p>
                  </a:txBody>
                  <a:tcPr marL="68580" marR="68580" marT="0" marB="0" anchor="b"/>
                </a:tc>
                <a:tc hMerge="1">
                  <a:txBody>
                    <a:bodyPr/>
                    <a:lstStyle/>
                    <a:p>
                      <a:endParaRPr lang="en-GB"/>
                    </a:p>
                  </a:txBody>
                  <a:tcPr/>
                </a:tc>
                <a:tc>
                  <a:txBody>
                    <a:bodyPr/>
                    <a:lstStyle/>
                    <a:p>
                      <a:pPr>
                        <a:lnSpc>
                          <a:spcPts val="1400"/>
                        </a:lnSpc>
                        <a:spcAft>
                          <a:spcPts val="0"/>
                        </a:spcAft>
                      </a:pPr>
                      <a:r>
                        <a:rPr lang="en-GB" sz="2000">
                          <a:effectLst/>
                        </a:rPr>
                        <a:t> </a:t>
                      </a:r>
                      <a:endParaRPr lang="en-GB" sz="2000">
                        <a:effectLst/>
                        <a:latin typeface="Arial"/>
                        <a:ea typeface="Times New Roman"/>
                        <a:cs typeface="Times New Roman"/>
                      </a:endParaRPr>
                    </a:p>
                  </a:txBody>
                  <a:tcPr marL="68580" marR="68580" marT="0" marB="0" anchor="b"/>
                </a:tc>
                <a:tc>
                  <a:txBody>
                    <a:bodyPr/>
                    <a:lstStyle/>
                    <a:p>
                      <a:pPr>
                        <a:lnSpc>
                          <a:spcPts val="1400"/>
                        </a:lnSpc>
                        <a:spcAft>
                          <a:spcPts val="0"/>
                        </a:spcAft>
                      </a:pPr>
                      <a:r>
                        <a:rPr lang="en-GB" sz="2000" dirty="0">
                          <a:solidFill>
                            <a:schemeClr val="bg1">
                              <a:lumMod val="65000"/>
                            </a:schemeClr>
                          </a:solidFill>
                          <a:effectLst/>
                        </a:rPr>
                        <a:t> </a:t>
                      </a:r>
                      <a:endParaRPr lang="en-GB" sz="2000" dirty="0">
                        <a:solidFill>
                          <a:schemeClr val="bg1">
                            <a:lumMod val="65000"/>
                          </a:schemeClr>
                        </a:solidFill>
                        <a:effectLst/>
                        <a:latin typeface="Arial"/>
                        <a:ea typeface="Times New Roman"/>
                        <a:cs typeface="Times New Roman"/>
                      </a:endParaRPr>
                    </a:p>
                  </a:txBody>
                  <a:tcPr marL="68580" marR="68580" marT="0" marB="0" anchor="b"/>
                </a:tc>
                <a:tc>
                  <a:txBody>
                    <a:bodyPr/>
                    <a:lstStyle/>
                    <a:p>
                      <a:pPr>
                        <a:lnSpc>
                          <a:spcPts val="1400"/>
                        </a:lnSpc>
                        <a:spcAft>
                          <a:spcPts val="0"/>
                        </a:spcAft>
                      </a:pPr>
                      <a:r>
                        <a:rPr lang="en-GB" sz="2000">
                          <a:effectLst/>
                        </a:rPr>
                        <a:t> </a:t>
                      </a:r>
                      <a:endParaRPr lang="en-GB" sz="2000">
                        <a:effectLst/>
                        <a:latin typeface="Arial"/>
                        <a:ea typeface="Times New Roman"/>
                        <a:cs typeface="Times New Roman"/>
                      </a:endParaRPr>
                    </a:p>
                  </a:txBody>
                  <a:tcPr marL="68580" marR="68580" marT="0" marB="0" anchor="b"/>
                </a:tc>
                <a:tc>
                  <a:txBody>
                    <a:bodyPr/>
                    <a:lstStyle/>
                    <a:p>
                      <a:pPr>
                        <a:lnSpc>
                          <a:spcPts val="1400"/>
                        </a:lnSpc>
                        <a:spcAft>
                          <a:spcPts val="0"/>
                        </a:spcAft>
                      </a:pPr>
                      <a:r>
                        <a:rPr lang="en-GB" sz="2000">
                          <a:effectLst/>
                        </a:rPr>
                        <a:t> </a:t>
                      </a:r>
                      <a:endParaRPr lang="en-GB" sz="2000">
                        <a:effectLst/>
                        <a:latin typeface="Arial"/>
                        <a:ea typeface="Times New Roman"/>
                        <a:cs typeface="Times New Roman"/>
                      </a:endParaRPr>
                    </a:p>
                  </a:txBody>
                  <a:tcPr marL="68580" marR="68580" marT="0" marB="0" anchor="b"/>
                </a:tc>
              </a:tr>
              <a:tr h="482055">
                <a:tc gridSpan="7">
                  <a:txBody>
                    <a:bodyPr/>
                    <a:lstStyle/>
                    <a:p>
                      <a:pPr>
                        <a:lnSpc>
                          <a:spcPct val="100000"/>
                        </a:lnSpc>
                        <a:spcAft>
                          <a:spcPts val="0"/>
                        </a:spcAft>
                      </a:pPr>
                      <a:r>
                        <a:rPr lang="en-GB" sz="3200" dirty="0">
                          <a:solidFill>
                            <a:srgbClr val="FF0000"/>
                          </a:solidFill>
                          <a:effectLst/>
                        </a:rPr>
                        <a:t>Summary</a:t>
                      </a:r>
                      <a:endParaRPr lang="en-GB" sz="3200" dirty="0">
                        <a:solidFill>
                          <a:srgbClr val="FF0000"/>
                        </a:solidFill>
                        <a:effectLst/>
                        <a:latin typeface="Arial"/>
                        <a:ea typeface="Times New Roman"/>
                        <a:cs typeface="Times New Roman"/>
                      </a:endParaRPr>
                    </a:p>
                  </a:txBody>
                  <a:tcPr marL="68580" marR="68580" marT="0" marB="0" anchor="b"/>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866323">
                <a:tc>
                  <a:txBody>
                    <a:bodyPr/>
                    <a:lstStyle/>
                    <a:p>
                      <a:pPr>
                        <a:lnSpc>
                          <a:spcPct val="100000"/>
                        </a:lnSpc>
                        <a:spcAft>
                          <a:spcPts val="0"/>
                        </a:spcAft>
                      </a:pPr>
                      <a:r>
                        <a:rPr lang="en-GB" sz="2400" dirty="0">
                          <a:effectLst/>
                        </a:rPr>
                        <a:t>For every £1 invested…</a:t>
                      </a:r>
                      <a:endParaRPr lang="en-GB" sz="2400" dirty="0">
                        <a:effectLst/>
                        <a:latin typeface="Arial"/>
                        <a:ea typeface="Times New Roman"/>
                        <a:cs typeface="Times New Roman"/>
                      </a:endParaRPr>
                    </a:p>
                  </a:txBody>
                  <a:tcPr marL="68580" marR="68580" marT="0" marB="0" anchor="b"/>
                </a:tc>
                <a:tc gridSpan="2">
                  <a:txBody>
                    <a:bodyPr/>
                    <a:lstStyle/>
                    <a:p>
                      <a:pPr algn="r">
                        <a:lnSpc>
                          <a:spcPts val="1400"/>
                        </a:lnSpc>
                        <a:spcAft>
                          <a:spcPts val="0"/>
                        </a:spcAft>
                      </a:pPr>
                      <a:r>
                        <a:rPr lang="en-GB" sz="2800" dirty="0">
                          <a:effectLst/>
                        </a:rPr>
                        <a:t>£</a:t>
                      </a:r>
                      <a:r>
                        <a:rPr lang="en-GB" sz="2800" dirty="0" smtClean="0">
                          <a:effectLst/>
                        </a:rPr>
                        <a:t>3.53</a:t>
                      </a:r>
                    </a:p>
                    <a:p>
                      <a:pPr algn="r">
                        <a:lnSpc>
                          <a:spcPts val="1400"/>
                        </a:lnSpc>
                        <a:spcAft>
                          <a:spcPts val="0"/>
                        </a:spcAft>
                      </a:pPr>
                      <a:endParaRPr lang="en-GB" sz="2800" dirty="0" smtClean="0">
                        <a:effectLst/>
                      </a:endParaRPr>
                    </a:p>
                    <a:p>
                      <a:pPr algn="r">
                        <a:lnSpc>
                          <a:spcPts val="1400"/>
                        </a:lnSpc>
                        <a:spcAft>
                          <a:spcPts val="0"/>
                        </a:spcAft>
                      </a:pPr>
                      <a:r>
                        <a:rPr lang="en-GB" sz="2800" dirty="0" smtClean="0">
                          <a:effectLst/>
                        </a:rPr>
                        <a:t>saved</a:t>
                      </a:r>
                      <a:endParaRPr lang="en-GB" sz="2800" dirty="0">
                        <a:effectLst/>
                        <a:latin typeface="Arial"/>
                        <a:ea typeface="Times New Roman"/>
                        <a:cs typeface="Times New Roman"/>
                      </a:endParaRPr>
                    </a:p>
                  </a:txBody>
                  <a:tcPr marL="68580" marR="68580" marT="0" marB="0" anchor="b"/>
                </a:tc>
                <a:tc hMerge="1">
                  <a:txBody>
                    <a:bodyPr/>
                    <a:lstStyle/>
                    <a:p>
                      <a:endParaRPr lang="en-GB"/>
                    </a:p>
                  </a:txBody>
                  <a:tcPr/>
                </a:tc>
                <a:tc>
                  <a:txBody>
                    <a:bodyPr/>
                    <a:lstStyle/>
                    <a:p>
                      <a:pPr algn="r">
                        <a:lnSpc>
                          <a:spcPts val="1400"/>
                        </a:lnSpc>
                        <a:spcAft>
                          <a:spcPts val="0"/>
                        </a:spcAft>
                      </a:pPr>
                      <a:r>
                        <a:rPr lang="en-GB" sz="2800" dirty="0" smtClean="0">
                          <a:effectLst/>
                        </a:rPr>
                        <a:t>£</a:t>
                      </a:r>
                      <a:r>
                        <a:rPr lang="en-GB" sz="2800" dirty="0">
                          <a:effectLst/>
                        </a:rPr>
                        <a:t>2.54 </a:t>
                      </a:r>
                      <a:endParaRPr lang="en-GB" sz="2800" dirty="0" smtClean="0">
                        <a:effectLst/>
                      </a:endParaRPr>
                    </a:p>
                    <a:p>
                      <a:pPr algn="r">
                        <a:lnSpc>
                          <a:spcPts val="1400"/>
                        </a:lnSpc>
                        <a:spcAft>
                          <a:spcPts val="0"/>
                        </a:spcAft>
                      </a:pPr>
                      <a:endParaRPr lang="en-GB" sz="2800" dirty="0" smtClean="0">
                        <a:effectLst/>
                      </a:endParaRPr>
                    </a:p>
                    <a:p>
                      <a:pPr algn="r">
                        <a:lnSpc>
                          <a:spcPts val="1400"/>
                        </a:lnSpc>
                        <a:spcAft>
                          <a:spcPts val="0"/>
                        </a:spcAft>
                      </a:pPr>
                      <a:r>
                        <a:rPr lang="en-GB" sz="2800" dirty="0" smtClean="0">
                          <a:effectLst/>
                        </a:rPr>
                        <a:t>saved</a:t>
                      </a:r>
                      <a:endParaRPr lang="en-GB" sz="2800" dirty="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800" dirty="0">
                          <a:solidFill>
                            <a:schemeClr val="bg1">
                              <a:lumMod val="65000"/>
                            </a:schemeClr>
                          </a:solidFill>
                          <a:effectLst/>
                        </a:rPr>
                        <a:t>£</a:t>
                      </a:r>
                      <a:r>
                        <a:rPr lang="en-GB" sz="2800" dirty="0" smtClean="0">
                          <a:solidFill>
                            <a:schemeClr val="bg1">
                              <a:lumMod val="65000"/>
                            </a:schemeClr>
                          </a:solidFill>
                          <a:effectLst/>
                        </a:rPr>
                        <a:t>2.76</a:t>
                      </a:r>
                    </a:p>
                    <a:p>
                      <a:pPr algn="r">
                        <a:lnSpc>
                          <a:spcPts val="1400"/>
                        </a:lnSpc>
                        <a:spcAft>
                          <a:spcPts val="0"/>
                        </a:spcAft>
                      </a:pPr>
                      <a:endParaRPr lang="en-GB" sz="2800" dirty="0" smtClean="0">
                        <a:solidFill>
                          <a:schemeClr val="bg1">
                            <a:lumMod val="65000"/>
                          </a:schemeClr>
                        </a:solidFill>
                        <a:effectLst/>
                      </a:endParaRPr>
                    </a:p>
                    <a:p>
                      <a:pPr algn="r">
                        <a:lnSpc>
                          <a:spcPts val="1400"/>
                        </a:lnSpc>
                        <a:spcAft>
                          <a:spcPts val="0"/>
                        </a:spcAft>
                      </a:pPr>
                      <a:r>
                        <a:rPr lang="en-GB" sz="2800" dirty="0" smtClean="0">
                          <a:solidFill>
                            <a:schemeClr val="bg1">
                              <a:lumMod val="65000"/>
                            </a:schemeClr>
                          </a:solidFill>
                          <a:effectLst/>
                        </a:rPr>
                        <a:t>saved</a:t>
                      </a:r>
                      <a:endParaRPr lang="en-GB" sz="2800" dirty="0">
                        <a:solidFill>
                          <a:schemeClr val="bg1">
                            <a:lumMod val="65000"/>
                          </a:schemeClr>
                        </a:solidFill>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800" dirty="0">
                          <a:effectLst/>
                        </a:rPr>
                        <a:t>£</a:t>
                      </a:r>
                      <a:r>
                        <a:rPr lang="en-GB" sz="2800" dirty="0" smtClean="0">
                          <a:effectLst/>
                        </a:rPr>
                        <a:t>1.30</a:t>
                      </a:r>
                    </a:p>
                    <a:p>
                      <a:pPr algn="r">
                        <a:lnSpc>
                          <a:spcPts val="1400"/>
                        </a:lnSpc>
                        <a:spcAft>
                          <a:spcPts val="0"/>
                        </a:spcAft>
                      </a:pPr>
                      <a:endParaRPr lang="en-GB" sz="2800" dirty="0" smtClean="0">
                        <a:effectLst/>
                      </a:endParaRPr>
                    </a:p>
                    <a:p>
                      <a:pPr algn="r">
                        <a:lnSpc>
                          <a:spcPts val="1400"/>
                        </a:lnSpc>
                        <a:spcAft>
                          <a:spcPts val="0"/>
                        </a:spcAft>
                      </a:pPr>
                      <a:r>
                        <a:rPr lang="en-GB" sz="2800" dirty="0" smtClean="0">
                          <a:effectLst/>
                        </a:rPr>
                        <a:t>saved</a:t>
                      </a:r>
                      <a:endParaRPr lang="en-GB" sz="2800" dirty="0">
                        <a:effectLst/>
                        <a:latin typeface="Arial"/>
                        <a:ea typeface="Times New Roman"/>
                        <a:cs typeface="Times New Roman"/>
                      </a:endParaRPr>
                    </a:p>
                  </a:txBody>
                  <a:tcPr marL="68580" marR="68580" marT="0" marB="0" anchor="b"/>
                </a:tc>
                <a:tc>
                  <a:txBody>
                    <a:bodyPr/>
                    <a:lstStyle/>
                    <a:p>
                      <a:pPr algn="r">
                        <a:lnSpc>
                          <a:spcPts val="1400"/>
                        </a:lnSpc>
                        <a:spcAft>
                          <a:spcPts val="0"/>
                        </a:spcAft>
                      </a:pPr>
                      <a:r>
                        <a:rPr lang="en-GB" sz="2800" dirty="0">
                          <a:effectLst/>
                        </a:rPr>
                        <a:t>£</a:t>
                      </a:r>
                      <a:r>
                        <a:rPr lang="en-GB" sz="2800" dirty="0" smtClean="0">
                          <a:effectLst/>
                        </a:rPr>
                        <a:t>2.38</a:t>
                      </a:r>
                    </a:p>
                    <a:p>
                      <a:pPr algn="r">
                        <a:lnSpc>
                          <a:spcPts val="1400"/>
                        </a:lnSpc>
                        <a:spcAft>
                          <a:spcPts val="0"/>
                        </a:spcAft>
                      </a:pPr>
                      <a:endParaRPr lang="en-GB" sz="2800" dirty="0" smtClean="0">
                        <a:effectLst/>
                      </a:endParaRPr>
                    </a:p>
                    <a:p>
                      <a:pPr algn="r">
                        <a:lnSpc>
                          <a:spcPts val="1400"/>
                        </a:lnSpc>
                        <a:spcAft>
                          <a:spcPts val="0"/>
                        </a:spcAft>
                      </a:pPr>
                      <a:r>
                        <a:rPr lang="en-GB" sz="2800" dirty="0" smtClean="0">
                          <a:effectLst/>
                        </a:rPr>
                        <a:t>saved</a:t>
                      </a:r>
                      <a:endParaRPr lang="en-GB" sz="2800" dirty="0">
                        <a:effectLst/>
                        <a:latin typeface="Arial"/>
                        <a:ea typeface="Times New Roman"/>
                        <a:cs typeface="Times New Roman"/>
                      </a:endParaRPr>
                    </a:p>
                  </a:txBody>
                  <a:tcPr marL="68580" marR="68580" marT="0" marB="0" anchor="b"/>
                </a:tc>
              </a:tr>
            </a:tbl>
          </a:graphicData>
        </a:graphic>
      </p:graphicFrame>
    </p:spTree>
    <p:extLst>
      <p:ext uri="{BB962C8B-B14F-4D97-AF65-F5344CB8AC3E}">
        <p14:creationId xmlns:p14="http://schemas.microsoft.com/office/powerpoint/2010/main" val="1047155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Other Efficiencies</a:t>
            </a:r>
            <a:endParaRPr lang="en-GB" dirty="0"/>
          </a:p>
        </p:txBody>
      </p:sp>
      <p:sp>
        <p:nvSpPr>
          <p:cNvPr id="3" name="Content Placeholder 2"/>
          <p:cNvSpPr>
            <a:spLocks noGrp="1"/>
          </p:cNvSpPr>
          <p:nvPr>
            <p:ph idx="1"/>
          </p:nvPr>
        </p:nvSpPr>
        <p:spPr>
          <a:xfrm>
            <a:off x="251520" y="1600200"/>
            <a:ext cx="4258816" cy="4525963"/>
          </a:xfrm>
        </p:spPr>
        <p:txBody>
          <a:bodyPr/>
          <a:lstStyle/>
          <a:p>
            <a:r>
              <a:rPr lang="en-GB" dirty="0" smtClean="0"/>
              <a:t>Reduced medicines waste</a:t>
            </a:r>
          </a:p>
          <a:p>
            <a:endParaRPr lang="en-GB" dirty="0" smtClean="0">
              <a:sym typeface="Wingdings" pitchFamily="2" charset="2"/>
            </a:endParaRPr>
          </a:p>
          <a:p>
            <a:endParaRPr lang="en-GB" dirty="0">
              <a:sym typeface="Wingdings" pitchFamily="2" charset="2"/>
            </a:endParaRPr>
          </a:p>
          <a:p>
            <a:r>
              <a:rPr lang="en-GB" dirty="0" smtClean="0">
                <a:sym typeface="Wingdings" pitchFamily="2" charset="2"/>
              </a:rPr>
              <a:t>Medicines administration time</a:t>
            </a:r>
          </a:p>
          <a:p>
            <a:pPr lvl="1"/>
            <a:r>
              <a:rPr lang="en-GB" dirty="0" smtClean="0">
                <a:sym typeface="Wingdings" pitchFamily="2" charset="2"/>
              </a:rPr>
              <a:t>6.6 hours per week saved per home</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4256876206"/>
              </p:ext>
            </p:extLst>
          </p:nvPr>
        </p:nvGraphicFramePr>
        <p:xfrm>
          <a:off x="4175448" y="1268760"/>
          <a:ext cx="4968552" cy="2959224"/>
        </p:xfrm>
        <a:graphic>
          <a:graphicData uri="http://schemas.openxmlformats.org/drawingml/2006/chart">
            <c:chart xmlns:c="http://schemas.openxmlformats.org/drawingml/2006/chart" xmlns:r="http://schemas.openxmlformats.org/officeDocument/2006/relationships" r:id="rId2"/>
          </a:graphicData>
        </a:graphic>
      </p:graphicFrame>
      <p:sp>
        <p:nvSpPr>
          <p:cNvPr id="5" name="Rounded Rectangular Callout 4"/>
          <p:cNvSpPr/>
          <p:nvPr/>
        </p:nvSpPr>
        <p:spPr>
          <a:xfrm>
            <a:off x="4499993" y="4221088"/>
            <a:ext cx="4320479" cy="2160240"/>
          </a:xfrm>
          <a:prstGeom prst="wedgeRoundRectCallout">
            <a:avLst>
              <a:gd name="adj1" fmla="val 51009"/>
              <a:gd name="adj2" fmla="val 68755"/>
              <a:gd name="adj3" fmla="val 16667"/>
            </a:avLst>
          </a:prstGeom>
          <a:solidFill>
            <a:srgbClr val="ED17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GB" b="1" i="1" dirty="0">
                <a:solidFill>
                  <a:srgbClr val="FFFFFF"/>
                </a:solidFill>
                <a:effectLst/>
                <a:latin typeface="Arial"/>
                <a:ea typeface="Times New Roman"/>
                <a:cs typeface="Arial"/>
              </a:rPr>
              <a:t>“Our drugs round had decreased by approximately 20%. It is less stressful for residents as they are not taking as much medication and are more compliant as they were part of the review process”</a:t>
            </a:r>
            <a:endParaRPr lang="en-GB" dirty="0">
              <a:effectLst/>
              <a:latin typeface="Arial"/>
              <a:ea typeface="Times New Roman"/>
              <a:cs typeface="Times New Roman"/>
            </a:endParaRPr>
          </a:p>
          <a:p>
            <a:pPr>
              <a:spcAft>
                <a:spcPts val="0"/>
              </a:spcAft>
            </a:pPr>
            <a:r>
              <a:rPr lang="en-GB" sz="1700" dirty="0">
                <a:solidFill>
                  <a:srgbClr val="FFFFFF"/>
                </a:solidFill>
                <a:effectLst/>
                <a:latin typeface="Arial"/>
                <a:ea typeface="Times New Roman"/>
                <a:cs typeface="Arial"/>
              </a:rPr>
              <a:t>Care home nurse</a:t>
            </a:r>
            <a:endParaRPr lang="en-GB" sz="1700" dirty="0">
              <a:effectLst/>
              <a:latin typeface="Arial"/>
              <a:ea typeface="Times New Roman"/>
              <a:cs typeface="Times New Roman"/>
            </a:endParaRPr>
          </a:p>
        </p:txBody>
      </p:sp>
    </p:spTree>
    <p:extLst>
      <p:ext uri="{BB962C8B-B14F-4D97-AF65-F5344CB8AC3E}">
        <p14:creationId xmlns:p14="http://schemas.microsoft.com/office/powerpoint/2010/main" val="13262824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052736"/>
            <a:ext cx="8229600" cy="5073427"/>
          </a:xfrm>
          <a:prstGeom prst="wedgeRoundRectCallout">
            <a:avLst>
              <a:gd name="adj1" fmla="val 42718"/>
              <a:gd name="adj2" fmla="val 59600"/>
              <a:gd name="adj3" fmla="val 16667"/>
            </a:avLst>
          </a:prstGeom>
          <a:solidFill>
            <a:srgbClr val="ED17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lgn="just">
              <a:spcAft>
                <a:spcPts val="0"/>
              </a:spcAft>
              <a:buNone/>
            </a:pPr>
            <a:r>
              <a:rPr lang="en-GB" sz="2800" b="1" i="1" dirty="0">
                <a:solidFill>
                  <a:srgbClr val="FFFFFF"/>
                </a:solidFill>
                <a:effectLst/>
                <a:latin typeface="Arial"/>
                <a:ea typeface="Times New Roman"/>
                <a:cs typeface="Arial"/>
              </a:rPr>
              <a:t>“As a manager I feel special to have been chosen for this project. I think it is beneficial and forward thinking to be involved in the research of medication for the elderly; this is often overlooked and not to the forefront either. I told anyone that would listen that we were part of the Shine project with pride” </a:t>
            </a:r>
            <a:endParaRPr lang="en-GB" sz="3600" dirty="0">
              <a:effectLst/>
              <a:latin typeface="Arial"/>
              <a:ea typeface="Times New Roman"/>
              <a:cs typeface="Times New Roman"/>
            </a:endParaRPr>
          </a:p>
          <a:p>
            <a:pPr marL="0" indent="0" algn="just">
              <a:spcAft>
                <a:spcPts val="0"/>
              </a:spcAft>
              <a:buNone/>
            </a:pPr>
            <a:endParaRPr lang="en-GB" sz="2800" dirty="0" smtClean="0">
              <a:solidFill>
                <a:srgbClr val="FFFFFF"/>
              </a:solidFill>
              <a:effectLst/>
              <a:latin typeface="Arial"/>
              <a:ea typeface="Times New Roman"/>
              <a:cs typeface="Arial"/>
            </a:endParaRPr>
          </a:p>
          <a:p>
            <a:pPr marL="0" indent="0" algn="just">
              <a:spcAft>
                <a:spcPts val="0"/>
              </a:spcAft>
              <a:buNone/>
            </a:pPr>
            <a:r>
              <a:rPr lang="en-GB" sz="2800" dirty="0" smtClean="0">
                <a:solidFill>
                  <a:srgbClr val="FFFFFF"/>
                </a:solidFill>
                <a:effectLst/>
                <a:latin typeface="Arial"/>
                <a:ea typeface="Times New Roman"/>
                <a:cs typeface="Arial"/>
              </a:rPr>
              <a:t>Care </a:t>
            </a:r>
            <a:r>
              <a:rPr lang="en-GB" sz="2800" dirty="0">
                <a:solidFill>
                  <a:srgbClr val="FFFFFF"/>
                </a:solidFill>
                <a:effectLst/>
                <a:latin typeface="Arial"/>
                <a:ea typeface="Times New Roman"/>
                <a:cs typeface="Arial"/>
              </a:rPr>
              <a:t>home </a:t>
            </a:r>
            <a:r>
              <a:rPr lang="en-GB" sz="2800" dirty="0" smtClean="0">
                <a:solidFill>
                  <a:srgbClr val="FFFFFF"/>
                </a:solidFill>
                <a:effectLst/>
                <a:latin typeface="Arial"/>
                <a:ea typeface="Times New Roman"/>
                <a:cs typeface="Arial"/>
              </a:rPr>
              <a:t>manager</a:t>
            </a:r>
            <a:endParaRPr lang="en-GB" sz="3600" dirty="0">
              <a:effectLst/>
              <a:latin typeface="Arial"/>
              <a:ea typeface="Times New Roman"/>
              <a:cs typeface="Times New Roman"/>
            </a:endParaRPr>
          </a:p>
        </p:txBody>
      </p:sp>
    </p:spTree>
    <p:extLst>
      <p:ext uri="{BB962C8B-B14F-4D97-AF65-F5344CB8AC3E}">
        <p14:creationId xmlns:p14="http://schemas.microsoft.com/office/powerpoint/2010/main" val="3305906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idx="4294967295"/>
          </p:nvPr>
        </p:nvSpPr>
        <p:spPr>
          <a:xfrm>
            <a:off x="395288" y="198438"/>
            <a:ext cx="2098675" cy="1143000"/>
          </a:xfrm>
        </p:spPr>
        <p:txBody>
          <a:bodyPr/>
          <a:lstStyle/>
          <a:p>
            <a:pPr algn="r"/>
            <a:r>
              <a:rPr lang="en-GB" sz="7200" smtClean="0">
                <a:latin typeface="Arial" charset="0"/>
              </a:rPr>
              <a:t>The</a:t>
            </a:r>
          </a:p>
        </p:txBody>
      </p:sp>
      <p:sp>
        <p:nvSpPr>
          <p:cNvPr id="13315" name="Rectangle 3"/>
          <p:cNvSpPr>
            <a:spLocks noGrp="1"/>
          </p:cNvSpPr>
          <p:nvPr>
            <p:ph type="body" idx="4294967295"/>
          </p:nvPr>
        </p:nvSpPr>
        <p:spPr>
          <a:xfrm>
            <a:off x="457200" y="1557338"/>
            <a:ext cx="8229600" cy="5184030"/>
          </a:xfrm>
        </p:spPr>
        <p:txBody>
          <a:bodyPr/>
          <a:lstStyle/>
          <a:p>
            <a:pPr>
              <a:lnSpc>
                <a:spcPct val="80000"/>
              </a:lnSpc>
            </a:pPr>
            <a:r>
              <a:rPr lang="en-GB" sz="2400" dirty="0" err="1" smtClean="0">
                <a:latin typeface="Arial" charset="0"/>
              </a:rPr>
              <a:t>Wasim</a:t>
            </a:r>
            <a:r>
              <a:rPr lang="en-GB" sz="2400" dirty="0" smtClean="0">
                <a:latin typeface="Arial" charset="0"/>
              </a:rPr>
              <a:t> </a:t>
            </a:r>
            <a:r>
              <a:rPr lang="en-GB" sz="2400" dirty="0" err="1" smtClean="0">
                <a:latin typeface="Arial" charset="0"/>
              </a:rPr>
              <a:t>Baqir</a:t>
            </a:r>
            <a:r>
              <a:rPr lang="en-GB" sz="2400" dirty="0" smtClean="0">
                <a:latin typeface="Arial" charset="0"/>
              </a:rPr>
              <a:t> – Project Lead</a:t>
            </a:r>
          </a:p>
          <a:p>
            <a:pPr>
              <a:lnSpc>
                <a:spcPct val="80000"/>
              </a:lnSpc>
            </a:pPr>
            <a:r>
              <a:rPr lang="en-GB" sz="2400" dirty="0" smtClean="0">
                <a:latin typeface="Arial" charset="0"/>
              </a:rPr>
              <a:t>Prof Julian Hughes (POAS/Newcastle </a:t>
            </a:r>
            <a:r>
              <a:rPr lang="en-GB" sz="2400" dirty="0" err="1" smtClean="0">
                <a:latin typeface="Arial" charset="0"/>
              </a:rPr>
              <a:t>Uni</a:t>
            </a:r>
            <a:r>
              <a:rPr lang="en-GB" sz="2400" dirty="0" smtClean="0">
                <a:latin typeface="Arial" charset="0"/>
              </a:rPr>
              <a:t>) – Clinical Lead</a:t>
            </a:r>
          </a:p>
          <a:p>
            <a:pPr>
              <a:lnSpc>
                <a:spcPct val="80000"/>
              </a:lnSpc>
            </a:pPr>
            <a:r>
              <a:rPr lang="en-GB" sz="2400" dirty="0" smtClean="0">
                <a:latin typeface="Arial" charset="0"/>
              </a:rPr>
              <a:t>Peter </a:t>
            </a:r>
            <a:r>
              <a:rPr lang="en-GB" sz="2400" dirty="0" err="1" smtClean="0">
                <a:latin typeface="Arial" charset="0"/>
              </a:rPr>
              <a:t>Derrington</a:t>
            </a:r>
            <a:r>
              <a:rPr lang="en-GB" sz="2400" dirty="0" smtClean="0">
                <a:latin typeface="Arial" charset="0"/>
              </a:rPr>
              <a:t> – Project Manager</a:t>
            </a:r>
          </a:p>
          <a:p>
            <a:pPr>
              <a:lnSpc>
                <a:spcPct val="80000"/>
              </a:lnSpc>
            </a:pPr>
            <a:r>
              <a:rPr lang="en-GB" sz="2400" dirty="0" err="1" smtClean="0">
                <a:latin typeface="Arial" charset="0"/>
              </a:rPr>
              <a:t>Nisha</a:t>
            </a:r>
            <a:r>
              <a:rPr lang="en-GB" sz="2400" dirty="0" smtClean="0">
                <a:latin typeface="Arial" charset="0"/>
              </a:rPr>
              <a:t> Desai/ Steven Barrett – Clinical Pharmacists</a:t>
            </a:r>
          </a:p>
          <a:p>
            <a:pPr>
              <a:lnSpc>
                <a:spcPct val="80000"/>
              </a:lnSpc>
            </a:pPr>
            <a:r>
              <a:rPr lang="en-GB" sz="2400" dirty="0" smtClean="0">
                <a:latin typeface="Arial" charset="0"/>
              </a:rPr>
              <a:t>Annie Laverty (Director of Patient Experience) </a:t>
            </a:r>
          </a:p>
          <a:p>
            <a:pPr>
              <a:lnSpc>
                <a:spcPct val="80000"/>
              </a:lnSpc>
            </a:pPr>
            <a:r>
              <a:rPr lang="en-GB" sz="2400" dirty="0" smtClean="0">
                <a:latin typeface="Arial" charset="0"/>
              </a:rPr>
              <a:t>Jo Mackintosh – Patient Experience</a:t>
            </a:r>
          </a:p>
          <a:p>
            <a:pPr>
              <a:lnSpc>
                <a:spcPct val="80000"/>
              </a:lnSpc>
            </a:pPr>
            <a:r>
              <a:rPr lang="en-GB" sz="2400" dirty="0" smtClean="0">
                <a:latin typeface="Arial" charset="0"/>
              </a:rPr>
              <a:t>Dr Jane Riddle – GP Advisor</a:t>
            </a:r>
          </a:p>
          <a:p>
            <a:pPr>
              <a:lnSpc>
                <a:spcPct val="80000"/>
              </a:lnSpc>
            </a:pPr>
            <a:r>
              <a:rPr lang="en-GB" sz="2400" dirty="0" smtClean="0">
                <a:latin typeface="Arial" charset="0"/>
              </a:rPr>
              <a:t>Yvonne Storey – Communications</a:t>
            </a:r>
          </a:p>
          <a:p>
            <a:pPr>
              <a:lnSpc>
                <a:spcPct val="80000"/>
              </a:lnSpc>
            </a:pPr>
            <a:r>
              <a:rPr lang="en-GB" sz="2400" dirty="0" smtClean="0">
                <a:latin typeface="Arial" charset="0"/>
              </a:rPr>
              <a:t>Richard Copeland/ David Campbell – Senior Pharmacy Support</a:t>
            </a:r>
          </a:p>
          <a:p>
            <a:pPr>
              <a:lnSpc>
                <a:spcPct val="80000"/>
              </a:lnSpc>
            </a:pPr>
            <a:r>
              <a:rPr lang="en-GB" sz="2400" dirty="0" smtClean="0">
                <a:latin typeface="Arial" charset="0"/>
              </a:rPr>
              <a:t>Sandra </a:t>
            </a:r>
            <a:r>
              <a:rPr lang="en-GB" sz="2400" dirty="0" err="1" smtClean="0">
                <a:latin typeface="Arial" charset="0"/>
              </a:rPr>
              <a:t>Gray</a:t>
            </a:r>
            <a:r>
              <a:rPr lang="en-GB" sz="2400" dirty="0" smtClean="0">
                <a:latin typeface="Arial" charset="0"/>
              </a:rPr>
              <a:t>/John Connelly (Age UK) – Patient Advocate</a:t>
            </a:r>
          </a:p>
        </p:txBody>
      </p:sp>
      <p:pic>
        <p:nvPicPr>
          <p:cNvPr id="13316" name="Picture 0" descr="Report Shine logo.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1750" y="428625"/>
            <a:ext cx="35909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p:cNvSpPr>
            <a:spLocks/>
          </p:cNvSpPr>
          <p:nvPr/>
        </p:nvSpPr>
        <p:spPr bwMode="auto">
          <a:xfrm>
            <a:off x="6227763" y="198438"/>
            <a:ext cx="26019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GB" sz="7200" b="0">
                <a:latin typeface="Arial" charset="0"/>
              </a:rPr>
              <a:t>Team</a:t>
            </a:r>
          </a:p>
        </p:txBody>
      </p:sp>
    </p:spTree>
    <p:extLst>
      <p:ext uri="{BB962C8B-B14F-4D97-AF65-F5344CB8AC3E}">
        <p14:creationId xmlns:p14="http://schemas.microsoft.com/office/powerpoint/2010/main" val="546065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4" y="5373216"/>
            <a:ext cx="9264784" cy="432048"/>
          </a:xfrm>
          <a:solidFill>
            <a:srgbClr val="FF0066"/>
          </a:solidFill>
        </p:spPr>
        <p:txBody>
          <a:bodyPr/>
          <a:lstStyle/>
          <a:p>
            <a:pPr>
              <a:defRPr/>
            </a:pPr>
            <a:r>
              <a:rPr lang="en-GB" sz="3600" dirty="0"/>
              <a:t>http://tinyurl.com/NHCTShine</a:t>
            </a:r>
            <a:endParaRPr lang="en-GB" sz="3600" b="0" dirty="0">
              <a:latin typeface="+mn-lt"/>
            </a:endParaRPr>
          </a:p>
        </p:txBody>
      </p:sp>
      <p:sp>
        <p:nvSpPr>
          <p:cNvPr id="7" name="Rectangle 6"/>
          <p:cNvSpPr/>
          <p:nvPr/>
        </p:nvSpPr>
        <p:spPr>
          <a:xfrm>
            <a:off x="0" y="5804867"/>
            <a:ext cx="9251950"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0725"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504" y="6092825"/>
            <a:ext cx="27463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10" descr="http://www.aaaw.org.uk/files/image/Images/120404-Age%20UK%20North%20Tyneside%20without%20strapline%20-%20Coloured%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l="4167" t="11186" r="4156" b="10512"/>
          <a:stretch>
            <a:fillRect/>
          </a:stretch>
        </p:blipFill>
        <p:spPr bwMode="auto">
          <a:xfrm>
            <a:off x="2992441" y="6336404"/>
            <a:ext cx="1781448" cy="56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X:\Shine\Comms and Media\HF Logos\springfield SC-wordmark-colou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5949280"/>
            <a:ext cx="1440160" cy="31220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X:\Shine\Comms and Media\NHCFT Comms\Logo\Northumbria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9408" y="6160606"/>
            <a:ext cx="3974592" cy="56997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404664"/>
            <a:ext cx="8208912" cy="4708981"/>
          </a:xfrm>
          <a:prstGeom prst="rect">
            <a:avLst/>
          </a:prstGeom>
          <a:noFill/>
        </p:spPr>
        <p:txBody>
          <a:bodyPr wrap="square" rtlCol="0">
            <a:spAutoFit/>
          </a:bodyPr>
          <a:lstStyle/>
          <a:p>
            <a:pPr algn="ctr"/>
            <a:r>
              <a:rPr lang="en-GB" sz="6000" dirty="0" smtClean="0">
                <a:solidFill>
                  <a:schemeClr val="bg1"/>
                </a:solidFill>
              </a:rPr>
              <a:t>Involving residents, sharing decisions about medicines, leads to </a:t>
            </a:r>
            <a:r>
              <a:rPr lang="en-GB" sz="6000" dirty="0" smtClean="0">
                <a:solidFill>
                  <a:srgbClr val="FF0066"/>
                </a:solidFill>
              </a:rPr>
              <a:t>better</a:t>
            </a:r>
            <a:r>
              <a:rPr lang="en-GB" sz="6000" dirty="0" smtClean="0">
                <a:solidFill>
                  <a:schemeClr val="bg1"/>
                </a:solidFill>
              </a:rPr>
              <a:t> </a:t>
            </a:r>
            <a:r>
              <a:rPr lang="en-GB" sz="6000" dirty="0" smtClean="0">
                <a:solidFill>
                  <a:srgbClr val="FF0066"/>
                </a:solidFill>
              </a:rPr>
              <a:t>quality</a:t>
            </a:r>
            <a:r>
              <a:rPr lang="en-GB" sz="6000" dirty="0" smtClean="0">
                <a:solidFill>
                  <a:schemeClr val="bg1"/>
                </a:solidFill>
              </a:rPr>
              <a:t> and </a:t>
            </a:r>
            <a:r>
              <a:rPr lang="en-GB" sz="6000" dirty="0" smtClean="0">
                <a:solidFill>
                  <a:srgbClr val="FF0066"/>
                </a:solidFill>
              </a:rPr>
              <a:t>less</a:t>
            </a:r>
            <a:r>
              <a:rPr lang="en-GB" sz="6000" dirty="0" smtClean="0">
                <a:solidFill>
                  <a:schemeClr val="bg1"/>
                </a:solidFill>
              </a:rPr>
              <a:t> </a:t>
            </a:r>
            <a:r>
              <a:rPr lang="en-GB" sz="6000" dirty="0" smtClean="0">
                <a:solidFill>
                  <a:srgbClr val="FF0066"/>
                </a:solidFill>
              </a:rPr>
              <a:t>costly</a:t>
            </a:r>
            <a:r>
              <a:rPr lang="en-GB" sz="6000" dirty="0" smtClean="0">
                <a:solidFill>
                  <a:schemeClr val="bg1"/>
                </a:solidFill>
              </a:rPr>
              <a:t> care</a:t>
            </a:r>
            <a:endParaRPr lang="en-GB" sz="6000"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0" y="5291916"/>
            <a:ext cx="4464496" cy="1305436"/>
          </a:xfrm>
        </p:spPr>
        <p:txBody>
          <a:bodyPr/>
          <a:lstStyle/>
          <a:p>
            <a:pPr algn="l"/>
            <a:r>
              <a:rPr lang="en-GB" altLang="en-US" b="1" i="1" dirty="0">
                <a:solidFill>
                  <a:schemeClr val="tx2"/>
                </a:solidFill>
              </a:rPr>
              <a:t>Professor Julian Hughes</a:t>
            </a:r>
          </a:p>
          <a:p>
            <a:pPr algn="l"/>
            <a:r>
              <a:rPr lang="en-GB" altLang="en-US" dirty="0">
                <a:solidFill>
                  <a:schemeClr val="tx2"/>
                </a:solidFill>
              </a:rPr>
              <a:t>Northumbria Healthcare NHS </a:t>
            </a:r>
            <a:r>
              <a:rPr lang="en-GB" altLang="en-US" dirty="0" smtClean="0">
                <a:solidFill>
                  <a:schemeClr val="tx2"/>
                </a:solidFill>
              </a:rPr>
              <a:t>Foundation </a:t>
            </a:r>
            <a:r>
              <a:rPr lang="en-GB" altLang="en-US" dirty="0">
                <a:solidFill>
                  <a:schemeClr val="tx2"/>
                </a:solidFill>
              </a:rPr>
              <a:t>Trust and PEALS Research Centre, Newcastle University</a:t>
            </a:r>
          </a:p>
          <a:p>
            <a:endParaRPr lang="en-GB" dirty="0"/>
          </a:p>
        </p:txBody>
      </p:sp>
      <p:sp>
        <p:nvSpPr>
          <p:cNvPr id="3" name="TextBox 2"/>
          <p:cNvSpPr txBox="1"/>
          <p:nvPr/>
        </p:nvSpPr>
        <p:spPr>
          <a:xfrm>
            <a:off x="539552" y="1340768"/>
            <a:ext cx="4392488" cy="1200329"/>
          </a:xfrm>
          <a:prstGeom prst="rect">
            <a:avLst/>
          </a:prstGeom>
          <a:noFill/>
        </p:spPr>
        <p:txBody>
          <a:bodyPr wrap="square" rtlCol="0">
            <a:spAutoFit/>
          </a:bodyPr>
          <a:lstStyle/>
          <a:p>
            <a:r>
              <a:rPr lang="en-GB" altLang="en-US" sz="3600" b="1" dirty="0"/>
              <a:t>Capacity </a:t>
            </a:r>
            <a:r>
              <a:rPr lang="en-GB" altLang="en-US" sz="3600" b="1" dirty="0" smtClean="0"/>
              <a:t>Assessments </a:t>
            </a:r>
            <a:endParaRPr lang="en-GB" altLang="en-US" sz="3600" b="1" dirty="0"/>
          </a:p>
          <a:p>
            <a:r>
              <a:rPr lang="en-GB" altLang="en-US" sz="3600" b="1" dirty="0"/>
              <a:t>in Care </a:t>
            </a:r>
            <a:r>
              <a:rPr lang="en-GB" altLang="en-US" sz="3600" b="1" dirty="0" smtClean="0"/>
              <a:t>Homes</a:t>
            </a:r>
            <a:endParaRPr lang="en-GB" altLang="en-US" sz="3600" b="1" dirty="0"/>
          </a:p>
        </p:txBody>
      </p:sp>
    </p:spTree>
    <p:extLst>
      <p:ext uri="{BB962C8B-B14F-4D97-AF65-F5344CB8AC3E}">
        <p14:creationId xmlns:p14="http://schemas.microsoft.com/office/powerpoint/2010/main" val="1978973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536" y="908720"/>
            <a:ext cx="8229600" cy="1143000"/>
          </a:xfrm>
        </p:spPr>
        <p:txBody>
          <a:bodyPr/>
          <a:lstStyle/>
          <a:p>
            <a:r>
              <a:rPr lang="en-GB" altLang="en-US" sz="3600" dirty="0"/>
              <a:t>Plan</a:t>
            </a:r>
          </a:p>
        </p:txBody>
      </p:sp>
      <p:sp>
        <p:nvSpPr>
          <p:cNvPr id="33795" name="Rectangle 3"/>
          <p:cNvSpPr>
            <a:spLocks noGrp="1" noChangeArrowheads="1"/>
          </p:cNvSpPr>
          <p:nvPr>
            <p:ph type="body" idx="1"/>
          </p:nvPr>
        </p:nvSpPr>
        <p:spPr>
          <a:xfrm>
            <a:off x="467544" y="2060848"/>
            <a:ext cx="8229600" cy="4061048"/>
          </a:xfrm>
        </p:spPr>
        <p:txBody>
          <a:bodyPr/>
          <a:lstStyle/>
          <a:p>
            <a:r>
              <a:rPr lang="en-GB" altLang="en-US" dirty="0"/>
              <a:t>Covering the basics</a:t>
            </a:r>
          </a:p>
          <a:p>
            <a:r>
              <a:rPr lang="en-GB" altLang="en-US" dirty="0"/>
              <a:t>The Shine Way</a:t>
            </a:r>
          </a:p>
          <a:p>
            <a:r>
              <a:rPr lang="en-GB" altLang="en-US" dirty="0"/>
              <a:t>Presuming capacity</a:t>
            </a:r>
          </a:p>
          <a:p>
            <a:r>
              <a:rPr lang="en-GB" altLang="en-US" dirty="0"/>
              <a:t>The issue of medication</a:t>
            </a:r>
          </a:p>
          <a:p>
            <a:r>
              <a:rPr lang="en-GB" altLang="en-US" dirty="0"/>
              <a:t>Capacity and complexity</a:t>
            </a:r>
          </a:p>
          <a:p>
            <a:r>
              <a:rPr lang="en-GB" altLang="en-US" dirty="0"/>
              <a:t>Validation</a:t>
            </a:r>
          </a:p>
          <a:p>
            <a:r>
              <a:rPr lang="en-GB" altLang="en-US" dirty="0"/>
              <a:t>Conclusions</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0" y="5291916"/>
            <a:ext cx="4032250" cy="729372"/>
          </a:xfrm>
        </p:spPr>
        <p:txBody>
          <a:bodyPr/>
          <a:lstStyle/>
          <a:p>
            <a:pPr algn="l"/>
            <a:r>
              <a:rPr lang="en-GB" b="1" i="1" dirty="0">
                <a:solidFill>
                  <a:schemeClr val="tx2"/>
                </a:solidFill>
              </a:rPr>
              <a:t>Annie </a:t>
            </a:r>
            <a:r>
              <a:rPr lang="en-GB" b="1" i="1" dirty="0" smtClean="0">
                <a:solidFill>
                  <a:schemeClr val="tx2"/>
                </a:solidFill>
              </a:rPr>
              <a:t>Laverty</a:t>
            </a:r>
          </a:p>
          <a:p>
            <a:pPr algn="l"/>
            <a:r>
              <a:rPr lang="en-GB" i="1" dirty="0" smtClean="0">
                <a:solidFill>
                  <a:schemeClr val="tx2"/>
                </a:solidFill>
              </a:rPr>
              <a:t>Director </a:t>
            </a:r>
            <a:r>
              <a:rPr lang="en-GB" i="1" dirty="0">
                <a:solidFill>
                  <a:schemeClr val="tx2"/>
                </a:solidFill>
              </a:rPr>
              <a:t>of Patient </a:t>
            </a:r>
            <a:r>
              <a:rPr lang="en-GB" dirty="0">
                <a:solidFill>
                  <a:schemeClr val="tx2"/>
                </a:solidFill>
              </a:rPr>
              <a:t>Experience</a:t>
            </a:r>
          </a:p>
          <a:p>
            <a:endParaRPr lang="en-GB" dirty="0"/>
          </a:p>
        </p:txBody>
      </p:sp>
    </p:spTree>
    <p:extLst>
      <p:ext uri="{BB962C8B-B14F-4D97-AF65-F5344CB8AC3E}">
        <p14:creationId xmlns:p14="http://schemas.microsoft.com/office/powerpoint/2010/main" val="23192034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467544" y="1196752"/>
            <a:ext cx="8229600" cy="648072"/>
          </a:xfrm>
        </p:spPr>
        <p:txBody>
          <a:bodyPr anchor="t"/>
          <a:lstStyle/>
          <a:p>
            <a:r>
              <a:rPr lang="en-GB" altLang="en-US" sz="3600" dirty="0"/>
              <a:t>To start at the end</a:t>
            </a:r>
          </a:p>
        </p:txBody>
      </p:sp>
      <p:sp>
        <p:nvSpPr>
          <p:cNvPr id="12291" name="Rectangle 3"/>
          <p:cNvSpPr>
            <a:spLocks noGrp="1" noChangeArrowheads="1"/>
          </p:cNvSpPr>
          <p:nvPr>
            <p:ph type="body" idx="4294967295"/>
          </p:nvPr>
        </p:nvSpPr>
        <p:spPr>
          <a:xfrm>
            <a:off x="395536" y="2060848"/>
            <a:ext cx="8229600" cy="3989040"/>
          </a:xfrm>
        </p:spPr>
        <p:txBody>
          <a:bodyPr/>
          <a:lstStyle/>
          <a:p>
            <a:r>
              <a:rPr lang="en-US" altLang="en-US" dirty="0">
                <a:cs typeface="Times New Roman" pitchFamily="18" charset="0"/>
              </a:rPr>
              <a:t>‘The means by which we evaluate, and arrive at our conclusions about the afflicted person’s competency may well ultimately be a test of our own competency as thoughtful, judicious, humane human beings.’    									</a:t>
            </a:r>
          </a:p>
          <a:p>
            <a:pPr>
              <a:buFontTx/>
              <a:buNone/>
            </a:pPr>
            <a:r>
              <a:rPr lang="en-US" altLang="en-US" sz="2000" dirty="0">
                <a:cs typeface="Times New Roman" pitchFamily="18" charset="0"/>
              </a:rPr>
              <a:t>	</a:t>
            </a:r>
            <a:r>
              <a:rPr lang="en-US" altLang="en-US" sz="2000" dirty="0" err="1">
                <a:cs typeface="Times New Roman" pitchFamily="18" charset="0"/>
              </a:rPr>
              <a:t>Sabat</a:t>
            </a:r>
            <a:r>
              <a:rPr lang="en-US" altLang="en-US" sz="2000" dirty="0">
                <a:cs typeface="Times New Roman" pitchFamily="18" charset="0"/>
              </a:rPr>
              <a:t> SR. </a:t>
            </a:r>
            <a:r>
              <a:rPr lang="en-US" altLang="en-US" sz="2000" i="1" dirty="0">
                <a:cs typeface="Times New Roman" pitchFamily="18" charset="0"/>
              </a:rPr>
              <a:t>The experience of Alzheimer’s disease: life through a tangled veil</a:t>
            </a:r>
            <a:r>
              <a:rPr lang="en-US" altLang="en-US" sz="2000" dirty="0">
                <a:cs typeface="Times New Roman" pitchFamily="18" charset="0"/>
              </a:rPr>
              <a:t>; p334. Blackwell, Oxford, 2001</a:t>
            </a:r>
            <a:endParaRPr lang="en-GB" altLang="en-US" dirty="0"/>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dissolve">
                                      <p:cBhvr>
                                        <p:cTn id="10" dur="500"/>
                                        <p:tgtEl>
                                          <p:spTgt spid="12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a:xfrm>
            <a:off x="468313" y="2349500"/>
            <a:ext cx="8229600" cy="1143000"/>
          </a:xfrm>
        </p:spPr>
        <p:txBody>
          <a:bodyPr/>
          <a:lstStyle/>
          <a:p>
            <a:r>
              <a:rPr lang="en-GB" altLang="en-US" dirty="0"/>
              <a:t>The basics</a:t>
            </a:r>
          </a:p>
        </p:txBody>
      </p:sp>
      <p:pic>
        <p:nvPicPr>
          <p:cNvPr id="3"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95536" y="1052736"/>
            <a:ext cx="8229600" cy="1143000"/>
          </a:xfrm>
        </p:spPr>
        <p:txBody>
          <a:bodyPr anchor="t"/>
          <a:lstStyle/>
          <a:p>
            <a:r>
              <a:rPr lang="en-GB" altLang="en-US" sz="3200" dirty="0" smtClean="0"/>
              <a:t>Back </a:t>
            </a:r>
            <a:r>
              <a:rPr lang="en-GB" altLang="en-US" sz="3200" dirty="0"/>
              <a:t>to the beginning</a:t>
            </a:r>
            <a:br>
              <a:rPr lang="en-GB" altLang="en-US" sz="3200" dirty="0"/>
            </a:br>
            <a:r>
              <a:rPr lang="en-GB" altLang="en-US" sz="3200" dirty="0"/>
              <a:t>MCA 2005 – Section 1: the principles</a:t>
            </a:r>
          </a:p>
        </p:txBody>
      </p:sp>
      <p:sp>
        <p:nvSpPr>
          <p:cNvPr id="49155" name="Rectangle 3"/>
          <p:cNvSpPr>
            <a:spLocks noGrp="1" noChangeArrowheads="1"/>
          </p:cNvSpPr>
          <p:nvPr>
            <p:ph type="body" idx="4294967295"/>
          </p:nvPr>
        </p:nvSpPr>
        <p:spPr>
          <a:xfrm>
            <a:off x="467544" y="2492896"/>
            <a:ext cx="8229600" cy="3700463"/>
          </a:xfrm>
        </p:spPr>
        <p:txBody>
          <a:bodyPr/>
          <a:lstStyle/>
          <a:p>
            <a:r>
              <a:rPr lang="en-GB" altLang="en-US" sz="2400" dirty="0"/>
              <a:t>A person is assumed to have capacity</a:t>
            </a:r>
          </a:p>
          <a:p>
            <a:r>
              <a:rPr lang="en-GB" altLang="en-US" sz="2400" dirty="0"/>
              <a:t>All practicable steps must be taken to help the person to make a decision</a:t>
            </a:r>
          </a:p>
          <a:p>
            <a:r>
              <a:rPr lang="en-GB" altLang="en-US" sz="2400" dirty="0"/>
              <a:t>People are entitled to make unwise decisions</a:t>
            </a:r>
          </a:p>
          <a:p>
            <a:r>
              <a:rPr lang="en-GB" altLang="en-US" sz="2400" dirty="0"/>
              <a:t>Any actions taken on behalf of a person who lacks capacity must be in the person’s best interests</a:t>
            </a:r>
          </a:p>
          <a:p>
            <a:r>
              <a:rPr lang="en-GB" altLang="en-US" sz="2400" dirty="0"/>
              <a:t>Before any action is taken it should be the least restrictive of the person’s rights and freedom of action</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strips(downLeft)">
                                      <p:cBhvr>
                                        <p:cTn id="7" dur="500"/>
                                        <p:tgtEl>
                                          <p:spTgt spid="491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strips(downLeft)">
                                      <p:cBhvr>
                                        <p:cTn id="12" dur="500"/>
                                        <p:tgtEl>
                                          <p:spTgt spid="491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strips(downLeft)">
                                      <p:cBhvr>
                                        <p:cTn id="17" dur="500"/>
                                        <p:tgtEl>
                                          <p:spTgt spid="491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strips(downLeft)">
                                      <p:cBhvr>
                                        <p:cTn id="22" dur="500"/>
                                        <p:tgtEl>
                                          <p:spTgt spid="491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9155">
                                            <p:txEl>
                                              <p:pRg st="4" end="4"/>
                                            </p:txEl>
                                          </p:spTgt>
                                        </p:tgtEl>
                                        <p:attrNameLst>
                                          <p:attrName>style.visibility</p:attrName>
                                        </p:attrNameLst>
                                      </p:cBhvr>
                                      <p:to>
                                        <p:strVal val="visible"/>
                                      </p:to>
                                    </p:set>
                                    <p:animEffect transition="in" filter="strips(downLeft)">
                                      <p:cBhvr>
                                        <p:cTn id="27" dur="500"/>
                                        <p:tgtEl>
                                          <p:spTgt spid="491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67544" y="1340768"/>
            <a:ext cx="8229600" cy="1143000"/>
          </a:xfrm>
        </p:spPr>
        <p:txBody>
          <a:bodyPr anchor="t"/>
          <a:lstStyle/>
          <a:p>
            <a:r>
              <a:rPr lang="en-GB" altLang="en-US" sz="3600" dirty="0"/>
              <a:t>Assessment of capacity – definition </a:t>
            </a:r>
            <a:br>
              <a:rPr lang="en-GB" altLang="en-US" sz="3600" dirty="0"/>
            </a:br>
            <a:r>
              <a:rPr lang="en-GB" altLang="en-US" sz="3600" dirty="0"/>
              <a:t>Section 2(1):</a:t>
            </a:r>
          </a:p>
        </p:txBody>
      </p:sp>
      <p:sp>
        <p:nvSpPr>
          <p:cNvPr id="4099" name="Rectangle 3"/>
          <p:cNvSpPr>
            <a:spLocks noGrp="1" noChangeArrowheads="1"/>
          </p:cNvSpPr>
          <p:nvPr>
            <p:ph type="body" idx="4294967295"/>
          </p:nvPr>
        </p:nvSpPr>
        <p:spPr>
          <a:xfrm>
            <a:off x="467544" y="2852936"/>
            <a:ext cx="8229600" cy="3066901"/>
          </a:xfrm>
        </p:spPr>
        <p:txBody>
          <a:bodyPr/>
          <a:lstStyle/>
          <a:p>
            <a:r>
              <a:rPr lang="en-GB" altLang="en-US" dirty="0"/>
              <a:t>‘…a person lacks capacity in relation to a matter if at the material time he is unable to make a decision for himself in relation to the matter because of an impairment of, or a disturbance in the functioning of, the mind or brain.’</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67544" y="1124744"/>
            <a:ext cx="8229600" cy="1143000"/>
          </a:xfrm>
        </p:spPr>
        <p:txBody>
          <a:bodyPr anchor="t"/>
          <a:lstStyle/>
          <a:p>
            <a:r>
              <a:rPr lang="en-GB" altLang="en-US" sz="2800" dirty="0"/>
              <a:t>Assessment of capacity – two-stage test </a:t>
            </a:r>
            <a:br>
              <a:rPr lang="en-GB" altLang="en-US" sz="2800" dirty="0"/>
            </a:br>
            <a:r>
              <a:rPr lang="en-GB" altLang="en-US" sz="2800" dirty="0"/>
              <a:t>(see Code of Practice §§ </a:t>
            </a:r>
            <a:r>
              <a:rPr lang="en-GB" altLang="en-US" sz="2800" dirty="0" smtClean="0"/>
              <a:t>4.10-4.13)</a:t>
            </a:r>
            <a:endParaRPr lang="en-GB" altLang="en-US" sz="2800" dirty="0"/>
          </a:p>
        </p:txBody>
      </p:sp>
      <p:sp>
        <p:nvSpPr>
          <p:cNvPr id="37891" name="Rectangle 3"/>
          <p:cNvSpPr>
            <a:spLocks noGrp="1" noChangeArrowheads="1"/>
          </p:cNvSpPr>
          <p:nvPr>
            <p:ph type="body" idx="4294967295"/>
          </p:nvPr>
        </p:nvSpPr>
        <p:spPr>
          <a:xfrm>
            <a:off x="467544" y="2420888"/>
            <a:ext cx="8229600" cy="3196951"/>
          </a:xfrm>
        </p:spPr>
        <p:txBody>
          <a:bodyPr/>
          <a:lstStyle/>
          <a:p>
            <a:pPr>
              <a:lnSpc>
                <a:spcPct val="90000"/>
              </a:lnSpc>
            </a:pPr>
            <a:r>
              <a:rPr lang="en-GB" altLang="en-US" sz="2800" dirty="0" smtClean="0"/>
              <a:t>Stage </a:t>
            </a:r>
            <a:r>
              <a:rPr lang="en-GB" altLang="en-US" sz="2800" dirty="0"/>
              <a:t>1: Does the person have an impairment of, or a disturbance in the functioning of, their mind or brain?</a:t>
            </a:r>
          </a:p>
          <a:p>
            <a:pPr>
              <a:lnSpc>
                <a:spcPct val="90000"/>
              </a:lnSpc>
            </a:pPr>
            <a:endParaRPr lang="en-GB" altLang="en-US" sz="2800" dirty="0"/>
          </a:p>
          <a:p>
            <a:pPr>
              <a:lnSpc>
                <a:spcPct val="90000"/>
              </a:lnSpc>
            </a:pPr>
            <a:r>
              <a:rPr lang="en-GB" altLang="en-US" sz="2800" dirty="0"/>
              <a:t>Stage 2: Does the impairment or disturbance mean the person is unable to make a specific decision when they need to?</a:t>
            </a:r>
          </a:p>
          <a:p>
            <a:pPr>
              <a:lnSpc>
                <a:spcPct val="90000"/>
              </a:lnSpc>
              <a:buFontTx/>
              <a:buNone/>
            </a:pPr>
            <a:endParaRPr lang="en-GB" altLang="en-US" dirty="0"/>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67544" y="1124744"/>
            <a:ext cx="8229600" cy="1143000"/>
          </a:xfrm>
        </p:spPr>
        <p:txBody>
          <a:bodyPr anchor="t"/>
          <a:lstStyle/>
          <a:p>
            <a:r>
              <a:rPr lang="en-GB" altLang="en-US" sz="3200" dirty="0"/>
              <a:t>Assessment of capacity – two-stage test </a:t>
            </a:r>
            <a:br>
              <a:rPr lang="en-GB" altLang="en-US" sz="3200" dirty="0"/>
            </a:br>
            <a:r>
              <a:rPr lang="en-GB" altLang="en-US" sz="3200" dirty="0"/>
              <a:t>(see Code of Practice §§ </a:t>
            </a:r>
            <a:r>
              <a:rPr lang="en-GB" altLang="en-US" sz="3200" dirty="0" smtClean="0"/>
              <a:t>4.10-4.13)</a:t>
            </a:r>
            <a:endParaRPr lang="en-GB" altLang="en-US" sz="3200" dirty="0"/>
          </a:p>
        </p:txBody>
      </p:sp>
      <p:sp>
        <p:nvSpPr>
          <p:cNvPr id="6147" name="Rectangle 3"/>
          <p:cNvSpPr>
            <a:spLocks noGrp="1" noChangeArrowheads="1"/>
          </p:cNvSpPr>
          <p:nvPr>
            <p:ph type="body" idx="4294967295"/>
          </p:nvPr>
        </p:nvSpPr>
        <p:spPr>
          <a:xfrm>
            <a:off x="467544" y="2564904"/>
            <a:ext cx="8229600" cy="3744913"/>
          </a:xfrm>
        </p:spPr>
        <p:txBody>
          <a:bodyPr/>
          <a:lstStyle/>
          <a:p>
            <a:pPr>
              <a:lnSpc>
                <a:spcPct val="90000"/>
              </a:lnSpc>
            </a:pPr>
            <a:r>
              <a:rPr lang="en-GB" altLang="en-US" sz="2400" dirty="0"/>
              <a:t>Stage 1: Does the person have an impairment of, or a disturbance in the functioning of, their mind or brain?</a:t>
            </a:r>
          </a:p>
          <a:p>
            <a:pPr>
              <a:lnSpc>
                <a:spcPct val="90000"/>
              </a:lnSpc>
              <a:buFontTx/>
              <a:buNone/>
            </a:pPr>
            <a:endParaRPr lang="en-GB" altLang="en-US" sz="2400" dirty="0"/>
          </a:p>
          <a:p>
            <a:pPr>
              <a:lnSpc>
                <a:spcPct val="90000"/>
              </a:lnSpc>
            </a:pPr>
            <a:r>
              <a:rPr lang="en-GB" altLang="en-US" sz="2400" dirty="0"/>
              <a:t>Stage 2: Does the impairment or disturbance mean the person is unable to make a specific decision when they need to?</a:t>
            </a:r>
          </a:p>
          <a:p>
            <a:pPr algn="ctr">
              <a:lnSpc>
                <a:spcPct val="90000"/>
              </a:lnSpc>
            </a:pPr>
            <a:r>
              <a:rPr lang="en-GB" altLang="en-US" sz="2000" dirty="0"/>
              <a:t>Understand</a:t>
            </a:r>
          </a:p>
          <a:p>
            <a:pPr algn="ctr">
              <a:lnSpc>
                <a:spcPct val="90000"/>
              </a:lnSpc>
            </a:pPr>
            <a:r>
              <a:rPr lang="en-GB" altLang="en-US" sz="2000" dirty="0"/>
              <a:t>Retain</a:t>
            </a:r>
          </a:p>
          <a:p>
            <a:pPr algn="ctr">
              <a:lnSpc>
                <a:spcPct val="90000"/>
              </a:lnSpc>
            </a:pPr>
            <a:r>
              <a:rPr lang="en-GB" altLang="en-US" sz="2000" dirty="0"/>
              <a:t>Use or weigh</a:t>
            </a:r>
          </a:p>
          <a:p>
            <a:pPr algn="ctr">
              <a:lnSpc>
                <a:spcPct val="90000"/>
              </a:lnSpc>
            </a:pPr>
            <a:r>
              <a:rPr lang="en-GB" altLang="en-US" sz="2000" dirty="0"/>
              <a:t>Communicate</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5536" y="1268760"/>
            <a:ext cx="8229600" cy="1143000"/>
          </a:xfrm>
        </p:spPr>
        <p:txBody>
          <a:bodyPr/>
          <a:lstStyle/>
          <a:p>
            <a:r>
              <a:rPr lang="en-GB" altLang="en-US" dirty="0"/>
              <a:t>Best interests</a:t>
            </a:r>
          </a:p>
        </p:txBody>
      </p:sp>
      <p:sp>
        <p:nvSpPr>
          <p:cNvPr id="40963" name="Rectangle 3"/>
          <p:cNvSpPr>
            <a:spLocks noGrp="1" noChangeArrowheads="1"/>
          </p:cNvSpPr>
          <p:nvPr>
            <p:ph type="body" idx="1"/>
          </p:nvPr>
        </p:nvSpPr>
        <p:spPr>
          <a:xfrm>
            <a:off x="395536" y="2852936"/>
            <a:ext cx="8229600" cy="1973263"/>
          </a:xfrm>
        </p:spPr>
        <p:txBody>
          <a:bodyPr/>
          <a:lstStyle/>
          <a:p>
            <a:r>
              <a:rPr lang="en-GB" altLang="en-US" sz="2800" dirty="0"/>
              <a:t>Any actions taken on behalf of a person who lacks capacity must be in the person’s best interests</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67544" y="1196752"/>
            <a:ext cx="8229600" cy="790575"/>
          </a:xfrm>
        </p:spPr>
        <p:txBody>
          <a:bodyPr anchor="t"/>
          <a:lstStyle/>
          <a:p>
            <a:r>
              <a:rPr lang="en-GB" altLang="en-US" sz="3600" dirty="0"/>
              <a:t>Some of the checklist (1)</a:t>
            </a:r>
          </a:p>
        </p:txBody>
      </p:sp>
      <p:sp>
        <p:nvSpPr>
          <p:cNvPr id="34899" name="Rectangle 83"/>
          <p:cNvSpPr>
            <a:spLocks noGrp="1" noChangeArrowheads="1"/>
          </p:cNvSpPr>
          <p:nvPr>
            <p:ph type="body" idx="4294967295"/>
          </p:nvPr>
        </p:nvSpPr>
        <p:spPr>
          <a:xfrm>
            <a:off x="395536" y="2276872"/>
            <a:ext cx="8229600" cy="3516858"/>
          </a:xfrm>
        </p:spPr>
        <p:txBody>
          <a:bodyPr/>
          <a:lstStyle/>
          <a:p>
            <a:pPr>
              <a:lnSpc>
                <a:spcPct val="90000"/>
              </a:lnSpc>
            </a:pPr>
            <a:r>
              <a:rPr lang="en-GB" altLang="en-US" sz="2600" dirty="0"/>
              <a:t>Avoid discrimination</a:t>
            </a:r>
          </a:p>
          <a:p>
            <a:pPr>
              <a:lnSpc>
                <a:spcPct val="90000"/>
              </a:lnSpc>
            </a:pPr>
            <a:r>
              <a:rPr lang="en-GB" altLang="en-US" sz="2600" dirty="0"/>
              <a:t>Consider all the relevant circumstances</a:t>
            </a:r>
          </a:p>
          <a:p>
            <a:pPr>
              <a:lnSpc>
                <a:spcPct val="90000"/>
              </a:lnSpc>
            </a:pPr>
            <a:r>
              <a:rPr lang="en-GB" altLang="en-US" sz="2600" dirty="0"/>
              <a:t>Put off the decision if the person is likely to regain capacity </a:t>
            </a:r>
          </a:p>
          <a:p>
            <a:pPr>
              <a:lnSpc>
                <a:spcPct val="90000"/>
              </a:lnSpc>
            </a:pPr>
            <a:r>
              <a:rPr lang="en-GB" altLang="en-US" sz="2600" dirty="0"/>
              <a:t>Encourage the person to participate as fully as possible </a:t>
            </a:r>
          </a:p>
          <a:p>
            <a:pPr>
              <a:lnSpc>
                <a:spcPct val="90000"/>
              </a:lnSpc>
            </a:pPr>
            <a:r>
              <a:rPr lang="en-GB" altLang="en-US" sz="2600" dirty="0"/>
              <a:t>If the decision is about life-sustaining treatment, ensure it is not motivated by a desire to bring about the person’s death</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899">
                                            <p:txEl>
                                              <p:pRg st="0" end="0"/>
                                            </p:txEl>
                                          </p:spTgt>
                                        </p:tgtEl>
                                        <p:attrNameLst>
                                          <p:attrName>style.visibility</p:attrName>
                                        </p:attrNameLst>
                                      </p:cBhvr>
                                      <p:to>
                                        <p:strVal val="visible"/>
                                      </p:to>
                                    </p:set>
                                    <p:anim calcmode="lin" valueType="num">
                                      <p:cBhvr>
                                        <p:cTn id="7" dur="1000" fill="hold"/>
                                        <p:tgtEl>
                                          <p:spTgt spid="348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48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48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99">
                                            <p:txEl>
                                              <p:pRg st="0" end="0"/>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4899">
                                            <p:txEl>
                                              <p:pRg st="1" end="1"/>
                                            </p:txEl>
                                          </p:spTgt>
                                        </p:tgtEl>
                                        <p:attrNameLst>
                                          <p:attrName>style.visibility</p:attrName>
                                        </p:attrNameLst>
                                      </p:cBhvr>
                                      <p:to>
                                        <p:strVal val="visible"/>
                                      </p:to>
                                    </p:set>
                                    <p:anim calcmode="lin" valueType="num">
                                      <p:cBhvr>
                                        <p:cTn id="13" dur="1000" fill="hold"/>
                                        <p:tgtEl>
                                          <p:spTgt spid="3489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4899">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489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489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4899">
                                            <p:txEl>
                                              <p:pRg st="2" end="2"/>
                                            </p:txEl>
                                          </p:spTgt>
                                        </p:tgtEl>
                                        <p:attrNameLst>
                                          <p:attrName>style.visibility</p:attrName>
                                        </p:attrNameLst>
                                      </p:cBhvr>
                                      <p:to>
                                        <p:strVal val="visible"/>
                                      </p:to>
                                    </p:set>
                                    <p:anim calcmode="lin" valueType="num">
                                      <p:cBhvr>
                                        <p:cTn id="21" dur="1000" fill="hold"/>
                                        <p:tgtEl>
                                          <p:spTgt spid="34899">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4899">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489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4899">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34899">
                                            <p:txEl>
                                              <p:pRg st="3" end="3"/>
                                            </p:txEl>
                                          </p:spTgt>
                                        </p:tgtEl>
                                        <p:attrNameLst>
                                          <p:attrName>style.visibility</p:attrName>
                                        </p:attrNameLst>
                                      </p:cBhvr>
                                      <p:to>
                                        <p:strVal val="visible"/>
                                      </p:to>
                                    </p:set>
                                    <p:anim calcmode="lin" valueType="num">
                                      <p:cBhvr>
                                        <p:cTn id="27" dur="1000" fill="hold"/>
                                        <p:tgtEl>
                                          <p:spTgt spid="34899">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4899">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489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4899">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34899">
                                            <p:txEl>
                                              <p:pRg st="4" end="4"/>
                                            </p:txEl>
                                          </p:spTgt>
                                        </p:tgtEl>
                                        <p:attrNameLst>
                                          <p:attrName>style.visibility</p:attrName>
                                        </p:attrNameLst>
                                      </p:cBhvr>
                                      <p:to>
                                        <p:strVal val="visible"/>
                                      </p:to>
                                    </p:set>
                                    <p:anim calcmode="lin" valueType="num">
                                      <p:cBhvr>
                                        <p:cTn id="35" dur="1000" fill="hold"/>
                                        <p:tgtEl>
                                          <p:spTgt spid="34899">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4899">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489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489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99"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395536" y="1124744"/>
            <a:ext cx="8229600" cy="706090"/>
          </a:xfrm>
        </p:spPr>
        <p:txBody>
          <a:bodyPr anchor="t"/>
          <a:lstStyle/>
          <a:p>
            <a:r>
              <a:rPr lang="en-GB" altLang="en-US" sz="4000" dirty="0"/>
              <a:t>The checklist (2)</a:t>
            </a:r>
          </a:p>
        </p:txBody>
      </p:sp>
      <p:sp>
        <p:nvSpPr>
          <p:cNvPr id="39939" name="Rectangle 3"/>
          <p:cNvSpPr>
            <a:spLocks noGrp="1" noChangeArrowheads="1"/>
          </p:cNvSpPr>
          <p:nvPr>
            <p:ph type="body" idx="4294967295"/>
          </p:nvPr>
        </p:nvSpPr>
        <p:spPr>
          <a:xfrm>
            <a:off x="467544" y="1988840"/>
            <a:ext cx="8458200" cy="3888209"/>
          </a:xfrm>
        </p:spPr>
        <p:txBody>
          <a:bodyPr/>
          <a:lstStyle/>
          <a:p>
            <a:r>
              <a:rPr lang="en-GB" altLang="en-US" sz="2800" dirty="0"/>
              <a:t>So far as is reasonably ascertainable consider: </a:t>
            </a:r>
          </a:p>
          <a:p>
            <a:pPr marL="669925" lvl="1" indent="-325438"/>
            <a:r>
              <a:rPr lang="en-GB" altLang="en-US" sz="2400" dirty="0"/>
              <a:t>The person’s past wishes and feelings</a:t>
            </a:r>
          </a:p>
          <a:p>
            <a:pPr marL="669925" lvl="1" indent="-325438"/>
            <a:r>
              <a:rPr lang="en-GB" altLang="en-US" sz="2400" dirty="0"/>
              <a:t>The person’s present wishes and feelings</a:t>
            </a:r>
          </a:p>
          <a:p>
            <a:pPr marL="669925" lvl="1" indent="-325438"/>
            <a:r>
              <a:rPr lang="en-GB" altLang="en-US" sz="2400" dirty="0"/>
              <a:t>The person’s values and beliefs likely to influence the decision</a:t>
            </a:r>
          </a:p>
          <a:p>
            <a:pPr marL="669925" lvl="1" indent="-325438"/>
            <a:r>
              <a:rPr lang="en-GB" altLang="en-US" sz="2400" dirty="0"/>
              <a:t>Other factors the person might consider, e.g. cultural background, religious beliefs, political convictions, past behaviour or habits and any effects on others that might be relevant to the person</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10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99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99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9939">
                                            <p:txEl>
                                              <p:pRg st="1" end="1"/>
                                            </p:txEl>
                                          </p:spTgt>
                                        </p:tgtEl>
                                        <p:attrNameLst>
                                          <p:attrName>style.visibility</p:attrName>
                                        </p:attrNameLst>
                                      </p:cBhvr>
                                      <p:to>
                                        <p:strVal val="visible"/>
                                      </p:to>
                                    </p:set>
                                    <p:anim calcmode="lin" valueType="num">
                                      <p:cBhvr>
                                        <p:cTn id="15" dur="10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993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99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9939">
                                            <p:txEl>
                                              <p:pRg st="1" end="1"/>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39939">
                                            <p:txEl>
                                              <p:pRg st="2" end="2"/>
                                            </p:txEl>
                                          </p:spTgt>
                                        </p:tgtEl>
                                        <p:attrNameLst>
                                          <p:attrName>style.visibility</p:attrName>
                                        </p:attrNameLst>
                                      </p:cBhvr>
                                      <p:to>
                                        <p:strVal val="visible"/>
                                      </p:to>
                                    </p:set>
                                    <p:anim calcmode="lin" valueType="num">
                                      <p:cBhvr>
                                        <p:cTn id="21" dur="10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9939">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993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9939">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 calcmode="lin" valueType="num">
                                      <p:cBhvr>
                                        <p:cTn id="27" dur="10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9939">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9939">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9939">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39939">
                                            <p:txEl>
                                              <p:pRg st="4" end="4"/>
                                            </p:txEl>
                                          </p:spTgt>
                                        </p:tgtEl>
                                        <p:attrNameLst>
                                          <p:attrName>style.visibility</p:attrName>
                                        </p:attrNameLst>
                                      </p:cBhvr>
                                      <p:to>
                                        <p:strVal val="visible"/>
                                      </p:to>
                                    </p:set>
                                    <p:anim calcmode="lin" valueType="num">
                                      <p:cBhvr>
                                        <p:cTn id="33" dur="1000" fill="hold"/>
                                        <p:tgtEl>
                                          <p:spTgt spid="39939">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39939">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39939">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9939">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67544" y="1340768"/>
            <a:ext cx="8229600" cy="778098"/>
          </a:xfrm>
        </p:spPr>
        <p:txBody>
          <a:bodyPr anchor="t"/>
          <a:lstStyle/>
          <a:p>
            <a:r>
              <a:rPr lang="en-GB" altLang="en-US" sz="4000" dirty="0"/>
              <a:t>The checklist (3)</a:t>
            </a:r>
          </a:p>
        </p:txBody>
      </p:sp>
      <p:sp>
        <p:nvSpPr>
          <p:cNvPr id="40963" name="Rectangle 3"/>
          <p:cNvSpPr>
            <a:spLocks noGrp="1" noChangeArrowheads="1"/>
          </p:cNvSpPr>
          <p:nvPr>
            <p:ph type="body" idx="4294967295"/>
          </p:nvPr>
        </p:nvSpPr>
        <p:spPr>
          <a:xfrm>
            <a:off x="395536" y="2420888"/>
            <a:ext cx="8229600" cy="3340968"/>
          </a:xfrm>
        </p:spPr>
        <p:txBody>
          <a:bodyPr/>
          <a:lstStyle/>
          <a:p>
            <a:r>
              <a:rPr lang="en-GB" altLang="en-US" dirty="0"/>
              <a:t>If it is practicable and appropriate, consult: </a:t>
            </a:r>
          </a:p>
          <a:p>
            <a:pPr marL="669925" lvl="1" indent="-325438"/>
            <a:r>
              <a:rPr lang="en-GB" altLang="en-US" dirty="0"/>
              <a:t>Anyone named by the person</a:t>
            </a:r>
          </a:p>
          <a:p>
            <a:pPr marL="669925" lvl="1" indent="-325438"/>
            <a:r>
              <a:rPr lang="en-GB" altLang="en-US" dirty="0"/>
              <a:t>Anyone engaged in caring for the person</a:t>
            </a:r>
          </a:p>
          <a:p>
            <a:pPr marL="669925" lvl="1" indent="-325438"/>
            <a:r>
              <a:rPr lang="en-GB" altLang="en-US" dirty="0"/>
              <a:t>Anyone interested in the person’s welfare</a:t>
            </a:r>
          </a:p>
          <a:p>
            <a:pPr marL="669925" lvl="1" indent="-325438"/>
            <a:r>
              <a:rPr lang="en-GB" altLang="en-US" dirty="0"/>
              <a:t>Any </a:t>
            </a:r>
            <a:r>
              <a:rPr lang="en-GB" altLang="en-US" dirty="0" err="1"/>
              <a:t>donee</a:t>
            </a:r>
            <a:r>
              <a:rPr lang="en-GB" altLang="en-US" dirty="0"/>
              <a:t> of a LPA (or EPA) </a:t>
            </a:r>
          </a:p>
          <a:p>
            <a:pPr marL="669925" lvl="1" indent="-325438"/>
            <a:r>
              <a:rPr lang="en-GB" altLang="en-US" dirty="0"/>
              <a:t>A deputy appointed by the court</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10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6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09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0963">
                                            <p:txEl>
                                              <p:pRg st="1" end="1"/>
                                            </p:txEl>
                                          </p:spTgt>
                                        </p:tgtEl>
                                        <p:attrNameLst>
                                          <p:attrName>style.visibility</p:attrName>
                                        </p:attrNameLst>
                                      </p:cBhvr>
                                      <p:to>
                                        <p:strVal val="visible"/>
                                      </p:to>
                                    </p:set>
                                    <p:anim calcmode="lin" valueType="num">
                                      <p:cBhvr>
                                        <p:cTn id="15" dur="10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096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409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0963">
                                            <p:txEl>
                                              <p:pRg st="1" end="1"/>
                                            </p:txEl>
                                          </p:spTgt>
                                        </p:tgtEl>
                                        <p:attrNameLst>
                                          <p:attrName>ppt_y</p:attrName>
                                        </p:attrNameLst>
                                      </p:cBhvr>
                                      <p:tavLst>
                                        <p:tav tm="0" fmla="#ppt_y+(sin(-2*pi*(1-$))*-#ppt_x+cos(-2*pi*(1-$))*(1-#ppt_y))*(1-$)">
                                          <p:val>
                                            <p:fltVal val="0"/>
                                          </p:val>
                                        </p:tav>
                                        <p:tav tm="100000">
                                          <p:val>
                                            <p:fltVal val="1"/>
                                          </p:val>
                                        </p:tav>
                                      </p:tavLst>
                                    </p:anim>
                                  </p:childTnLst>
                                </p:cTn>
                              </p:par>
                              <p:par>
                                <p:cTn id="19" presetID="15" presetClass="entr" presetSubtype="0" fill="hold" grpId="0" nodeType="with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 calcmode="lin" valueType="num">
                                      <p:cBhvr>
                                        <p:cTn id="21" dur="10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096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09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0963">
                                            <p:txEl>
                                              <p:pRg st="2" end="2"/>
                                            </p:txEl>
                                          </p:spTgt>
                                        </p:tgtEl>
                                        <p:attrNameLst>
                                          <p:attrName>ppt_y</p:attrName>
                                        </p:attrNameLst>
                                      </p:cBhvr>
                                      <p:tavLst>
                                        <p:tav tm="0" fmla="#ppt_y+(sin(-2*pi*(1-$))*-#ppt_x+cos(-2*pi*(1-$))*(1-#ppt_y))*(1-$)">
                                          <p:val>
                                            <p:fltVal val="0"/>
                                          </p:val>
                                        </p:tav>
                                        <p:tav tm="100000">
                                          <p:val>
                                            <p:fltVal val="1"/>
                                          </p:val>
                                        </p:tav>
                                      </p:tavLst>
                                    </p:anim>
                                  </p:childTnLst>
                                </p:cTn>
                              </p:par>
                              <p:par>
                                <p:cTn id="25" presetID="15" presetClass="entr" presetSubtype="0" fill="hold" grpId="0" nodeType="withEffect">
                                  <p:stCondLst>
                                    <p:cond delay="0"/>
                                  </p:stCondLst>
                                  <p:childTnLst>
                                    <p:set>
                                      <p:cBhvr>
                                        <p:cTn id="26" dur="1" fill="hold">
                                          <p:stCondLst>
                                            <p:cond delay="0"/>
                                          </p:stCondLst>
                                        </p:cTn>
                                        <p:tgtEl>
                                          <p:spTgt spid="40963">
                                            <p:txEl>
                                              <p:pRg st="3" end="3"/>
                                            </p:txEl>
                                          </p:spTgt>
                                        </p:tgtEl>
                                        <p:attrNameLst>
                                          <p:attrName>style.visibility</p:attrName>
                                        </p:attrNameLst>
                                      </p:cBhvr>
                                      <p:to>
                                        <p:strVal val="visible"/>
                                      </p:to>
                                    </p:set>
                                    <p:anim calcmode="lin" valueType="num">
                                      <p:cBhvr>
                                        <p:cTn id="27" dur="1000" fill="hold"/>
                                        <p:tgtEl>
                                          <p:spTgt spid="4096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4096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4096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0963">
                                            <p:txEl>
                                              <p:pRg st="3" end="3"/>
                                            </p:txEl>
                                          </p:spTgt>
                                        </p:tgtEl>
                                        <p:attrNameLst>
                                          <p:attrName>ppt_y</p:attrName>
                                        </p:attrNameLst>
                                      </p:cBhvr>
                                      <p:tavLst>
                                        <p:tav tm="0" fmla="#ppt_y+(sin(-2*pi*(1-$))*-#ppt_x+cos(-2*pi*(1-$))*(1-#ppt_y))*(1-$)">
                                          <p:val>
                                            <p:fltVal val="0"/>
                                          </p:val>
                                        </p:tav>
                                        <p:tav tm="100000">
                                          <p:val>
                                            <p:fltVal val="1"/>
                                          </p:val>
                                        </p:tav>
                                      </p:tavLst>
                                    </p:anim>
                                  </p:childTnLst>
                                </p:cTn>
                              </p:par>
                              <p:par>
                                <p:cTn id="31" presetID="15" presetClass="entr" presetSubtype="0" fill="hold" grpId="0" nodeType="withEffect">
                                  <p:stCondLst>
                                    <p:cond delay="0"/>
                                  </p:stCondLst>
                                  <p:childTnLst>
                                    <p:set>
                                      <p:cBhvr>
                                        <p:cTn id="32" dur="1" fill="hold">
                                          <p:stCondLst>
                                            <p:cond delay="0"/>
                                          </p:stCondLst>
                                        </p:cTn>
                                        <p:tgtEl>
                                          <p:spTgt spid="40963">
                                            <p:txEl>
                                              <p:pRg st="4" end="4"/>
                                            </p:txEl>
                                          </p:spTgt>
                                        </p:tgtEl>
                                        <p:attrNameLst>
                                          <p:attrName>style.visibility</p:attrName>
                                        </p:attrNameLst>
                                      </p:cBhvr>
                                      <p:to>
                                        <p:strVal val="visible"/>
                                      </p:to>
                                    </p:set>
                                    <p:anim calcmode="lin" valueType="num">
                                      <p:cBhvr>
                                        <p:cTn id="33" dur="1000" fill="hold"/>
                                        <p:tgtEl>
                                          <p:spTgt spid="40963">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40963">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4096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40963">
                                            <p:txEl>
                                              <p:pRg st="4" end="4"/>
                                            </p:txEl>
                                          </p:spTgt>
                                        </p:tgtEl>
                                        <p:attrNameLst>
                                          <p:attrName>ppt_y</p:attrName>
                                        </p:attrNameLst>
                                      </p:cBhvr>
                                      <p:tavLst>
                                        <p:tav tm="0" fmla="#ppt_y+(sin(-2*pi*(1-$))*-#ppt_x+cos(-2*pi*(1-$))*(1-#ppt_y))*(1-$)">
                                          <p:val>
                                            <p:fltVal val="0"/>
                                          </p:val>
                                        </p:tav>
                                        <p:tav tm="100000">
                                          <p:val>
                                            <p:fltVal val="1"/>
                                          </p:val>
                                        </p:tav>
                                      </p:tavLst>
                                    </p:anim>
                                  </p:childTnLst>
                                </p:cTn>
                              </p:par>
                              <p:par>
                                <p:cTn id="37" presetID="15" presetClass="entr" presetSubtype="0" fill="hold" grpId="0" nodeType="withEffect">
                                  <p:stCondLst>
                                    <p:cond delay="0"/>
                                  </p:stCondLst>
                                  <p:childTnLst>
                                    <p:set>
                                      <p:cBhvr>
                                        <p:cTn id="38" dur="1" fill="hold">
                                          <p:stCondLst>
                                            <p:cond delay="0"/>
                                          </p:stCondLst>
                                        </p:cTn>
                                        <p:tgtEl>
                                          <p:spTgt spid="40963">
                                            <p:txEl>
                                              <p:pRg st="5" end="5"/>
                                            </p:txEl>
                                          </p:spTgt>
                                        </p:tgtEl>
                                        <p:attrNameLst>
                                          <p:attrName>style.visibility</p:attrName>
                                        </p:attrNameLst>
                                      </p:cBhvr>
                                      <p:to>
                                        <p:strVal val="visible"/>
                                      </p:to>
                                    </p:set>
                                    <p:anim calcmode="lin" valueType="num">
                                      <p:cBhvr>
                                        <p:cTn id="39" dur="1000" fill="hold"/>
                                        <p:tgtEl>
                                          <p:spTgt spid="4096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4096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4096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4096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txBox="1">
            <a:spLocks/>
          </p:cNvSpPr>
          <p:nvPr/>
        </p:nvSpPr>
        <p:spPr>
          <a:xfrm>
            <a:off x="219676" y="692150"/>
            <a:ext cx="4805365" cy="3024188"/>
          </a:xfrm>
          <a:prstGeom prst="rect">
            <a:avLst/>
          </a:prstGeom>
        </p:spPr>
        <p:txBody>
          <a:bodyPr/>
          <a:lstStyle/>
          <a:p>
            <a:pPr algn="ctr"/>
            <a:r>
              <a:rPr lang="en-GB" sz="3600" b="1" dirty="0"/>
              <a:t>Optimising Medicines</a:t>
            </a:r>
            <a:r>
              <a:rPr lang="en-GB" sz="3600" b="1" dirty="0" smtClean="0"/>
              <a:t>, Involving </a:t>
            </a:r>
            <a:r>
              <a:rPr lang="en-GB" sz="3600" b="1" dirty="0"/>
              <a:t>R</a:t>
            </a:r>
            <a:r>
              <a:rPr lang="en-GB" sz="3600" b="1" dirty="0" smtClean="0"/>
              <a:t>esidents</a:t>
            </a:r>
            <a:r>
              <a:rPr lang="en-GB" sz="3600" b="1" dirty="0"/>
              <a:t>: L</a:t>
            </a:r>
            <a:r>
              <a:rPr lang="en-GB" sz="3600" b="1" dirty="0" smtClean="0"/>
              <a:t>earning </a:t>
            </a:r>
            <a:r>
              <a:rPr lang="en-GB" sz="3600" b="1" dirty="0"/>
              <a:t>from </a:t>
            </a:r>
            <a:r>
              <a:rPr lang="en-GB" sz="3600" b="1" dirty="0" smtClean="0"/>
              <a:t>the Northumbria </a:t>
            </a:r>
            <a:r>
              <a:rPr lang="en-GB" sz="3600" b="1" dirty="0">
                <a:solidFill>
                  <a:srgbClr val="FF0066"/>
                </a:solidFill>
              </a:rPr>
              <a:t>Shine </a:t>
            </a:r>
            <a:r>
              <a:rPr lang="en-GB" sz="3600" b="1" dirty="0" smtClean="0"/>
              <a:t>Project</a:t>
            </a:r>
            <a:endParaRPr lang="en-GB" sz="3600" b="1" dirty="0">
              <a:solidFill>
                <a:schemeClr val="tx2">
                  <a:lumMod val="50000"/>
                </a:schemeClr>
              </a:solidFill>
              <a:latin typeface="+mn-lt"/>
              <a:cs typeface="ＭＳ Ｐゴシック" charset="0"/>
            </a:endParaRPr>
          </a:p>
        </p:txBody>
      </p:sp>
      <p:sp>
        <p:nvSpPr>
          <p:cNvPr id="4" name="Rectangle 5"/>
          <p:cNvSpPr txBox="1">
            <a:spLocks/>
          </p:cNvSpPr>
          <p:nvPr/>
        </p:nvSpPr>
        <p:spPr>
          <a:xfrm>
            <a:off x="4716016" y="4797426"/>
            <a:ext cx="4176464" cy="719138"/>
          </a:xfrm>
          <a:prstGeom prst="rect">
            <a:avLst/>
          </a:prstGeom>
        </p:spPr>
        <p:txBody>
          <a:bodyPr/>
          <a:lstStyle/>
          <a:p>
            <a:pPr eaLnBrk="0" hangingPunct="0">
              <a:lnSpc>
                <a:spcPct val="90000"/>
              </a:lnSpc>
              <a:spcBef>
                <a:spcPct val="20000"/>
              </a:spcBef>
              <a:buFont typeface="Arial" charset="0"/>
              <a:buNone/>
              <a:defRPr/>
            </a:pPr>
            <a:r>
              <a:rPr lang="en-GB" b="1" dirty="0" smtClean="0">
                <a:solidFill>
                  <a:schemeClr val="tx2"/>
                </a:solidFill>
                <a:latin typeface="+mj-lt"/>
                <a:cs typeface="ＭＳ Ｐゴシック" charset="0"/>
              </a:rPr>
              <a:t>Wasim Baqir</a:t>
            </a:r>
            <a:endParaRPr lang="en-GB" b="1" dirty="0">
              <a:solidFill>
                <a:schemeClr val="tx2"/>
              </a:solidFill>
              <a:latin typeface="+mj-lt"/>
              <a:cs typeface="ＭＳ Ｐゴシック" charset="0"/>
            </a:endParaRPr>
          </a:p>
          <a:p>
            <a:pPr eaLnBrk="0" hangingPunct="0">
              <a:lnSpc>
                <a:spcPct val="90000"/>
              </a:lnSpc>
              <a:spcBef>
                <a:spcPct val="20000"/>
              </a:spcBef>
              <a:buFont typeface="Arial" charset="0"/>
              <a:buNone/>
              <a:defRPr/>
            </a:pPr>
            <a:r>
              <a:rPr lang="en-GB" b="1" dirty="0">
                <a:solidFill>
                  <a:schemeClr val="tx2"/>
                </a:solidFill>
                <a:latin typeface="+mj-lt"/>
                <a:cs typeface="ＭＳ Ｐゴシック" charset="0"/>
              </a:rPr>
              <a:t>on behalf of the SHINE project team</a:t>
            </a:r>
            <a:endParaRPr lang="en-GB" sz="1100" b="1" dirty="0">
              <a:solidFill>
                <a:schemeClr val="tx2"/>
              </a:solidFill>
              <a:latin typeface="+mj-lt"/>
              <a:cs typeface="ＭＳ Ｐゴシック" charset="0"/>
            </a:endParaRPr>
          </a:p>
        </p:txBody>
      </p:sp>
      <p:pic>
        <p:nvPicPr>
          <p:cNvPr id="11268" name="Picture 1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624" y="5516563"/>
            <a:ext cx="8636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0" descr="Report Shine logo.bm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5732463"/>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0" descr="http://www.aaaw.org.uk/files/image/Images/120404-Age%20UK%20North%20Tyneside%20without%20strapline%20-%20Coloured%20Logo.jpg"/>
          <p:cNvPicPr>
            <a:picLocks noChangeAspect="1" noChangeArrowheads="1"/>
          </p:cNvPicPr>
          <p:nvPr/>
        </p:nvPicPr>
        <p:blipFill>
          <a:blip r:embed="rId4">
            <a:extLst>
              <a:ext uri="{28A0092B-C50C-407E-A947-70E740481C1C}">
                <a14:useLocalDpi xmlns:a14="http://schemas.microsoft.com/office/drawing/2010/main" val="0"/>
              </a:ext>
            </a:extLst>
          </a:blip>
          <a:srcRect l="4167" t="11186" r="4156" b="10512"/>
          <a:stretch>
            <a:fillRect/>
          </a:stretch>
        </p:blipFill>
        <p:spPr bwMode="auto">
          <a:xfrm>
            <a:off x="6661026" y="5661025"/>
            <a:ext cx="2303462"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descr="X:\Shine\Comms and Media\HF Logos\springfield SC-wordmark-colou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0330" y="5805836"/>
            <a:ext cx="2319782" cy="50288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395536" y="1412776"/>
            <a:ext cx="8229600" cy="1143000"/>
          </a:xfrm>
        </p:spPr>
        <p:txBody>
          <a:bodyPr anchor="t"/>
          <a:lstStyle/>
          <a:p>
            <a:r>
              <a:rPr lang="en-GB" altLang="en-US" sz="3200" dirty="0"/>
              <a:t>Lasting Power of Attorney</a:t>
            </a:r>
            <a:br>
              <a:rPr lang="en-GB" altLang="en-US" sz="3200" dirty="0"/>
            </a:br>
            <a:r>
              <a:rPr lang="en-GB" altLang="en-US" sz="3200" dirty="0"/>
              <a:t>MCA Sections </a:t>
            </a:r>
            <a:r>
              <a:rPr lang="en-GB" altLang="en-US" sz="3200" dirty="0" smtClean="0"/>
              <a:t>9-14</a:t>
            </a:r>
            <a:br>
              <a:rPr lang="en-GB" altLang="en-US" sz="3200" dirty="0" smtClean="0"/>
            </a:br>
            <a:r>
              <a:rPr lang="en-GB" sz="3200" dirty="0"/>
              <a:t>(And remember deputyship)</a:t>
            </a:r>
            <a:endParaRPr lang="en-GB" altLang="en-US" sz="3200" dirty="0"/>
          </a:p>
        </p:txBody>
      </p:sp>
      <p:sp>
        <p:nvSpPr>
          <p:cNvPr id="50179" name="Rectangle 3"/>
          <p:cNvSpPr>
            <a:spLocks noGrp="1" noChangeArrowheads="1"/>
          </p:cNvSpPr>
          <p:nvPr>
            <p:ph type="body" idx="4294967295"/>
          </p:nvPr>
        </p:nvSpPr>
        <p:spPr>
          <a:xfrm>
            <a:off x="488442" y="3356992"/>
            <a:ext cx="8229600" cy="2782887"/>
          </a:xfrm>
        </p:spPr>
        <p:txBody>
          <a:bodyPr/>
          <a:lstStyle/>
          <a:p>
            <a:pPr>
              <a:lnSpc>
                <a:spcPct val="90000"/>
              </a:lnSpc>
            </a:pPr>
            <a:r>
              <a:rPr lang="en-GB" altLang="en-US" sz="2800" dirty="0"/>
              <a:t>Two types:</a:t>
            </a:r>
          </a:p>
          <a:p>
            <a:pPr marL="669925" lvl="1" indent="-325438">
              <a:lnSpc>
                <a:spcPct val="90000"/>
              </a:lnSpc>
            </a:pPr>
            <a:r>
              <a:rPr lang="en-GB" altLang="en-US" sz="2400" dirty="0"/>
              <a:t>Property and affairs LPA</a:t>
            </a:r>
          </a:p>
          <a:p>
            <a:pPr marL="1022350" lvl="2" indent="-350838">
              <a:lnSpc>
                <a:spcPct val="90000"/>
              </a:lnSpc>
            </a:pPr>
            <a:r>
              <a:rPr lang="en-GB" altLang="en-US" sz="2200" dirty="0"/>
              <a:t>Can be used when the person still has capacity</a:t>
            </a:r>
          </a:p>
          <a:p>
            <a:pPr marL="669925" lvl="1" indent="-325438">
              <a:lnSpc>
                <a:spcPct val="90000"/>
              </a:lnSpc>
            </a:pPr>
            <a:r>
              <a:rPr lang="en-GB" altLang="en-US" sz="2400" dirty="0"/>
              <a:t>Personal welfare LPA</a:t>
            </a:r>
          </a:p>
          <a:p>
            <a:pPr marL="1022350" lvl="2" indent="-350838">
              <a:lnSpc>
                <a:spcPct val="90000"/>
              </a:lnSpc>
            </a:pPr>
            <a:r>
              <a:rPr lang="en-GB" altLang="en-US" sz="2200" dirty="0"/>
              <a:t>Can only be used when the person lacks </a:t>
            </a:r>
            <a:r>
              <a:rPr lang="en-GB" altLang="en-US" sz="2200" dirty="0" smtClean="0"/>
              <a:t>capacity</a:t>
            </a:r>
            <a:endParaRPr lang="en-GB" altLang="en-US" sz="2200" dirty="0"/>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down)">
                                      <p:cBhvr>
                                        <p:cTn id="7" dur="500"/>
                                        <p:tgtEl>
                                          <p:spTgt spid="5017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0179">
                                            <p:txEl>
                                              <p:pRg st="1" end="1"/>
                                            </p:txEl>
                                          </p:spTgt>
                                        </p:tgtEl>
                                        <p:attrNameLst>
                                          <p:attrName>style.visibility</p:attrName>
                                        </p:attrNameLst>
                                      </p:cBhvr>
                                      <p:to>
                                        <p:strVal val="visible"/>
                                      </p:to>
                                    </p:set>
                                    <p:animEffect transition="in" filter="wipe(down)">
                                      <p:cBhvr>
                                        <p:cTn id="10" dur="500"/>
                                        <p:tgtEl>
                                          <p:spTgt spid="50179">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Effect transition="in" filter="wipe(down)">
                                      <p:cBhvr>
                                        <p:cTn id="13" dur="500"/>
                                        <p:tgtEl>
                                          <p:spTgt spid="50179">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0179">
                                            <p:txEl>
                                              <p:pRg st="3" end="3"/>
                                            </p:txEl>
                                          </p:spTgt>
                                        </p:tgtEl>
                                        <p:attrNameLst>
                                          <p:attrName>style.visibility</p:attrName>
                                        </p:attrNameLst>
                                      </p:cBhvr>
                                      <p:to>
                                        <p:strVal val="visible"/>
                                      </p:to>
                                    </p:set>
                                    <p:animEffect transition="in" filter="wipe(down)">
                                      <p:cBhvr>
                                        <p:cTn id="16" dur="500"/>
                                        <p:tgtEl>
                                          <p:spTgt spid="50179">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0179">
                                            <p:txEl>
                                              <p:pRg st="4" end="4"/>
                                            </p:txEl>
                                          </p:spTgt>
                                        </p:tgtEl>
                                        <p:attrNameLst>
                                          <p:attrName>style.visibility</p:attrName>
                                        </p:attrNameLst>
                                      </p:cBhvr>
                                      <p:to>
                                        <p:strVal val="visible"/>
                                      </p:to>
                                    </p:set>
                                    <p:animEffect transition="in" filter="wipe(down)">
                                      <p:cBhvr>
                                        <p:cTn id="19"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a:xfrm>
            <a:off x="395536" y="1268760"/>
            <a:ext cx="8229600" cy="1143000"/>
          </a:xfrm>
        </p:spPr>
        <p:txBody>
          <a:bodyPr/>
          <a:lstStyle/>
          <a:p>
            <a:r>
              <a:rPr lang="en-GB" altLang="en-US" sz="3600" dirty="0"/>
              <a:t>The Shine Way</a:t>
            </a:r>
          </a:p>
        </p:txBody>
      </p:sp>
      <p:sp>
        <p:nvSpPr>
          <p:cNvPr id="44037" name="Rectangle 5"/>
          <p:cNvSpPr>
            <a:spLocks noGrp="1" noChangeArrowheads="1"/>
          </p:cNvSpPr>
          <p:nvPr>
            <p:ph type="body" idx="1"/>
          </p:nvPr>
        </p:nvSpPr>
        <p:spPr>
          <a:xfrm>
            <a:off x="395536" y="2996952"/>
            <a:ext cx="8229600" cy="2981325"/>
          </a:xfrm>
        </p:spPr>
        <p:txBody>
          <a:bodyPr/>
          <a:lstStyle/>
          <a:p>
            <a:r>
              <a:rPr lang="en-GB" altLang="en-US" dirty="0"/>
              <a:t>Informal assessments</a:t>
            </a:r>
          </a:p>
          <a:p>
            <a:r>
              <a:rPr lang="en-GB" altLang="en-US"/>
              <a:t>Senior </a:t>
            </a:r>
            <a:r>
              <a:rPr lang="en-GB" altLang="en-US" smtClean="0"/>
              <a:t>nurse </a:t>
            </a:r>
            <a:r>
              <a:rPr lang="en-GB" altLang="en-US" dirty="0"/>
              <a:t>asked: “does the resident have capacity to make decisions about treatment?”</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a:xfrm>
            <a:off x="468313" y="2060575"/>
            <a:ext cx="8229600" cy="1143000"/>
          </a:xfrm>
        </p:spPr>
        <p:txBody>
          <a:bodyPr/>
          <a:lstStyle/>
          <a:p>
            <a:r>
              <a:rPr lang="en-GB" altLang="en-US"/>
              <a:t>Presuming Capacity</a:t>
            </a:r>
          </a:p>
        </p:txBody>
      </p:sp>
      <p:pic>
        <p:nvPicPr>
          <p:cNvPr id="3"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7544" y="980728"/>
            <a:ext cx="8229600" cy="1143000"/>
          </a:xfrm>
        </p:spPr>
        <p:txBody>
          <a:bodyPr/>
          <a:lstStyle/>
          <a:p>
            <a:r>
              <a:rPr lang="en-GB" altLang="en-US" sz="3600" dirty="0"/>
              <a:t>When should capacity be assessed?</a:t>
            </a:r>
            <a:br>
              <a:rPr lang="en-GB" altLang="en-US" sz="3600" dirty="0"/>
            </a:br>
            <a:r>
              <a:rPr lang="en-GB" altLang="en-US" sz="3600" dirty="0"/>
              <a:t>Code of Practice Section 4.34</a:t>
            </a:r>
          </a:p>
        </p:txBody>
      </p:sp>
      <p:sp>
        <p:nvSpPr>
          <p:cNvPr id="48131" name="Rectangle 3"/>
          <p:cNvSpPr>
            <a:spLocks noGrp="1" noChangeArrowheads="1"/>
          </p:cNvSpPr>
          <p:nvPr>
            <p:ph type="body" idx="1"/>
          </p:nvPr>
        </p:nvSpPr>
        <p:spPr>
          <a:xfrm>
            <a:off x="467544" y="2132856"/>
            <a:ext cx="8229600" cy="3734469"/>
          </a:xfrm>
        </p:spPr>
        <p:txBody>
          <a:bodyPr/>
          <a:lstStyle/>
          <a:p>
            <a:pPr>
              <a:lnSpc>
                <a:spcPct val="90000"/>
              </a:lnSpc>
            </a:pPr>
            <a:r>
              <a:rPr lang="en-GB" altLang="en-US" sz="2400" dirty="0"/>
              <a:t>‘Assessing capacity correctly is vitally important to everyone affected by the Act. Someone who is assessed as lacking capacity may be denied their right to make a specific decision – particularly if others think that the decision would not be in their best interests or could cause harm. Also, if a person lacks capacity to make specific decisions, that person might make decisions they do not really understand. Again, this could cause harm or put the person at risk. So it is important to carry out an assessment when a person’s capacity is in doubt. It is also important that the person who does an assessment can justify their conclusions.’</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467544" y="1196752"/>
            <a:ext cx="8229600" cy="1143000"/>
          </a:xfrm>
        </p:spPr>
        <p:txBody>
          <a:bodyPr/>
          <a:lstStyle/>
          <a:p>
            <a:r>
              <a:rPr lang="en-GB" altLang="en-US"/>
              <a:t>The issue of medication</a:t>
            </a:r>
          </a:p>
        </p:txBody>
      </p:sp>
      <p:sp>
        <p:nvSpPr>
          <p:cNvPr id="49157" name="Rectangle 5"/>
          <p:cNvSpPr>
            <a:spLocks noGrp="1" noChangeArrowheads="1"/>
          </p:cNvSpPr>
          <p:nvPr>
            <p:ph type="body" idx="1"/>
          </p:nvPr>
        </p:nvSpPr>
        <p:spPr>
          <a:xfrm>
            <a:off x="467544" y="2564904"/>
            <a:ext cx="8229600" cy="3384401"/>
          </a:xfrm>
        </p:spPr>
        <p:txBody>
          <a:bodyPr/>
          <a:lstStyle/>
          <a:p>
            <a:r>
              <a:rPr lang="en-GB" altLang="en-US" dirty="0"/>
              <a:t>Capacity to decide who makes decisions?</a:t>
            </a:r>
          </a:p>
          <a:p>
            <a:r>
              <a:rPr lang="en-GB" altLang="en-US" dirty="0"/>
              <a:t>Is it global judgements?</a:t>
            </a:r>
          </a:p>
          <a:p>
            <a:r>
              <a:rPr lang="en-GB" altLang="en-US" dirty="0"/>
              <a:t>Is it specific judgements?</a:t>
            </a:r>
          </a:p>
          <a:p>
            <a:r>
              <a:rPr lang="en-GB" altLang="en-US" dirty="0"/>
              <a:t>Should people in care homes be required to demonstrate a higher level of capacity than the person on the Clapham Omnibus?</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anim calcmode="lin" valueType="num">
                                      <p:cBhvr additive="base">
                                        <p:cTn id="7" dur="500" fill="hold"/>
                                        <p:tgtEl>
                                          <p:spTgt spid="4915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7">
                                            <p:txEl>
                                              <p:pRg st="1" end="1"/>
                                            </p:txEl>
                                          </p:spTgt>
                                        </p:tgtEl>
                                        <p:attrNameLst>
                                          <p:attrName>style.visibility</p:attrName>
                                        </p:attrNameLst>
                                      </p:cBhvr>
                                      <p:to>
                                        <p:strVal val="visible"/>
                                      </p:to>
                                    </p:set>
                                    <p:anim calcmode="lin" valueType="num">
                                      <p:cBhvr additive="base">
                                        <p:cTn id="13" dur="500" fill="hold"/>
                                        <p:tgtEl>
                                          <p:spTgt spid="4915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7">
                                            <p:txEl>
                                              <p:pRg st="2" end="2"/>
                                            </p:txEl>
                                          </p:spTgt>
                                        </p:tgtEl>
                                        <p:attrNameLst>
                                          <p:attrName>style.visibility</p:attrName>
                                        </p:attrNameLst>
                                      </p:cBhvr>
                                      <p:to>
                                        <p:strVal val="visible"/>
                                      </p:to>
                                    </p:set>
                                    <p:anim calcmode="lin" valueType="num">
                                      <p:cBhvr additive="base">
                                        <p:cTn id="19" dur="500" fill="hold"/>
                                        <p:tgtEl>
                                          <p:spTgt spid="4915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915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57">
                                            <p:txEl>
                                              <p:pRg st="3" end="3"/>
                                            </p:txEl>
                                          </p:spTgt>
                                        </p:tgtEl>
                                        <p:attrNameLst>
                                          <p:attrName>style.visibility</p:attrName>
                                        </p:attrNameLst>
                                      </p:cBhvr>
                                      <p:to>
                                        <p:strVal val="visible"/>
                                      </p:to>
                                    </p:set>
                                    <p:anim calcmode="lin" valueType="num">
                                      <p:cBhvr additive="base">
                                        <p:cTn id="25" dur="500" fill="hold"/>
                                        <p:tgtEl>
                                          <p:spTgt spid="4915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915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1340768"/>
            <a:ext cx="8229600" cy="1143000"/>
          </a:xfrm>
        </p:spPr>
        <p:txBody>
          <a:bodyPr/>
          <a:lstStyle/>
          <a:p>
            <a:r>
              <a:rPr lang="en-GB" altLang="en-US" sz="3600" dirty="0"/>
              <a:t>Capacity and Complexity</a:t>
            </a:r>
          </a:p>
        </p:txBody>
      </p:sp>
      <p:sp>
        <p:nvSpPr>
          <p:cNvPr id="52227" name="Rectangle 3"/>
          <p:cNvSpPr>
            <a:spLocks noGrp="1" noChangeArrowheads="1"/>
          </p:cNvSpPr>
          <p:nvPr>
            <p:ph type="body" idx="1"/>
          </p:nvPr>
        </p:nvSpPr>
        <p:spPr>
          <a:xfrm>
            <a:off x="395536" y="3068960"/>
            <a:ext cx="8229600" cy="2189163"/>
          </a:xfrm>
        </p:spPr>
        <p:txBody>
          <a:bodyPr/>
          <a:lstStyle/>
          <a:p>
            <a:pPr>
              <a:lnSpc>
                <a:spcPct val="90000"/>
              </a:lnSpc>
            </a:pPr>
            <a:r>
              <a:rPr lang="en-GB" altLang="en-US" dirty="0"/>
              <a:t>Being on the side of the resident</a:t>
            </a:r>
          </a:p>
          <a:p>
            <a:pPr>
              <a:lnSpc>
                <a:spcPct val="90000"/>
              </a:lnSpc>
            </a:pPr>
            <a:r>
              <a:rPr lang="en-GB" altLang="en-US" dirty="0"/>
              <a:t>The danger of paternalism</a:t>
            </a:r>
          </a:p>
          <a:p>
            <a:pPr>
              <a:lnSpc>
                <a:spcPct val="90000"/>
              </a:lnSpc>
            </a:pPr>
            <a:r>
              <a:rPr lang="en-GB" altLang="en-US" dirty="0"/>
              <a:t>Autonomy and dependence</a:t>
            </a:r>
          </a:p>
          <a:p>
            <a:pPr>
              <a:lnSpc>
                <a:spcPct val="90000"/>
              </a:lnSpc>
            </a:pPr>
            <a:r>
              <a:rPr lang="en-GB" altLang="en-US" dirty="0"/>
              <a:t>The role of clinical judgement</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95536" y="1124744"/>
            <a:ext cx="8229600" cy="1143000"/>
          </a:xfrm>
        </p:spPr>
        <p:txBody>
          <a:bodyPr/>
          <a:lstStyle/>
          <a:p>
            <a:r>
              <a:rPr lang="en-GB" altLang="en-US" sz="3600" dirty="0"/>
              <a:t>Validation study(1)</a:t>
            </a:r>
            <a:br>
              <a:rPr lang="en-GB" altLang="en-US" sz="3600" dirty="0"/>
            </a:br>
            <a:r>
              <a:rPr lang="en-GB" altLang="en-US" sz="3600" dirty="0"/>
              <a:t>(with thanks to James Clark)</a:t>
            </a:r>
          </a:p>
        </p:txBody>
      </p:sp>
      <p:sp>
        <p:nvSpPr>
          <p:cNvPr id="53251" name="Rectangle 3"/>
          <p:cNvSpPr>
            <a:spLocks noGrp="1" noChangeArrowheads="1"/>
          </p:cNvSpPr>
          <p:nvPr>
            <p:ph type="body" idx="1"/>
          </p:nvPr>
        </p:nvSpPr>
        <p:spPr>
          <a:xfrm>
            <a:off x="467544" y="2420888"/>
            <a:ext cx="8229600" cy="3484984"/>
          </a:xfrm>
        </p:spPr>
        <p:txBody>
          <a:bodyPr/>
          <a:lstStyle/>
          <a:p>
            <a:r>
              <a:rPr lang="en-GB" altLang="en-US" sz="2400" dirty="0"/>
              <a:t>22 residents in one EMI nursing home (NB)</a:t>
            </a:r>
          </a:p>
          <a:p>
            <a:r>
              <a:rPr lang="en-GB" altLang="en-US" sz="2400" dirty="0"/>
              <a:t>Interviewed for about 15 minutes (in one case one hour)</a:t>
            </a:r>
          </a:p>
          <a:p>
            <a:r>
              <a:rPr lang="en-GB" altLang="en-US" sz="2400" dirty="0"/>
              <a:t>Capacity to decide to be involved in decisions about medication</a:t>
            </a:r>
          </a:p>
          <a:p>
            <a:r>
              <a:rPr lang="en-GB" altLang="en-US" sz="2400" dirty="0"/>
              <a:t>Good and bad points of deciding to have decisions made for them discussed</a:t>
            </a:r>
          </a:p>
          <a:p>
            <a:r>
              <a:rPr lang="en-GB" altLang="en-US" sz="2400" dirty="0"/>
              <a:t>Asked to repeat this information</a:t>
            </a:r>
          </a:p>
          <a:p>
            <a:r>
              <a:rPr lang="en-GB" altLang="en-US" sz="2400" dirty="0"/>
              <a:t>Asked to make a decision</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3251">
                                            <p:txEl>
                                              <p:pRg st="2" end="2"/>
                                            </p:txEl>
                                          </p:spTgt>
                                        </p:tgtEl>
                                        <p:attrNameLst>
                                          <p:attrName>style.visibility</p:attrName>
                                        </p:attrNameLst>
                                      </p:cBhvr>
                                      <p:to>
                                        <p:strVal val="visible"/>
                                      </p:to>
                                    </p:set>
                                    <p:anim calcmode="lin" valueType="num">
                                      <p:cBhvr additive="base">
                                        <p:cTn id="19" dur="500" fill="hold"/>
                                        <p:tgtEl>
                                          <p:spTgt spid="532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3251">
                                            <p:txEl>
                                              <p:pRg st="3" end="3"/>
                                            </p:txEl>
                                          </p:spTgt>
                                        </p:tgtEl>
                                        <p:attrNameLst>
                                          <p:attrName>style.visibility</p:attrName>
                                        </p:attrNameLst>
                                      </p:cBhvr>
                                      <p:to>
                                        <p:strVal val="visible"/>
                                      </p:to>
                                    </p:set>
                                    <p:anim calcmode="lin" valueType="num">
                                      <p:cBhvr additive="base">
                                        <p:cTn id="25" dur="500" fill="hold"/>
                                        <p:tgtEl>
                                          <p:spTgt spid="532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53251">
                                            <p:txEl>
                                              <p:pRg st="4" end="4"/>
                                            </p:txEl>
                                          </p:spTgt>
                                        </p:tgtEl>
                                        <p:attrNameLst>
                                          <p:attrName>style.visibility</p:attrName>
                                        </p:attrNameLst>
                                      </p:cBhvr>
                                      <p:to>
                                        <p:strVal val="visible"/>
                                      </p:to>
                                    </p:set>
                                    <p:anim calcmode="lin" valueType="num">
                                      <p:cBhvr additive="base">
                                        <p:cTn id="31" dur="500" fill="hold"/>
                                        <p:tgtEl>
                                          <p:spTgt spid="5325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53251">
                                            <p:txEl>
                                              <p:pRg st="5" end="5"/>
                                            </p:txEl>
                                          </p:spTgt>
                                        </p:tgtEl>
                                        <p:attrNameLst>
                                          <p:attrName>style.visibility</p:attrName>
                                        </p:attrNameLst>
                                      </p:cBhvr>
                                      <p:to>
                                        <p:strVal val="visible"/>
                                      </p:to>
                                    </p:set>
                                    <p:anim calcmode="lin" valueType="num">
                                      <p:cBhvr additive="base">
                                        <p:cTn id="37" dur="500" fill="hold"/>
                                        <p:tgtEl>
                                          <p:spTgt spid="53251">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536" y="1268760"/>
            <a:ext cx="8229600" cy="1143000"/>
          </a:xfrm>
        </p:spPr>
        <p:txBody>
          <a:bodyPr/>
          <a:lstStyle/>
          <a:p>
            <a:r>
              <a:rPr lang="en-GB" altLang="en-US" sz="3600" dirty="0"/>
              <a:t>Validation study(2)</a:t>
            </a:r>
            <a:br>
              <a:rPr lang="en-GB" altLang="en-US" sz="3600" dirty="0"/>
            </a:br>
            <a:r>
              <a:rPr lang="en-GB" altLang="en-US" sz="3600" dirty="0"/>
              <a:t>Results</a:t>
            </a:r>
          </a:p>
        </p:txBody>
      </p:sp>
      <p:sp>
        <p:nvSpPr>
          <p:cNvPr id="55299" name="Rectangle 3"/>
          <p:cNvSpPr>
            <a:spLocks noGrp="1" noChangeArrowheads="1"/>
          </p:cNvSpPr>
          <p:nvPr>
            <p:ph type="body" idx="1"/>
          </p:nvPr>
        </p:nvSpPr>
        <p:spPr>
          <a:xfrm>
            <a:off x="467544" y="2636912"/>
            <a:ext cx="8229600" cy="3052936"/>
          </a:xfrm>
        </p:spPr>
        <p:txBody>
          <a:bodyPr/>
          <a:lstStyle/>
          <a:p>
            <a:r>
              <a:rPr lang="en-GB" altLang="en-US" sz="2800" dirty="0"/>
              <a:t>Average age 81 years</a:t>
            </a:r>
          </a:p>
          <a:p>
            <a:r>
              <a:rPr lang="en-GB" altLang="en-US" sz="2800" dirty="0"/>
              <a:t>Clinical Dementia Rating Scale (CDR): 2.66</a:t>
            </a:r>
          </a:p>
          <a:p>
            <a:r>
              <a:rPr lang="en-GB" altLang="en-US" sz="2800" dirty="0"/>
              <a:t>Both informal and formal assessments matched in 86% of cases (19/22)</a:t>
            </a:r>
          </a:p>
          <a:p>
            <a:r>
              <a:rPr lang="en-GB" altLang="en-US" sz="2800" dirty="0"/>
              <a:t>Informal interview good sensitivity: picked up those who lacked capacity, but was not specific</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55299">
                                            <p:txEl>
                                              <p:pRg st="3" end="3"/>
                                            </p:txEl>
                                          </p:spTgt>
                                        </p:tgtEl>
                                        <p:attrNameLst>
                                          <p:attrName>style.visibility</p:attrName>
                                        </p:attrNameLst>
                                      </p:cBhvr>
                                      <p:to>
                                        <p:strVal val="visible"/>
                                      </p:to>
                                    </p:set>
                                    <p:anim calcmode="lin" valueType="num">
                                      <p:cBhvr additive="base">
                                        <p:cTn id="25" dur="500" fill="hold"/>
                                        <p:tgtEl>
                                          <p:spTgt spid="552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2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67544" y="1124744"/>
            <a:ext cx="8229600" cy="1143000"/>
          </a:xfrm>
        </p:spPr>
        <p:txBody>
          <a:bodyPr/>
          <a:lstStyle/>
          <a:p>
            <a:r>
              <a:rPr lang="en-GB" altLang="en-US" sz="4000" dirty="0"/>
              <a:t>Validation study(3)</a:t>
            </a:r>
          </a:p>
        </p:txBody>
      </p:sp>
      <p:sp>
        <p:nvSpPr>
          <p:cNvPr id="56323" name="Rectangle 3"/>
          <p:cNvSpPr>
            <a:spLocks noGrp="1" noChangeArrowheads="1"/>
          </p:cNvSpPr>
          <p:nvPr>
            <p:ph type="body" idx="1"/>
          </p:nvPr>
        </p:nvSpPr>
        <p:spPr>
          <a:xfrm>
            <a:off x="395536" y="2492896"/>
            <a:ext cx="8229600" cy="3340968"/>
          </a:xfrm>
        </p:spPr>
        <p:txBody>
          <a:bodyPr/>
          <a:lstStyle/>
          <a:p>
            <a:r>
              <a:rPr lang="en-GB" altLang="en-US" sz="2800" dirty="0"/>
              <a:t>Mrs A: 83, very dependent, problems with agitation, CDR high, difficult to engage, speech problems, but then very clear about her views: satisfied with care and wanted decisions made for her</a:t>
            </a:r>
          </a:p>
          <a:p>
            <a:r>
              <a:rPr lang="en-GB" altLang="en-US" sz="2800" dirty="0"/>
              <a:t>Mrs B: 65, very fluent, but unable to make a decision and reasoning based on false beliefs, despite being given extended time</a:t>
            </a: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blinds(horizontal)">
                                      <p:cBhvr>
                                        <p:cTn id="7" dur="5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blinds(horizontal)">
                                      <p:cBhvr>
                                        <p:cTn id="12" dur="500"/>
                                        <p:tgtEl>
                                          <p:spTgt spid="563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67544" y="1196752"/>
            <a:ext cx="8229600" cy="1143000"/>
          </a:xfrm>
        </p:spPr>
        <p:txBody>
          <a:bodyPr/>
          <a:lstStyle/>
          <a:p>
            <a:r>
              <a:rPr lang="en-GB" altLang="en-US" sz="4000" dirty="0"/>
              <a:t>Conclusions</a:t>
            </a:r>
          </a:p>
        </p:txBody>
      </p:sp>
      <p:sp>
        <p:nvSpPr>
          <p:cNvPr id="57347" name="Rectangle 3"/>
          <p:cNvSpPr>
            <a:spLocks noGrp="1" noChangeArrowheads="1"/>
          </p:cNvSpPr>
          <p:nvPr>
            <p:ph type="body" idx="1"/>
          </p:nvPr>
        </p:nvSpPr>
        <p:spPr>
          <a:xfrm>
            <a:off x="467544" y="2420888"/>
            <a:ext cx="8229600" cy="3485678"/>
          </a:xfrm>
        </p:spPr>
        <p:txBody>
          <a:bodyPr/>
          <a:lstStyle/>
          <a:p>
            <a:r>
              <a:rPr lang="en-GB" altLang="en-US" dirty="0"/>
              <a:t>Capacity assessments are not easy</a:t>
            </a:r>
          </a:p>
          <a:p>
            <a:r>
              <a:rPr lang="en-GB" altLang="en-US" dirty="0"/>
              <a:t>But we need to get them right</a:t>
            </a:r>
          </a:p>
          <a:p>
            <a:r>
              <a:rPr lang="en-GB" altLang="en-US" dirty="0"/>
              <a:t>Pressure of time (and training)</a:t>
            </a:r>
          </a:p>
          <a:p>
            <a:r>
              <a:rPr lang="en-GB" altLang="en-US" dirty="0"/>
              <a:t>Citizenship in care homes</a:t>
            </a:r>
          </a:p>
          <a:p>
            <a:r>
              <a:rPr lang="en-US" altLang="en-US" dirty="0">
                <a:cs typeface="Times New Roman" pitchFamily="18" charset="0"/>
              </a:rPr>
              <a:t>And ‘own competency as thoughtful, judicious, humane human beings</a:t>
            </a:r>
            <a:r>
              <a:rPr lang="en-US" altLang="en-US" dirty="0" smtClean="0">
                <a:cs typeface="Times New Roman" pitchFamily="18" charset="0"/>
              </a:rPr>
              <a:t>.’</a:t>
            </a:r>
            <a:endParaRPr lang="en-GB" altLang="en-US" dirty="0"/>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500" fill="hold"/>
                                        <p:tgtEl>
                                          <p:spTgt spid="573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7347">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539750" y="115888"/>
            <a:ext cx="8229600" cy="1143000"/>
          </a:xfrm>
          <a:prstGeom prst="rect">
            <a:avLst/>
          </a:prstGeom>
          <a:noFill/>
          <a:ln w="9525">
            <a:noFill/>
            <a:miter lim="800000"/>
            <a:headEnd/>
            <a:tailEnd/>
          </a:ln>
        </p:spPr>
        <p:txBody>
          <a:bodyPr anchor="ctr"/>
          <a:lstStyle/>
          <a:p>
            <a:pPr algn="ctr" eaLnBrk="0" hangingPunct="0">
              <a:defRPr/>
            </a:pPr>
            <a:r>
              <a:rPr lang="en-GB" sz="4000" dirty="0">
                <a:latin typeface="+mj-lt"/>
                <a:cs typeface="ＭＳ Ｐゴシック" charset="0"/>
              </a:rPr>
              <a:t>Medicines Use in Care Homes</a:t>
            </a:r>
          </a:p>
        </p:txBody>
      </p:sp>
      <p:pic>
        <p:nvPicPr>
          <p:cNvPr id="5" name="Picture 4"/>
          <p:cNvPicPr>
            <a:picLocks noChangeAspect="1" noChangeArrowheads="1"/>
          </p:cNvPicPr>
          <p:nvPr/>
        </p:nvPicPr>
        <p:blipFill>
          <a:blip r:embed="rId2"/>
          <a:srcRect/>
          <a:stretch>
            <a:fillRect/>
          </a:stretch>
        </p:blipFill>
        <p:spPr bwMode="auto">
          <a:xfrm>
            <a:off x="899550" y="1258888"/>
            <a:ext cx="2914118" cy="3903085"/>
          </a:xfrm>
          <a:prstGeom prst="rect">
            <a:avLst/>
          </a:prstGeom>
          <a:noFill/>
          <a:ln w="9525">
            <a:solidFill>
              <a:srgbClr val="FF0066"/>
            </a:solidFill>
            <a:miter lim="800000"/>
            <a:headEnd/>
            <a:tailEnd/>
          </a:ln>
          <a:extLst/>
        </p:spPr>
      </p:pic>
      <p:sp>
        <p:nvSpPr>
          <p:cNvPr id="6" name="Rounded Rectangle 5"/>
          <p:cNvSpPr/>
          <p:nvPr/>
        </p:nvSpPr>
        <p:spPr>
          <a:xfrm>
            <a:off x="6085756" y="1188317"/>
            <a:ext cx="2374900" cy="1584325"/>
          </a:xfrm>
          <a:prstGeom prst="round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bg1"/>
                </a:solidFill>
                <a:latin typeface="+mj-lt"/>
              </a:rPr>
              <a:t>Excess medicines </a:t>
            </a:r>
            <a:r>
              <a:rPr lang="en-GB" sz="2000" b="1" dirty="0" smtClean="0">
                <a:solidFill>
                  <a:schemeClr val="bg1"/>
                </a:solidFill>
                <a:latin typeface="+mj-lt"/>
              </a:rPr>
              <a:t>(unnecessary, inappropriate</a:t>
            </a:r>
            <a:r>
              <a:rPr lang="en-GB" sz="2000" b="1" dirty="0">
                <a:solidFill>
                  <a:schemeClr val="bg1"/>
                </a:solidFill>
                <a:latin typeface="+mj-lt"/>
              </a:rPr>
              <a:t>)</a:t>
            </a:r>
          </a:p>
          <a:p>
            <a:pPr algn="ctr">
              <a:defRPr/>
            </a:pPr>
            <a:endParaRPr lang="en-GB" sz="2000" dirty="0"/>
          </a:p>
        </p:txBody>
      </p:sp>
      <p:sp>
        <p:nvSpPr>
          <p:cNvPr id="8" name="Rounded Rectangle 7"/>
          <p:cNvSpPr/>
          <p:nvPr/>
        </p:nvSpPr>
        <p:spPr>
          <a:xfrm>
            <a:off x="6085756" y="2917438"/>
            <a:ext cx="2376487" cy="1584325"/>
          </a:xfrm>
          <a:prstGeom prst="round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solidFill>
                  <a:schemeClr val="bg1"/>
                </a:solidFill>
                <a:latin typeface="+mj-lt"/>
              </a:rPr>
              <a:t>Lack of structured review</a:t>
            </a:r>
          </a:p>
        </p:txBody>
      </p:sp>
      <p:sp>
        <p:nvSpPr>
          <p:cNvPr id="9" name="Rounded Rectangle 8"/>
          <p:cNvSpPr/>
          <p:nvPr/>
        </p:nvSpPr>
        <p:spPr>
          <a:xfrm>
            <a:off x="6084168" y="4654574"/>
            <a:ext cx="2376488" cy="1582738"/>
          </a:xfrm>
          <a:prstGeom prst="round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r>
              <a:rPr lang="en-GB" sz="2000" b="1" dirty="0"/>
              <a:t>Lack of patient involvement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74674"/>
            <a:ext cx="2880320" cy="3338702"/>
          </a:xfrm>
          <a:prstGeom prst="rect">
            <a:avLst/>
          </a:prstGeom>
          <a:solidFill>
            <a:srgbClr val="FF0066"/>
          </a:solidFill>
          <a:ln w="9525">
            <a:solidFill>
              <a:srgbClr val="FF0066"/>
            </a:solidFill>
            <a:miter lim="800000"/>
            <a:headEnd/>
            <a:tailEnd/>
          </a:ln>
          <a:effec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9539" y="2565053"/>
            <a:ext cx="2936597" cy="3906665"/>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5"/>
          <p:cNvSpPr>
            <a:spLocks noGrp="1"/>
          </p:cNvSpPr>
          <p:nvPr>
            <p:ph type="title" idx="4294967295"/>
          </p:nvPr>
        </p:nvSpPr>
        <p:spPr>
          <a:xfrm>
            <a:off x="457200" y="2193925"/>
            <a:ext cx="7772400" cy="1362075"/>
          </a:xfrm>
        </p:spPr>
        <p:txBody>
          <a:bodyPr anchor="t"/>
          <a:lstStyle/>
          <a:p>
            <a:r>
              <a:rPr lang="en-US" altLang="en-US" sz="4200" b="1"/>
              <a:t>THANK YOU</a:t>
            </a:r>
            <a:br>
              <a:rPr lang="en-US" altLang="en-US" sz="4200" b="1"/>
            </a:br>
            <a:r>
              <a:rPr lang="en-US" altLang="en-US" sz="2800" b="1"/>
              <a:t>julian.hughes@ncl.ac.uk</a:t>
            </a:r>
            <a:endParaRPr lang="en-US" altLang="en-US" sz="4200" b="1"/>
          </a:p>
        </p:txBody>
      </p:sp>
      <p:pic>
        <p:nvPicPr>
          <p:cNvPr id="3"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0" y="5291916"/>
            <a:ext cx="4032250" cy="729372"/>
          </a:xfrm>
        </p:spPr>
        <p:txBody>
          <a:bodyPr/>
          <a:lstStyle/>
          <a:p>
            <a:pPr algn="l"/>
            <a:r>
              <a:rPr lang="en-GB" b="1" i="1" dirty="0">
                <a:solidFill>
                  <a:schemeClr val="tx2"/>
                </a:solidFill>
              </a:rPr>
              <a:t>Steven Barrett, </a:t>
            </a:r>
            <a:endParaRPr lang="en-GB" b="1" i="1" dirty="0" smtClean="0">
              <a:solidFill>
                <a:schemeClr val="tx2"/>
              </a:solidFill>
            </a:endParaRPr>
          </a:p>
          <a:p>
            <a:pPr algn="l"/>
            <a:r>
              <a:rPr lang="en-GB" dirty="0" smtClean="0">
                <a:solidFill>
                  <a:schemeClr val="tx2"/>
                </a:solidFill>
              </a:rPr>
              <a:t>Senior </a:t>
            </a:r>
            <a:r>
              <a:rPr lang="en-GB" dirty="0">
                <a:solidFill>
                  <a:schemeClr val="tx2"/>
                </a:solidFill>
              </a:rPr>
              <a:t>Clinical Pharmacist</a:t>
            </a:r>
          </a:p>
          <a:p>
            <a:endParaRPr lang="en-GB" dirty="0"/>
          </a:p>
        </p:txBody>
      </p:sp>
      <p:sp>
        <p:nvSpPr>
          <p:cNvPr id="3" name="Rectangle 2"/>
          <p:cNvSpPr/>
          <p:nvPr/>
        </p:nvSpPr>
        <p:spPr>
          <a:xfrm>
            <a:off x="251520" y="2151109"/>
            <a:ext cx="4572000" cy="1261884"/>
          </a:xfrm>
          <a:prstGeom prst="rect">
            <a:avLst/>
          </a:prstGeom>
        </p:spPr>
        <p:txBody>
          <a:bodyPr>
            <a:spAutoFit/>
          </a:bodyPr>
          <a:lstStyle/>
          <a:p>
            <a:pPr algn="ctr"/>
            <a:r>
              <a:rPr lang="en-GB" sz="3600" b="1" dirty="0"/>
              <a:t>Shared Decision Making</a:t>
            </a:r>
            <a:br>
              <a:rPr lang="en-GB" sz="3600" b="1" dirty="0"/>
            </a:br>
            <a:r>
              <a:rPr lang="en-GB" sz="400" dirty="0"/>
              <a:t> </a:t>
            </a:r>
            <a:endParaRPr lang="en-GB" dirty="0"/>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6630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 y="4652963"/>
            <a:ext cx="8640763" cy="2305050"/>
          </a:xfrm>
        </p:spPr>
        <p:txBody>
          <a:bodyPr rtlCol="0"/>
          <a:lstStyle/>
          <a:p>
            <a:pPr fontAlgn="auto">
              <a:spcAft>
                <a:spcPts val="0"/>
              </a:spcAft>
              <a:defRPr/>
            </a:pPr>
            <a:r>
              <a:rPr lang="en-GB" sz="4000" b="0" dirty="0" smtClean="0">
                <a:solidFill>
                  <a:schemeClr val="accent1">
                    <a:lumMod val="50000"/>
                  </a:schemeClr>
                </a:solidFill>
                <a:latin typeface="Comic Sans MS" pitchFamily="66" charset="0"/>
              </a:rPr>
              <a:t>“When we want your opinion, </a:t>
            </a:r>
            <a:br>
              <a:rPr lang="en-GB" sz="4000" b="0" dirty="0" smtClean="0">
                <a:solidFill>
                  <a:schemeClr val="accent1">
                    <a:lumMod val="50000"/>
                  </a:schemeClr>
                </a:solidFill>
                <a:latin typeface="Comic Sans MS" pitchFamily="66" charset="0"/>
              </a:rPr>
            </a:br>
            <a:r>
              <a:rPr lang="en-GB" sz="4000" b="0" dirty="0" smtClean="0">
                <a:solidFill>
                  <a:schemeClr val="accent1">
                    <a:lumMod val="50000"/>
                  </a:schemeClr>
                </a:solidFill>
                <a:latin typeface="Comic Sans MS" pitchFamily="66" charset="0"/>
              </a:rPr>
              <a:t>we’ll give it to you”</a:t>
            </a:r>
            <a:endParaRPr lang="en-GB" sz="4000" b="0" dirty="0">
              <a:solidFill>
                <a:schemeClr val="accent1">
                  <a:lumMod val="50000"/>
                </a:schemeClr>
              </a:solidFill>
              <a:latin typeface="Comic Sans MS" pitchFamily="66" charset="0"/>
            </a:endParaRPr>
          </a:p>
        </p:txBody>
      </p:sp>
      <p:pic>
        <p:nvPicPr>
          <p:cNvPr id="16386" name="Picture 2" descr="H:\Shine\Share and Spread\Picture4A.jpg"/>
          <p:cNvPicPr>
            <a:picLocks noChangeAspect="1" noChangeArrowheads="1"/>
          </p:cNvPicPr>
          <p:nvPr/>
        </p:nvPicPr>
        <p:blipFill>
          <a:blip r:embed="rId2"/>
          <a:srcRect b="10449"/>
          <a:stretch>
            <a:fillRect/>
          </a:stretch>
        </p:blipFill>
        <p:spPr bwMode="auto">
          <a:xfrm>
            <a:off x="2555875" y="115888"/>
            <a:ext cx="4032250" cy="5064125"/>
          </a:xfrm>
          <a:prstGeom prst="rect">
            <a:avLst/>
          </a:prstGeom>
          <a:noFill/>
          <a:ln w="9525">
            <a:solidFill>
              <a:schemeClr val="tx2"/>
            </a:solidFill>
            <a:miter lim="800000"/>
            <a:headEnd/>
            <a:tailEnd/>
          </a:ln>
        </p:spPr>
      </p:pic>
      <p:sp>
        <p:nvSpPr>
          <p:cNvPr id="16387" name="TextBox 2"/>
          <p:cNvSpPr txBox="1">
            <a:spLocks noChangeArrowheads="1"/>
          </p:cNvSpPr>
          <p:nvPr/>
        </p:nvSpPr>
        <p:spPr bwMode="auto">
          <a:xfrm>
            <a:off x="2268538" y="6597650"/>
            <a:ext cx="7056437" cy="307975"/>
          </a:xfrm>
          <a:prstGeom prst="rect">
            <a:avLst/>
          </a:prstGeom>
          <a:noFill/>
          <a:ln w="9525">
            <a:noFill/>
            <a:miter lim="800000"/>
            <a:headEnd/>
            <a:tailEnd/>
          </a:ln>
        </p:spPr>
        <p:txBody>
          <a:bodyPr>
            <a:spAutoFit/>
          </a:bodyPr>
          <a:lstStyle/>
          <a:p>
            <a:r>
              <a:rPr lang="en-GB" sz="1400">
                <a:solidFill>
                  <a:srgbClr val="1F497D"/>
                </a:solidFill>
                <a:latin typeface="Arial" charset="0"/>
                <a:ea typeface="+mn-ea"/>
                <a:cs typeface="Arial" charset="0"/>
              </a:rPr>
              <a:t>http://www.advancingqualitynw.nhs.uk/sandbox/SDM3/Information-for-Clinicians.html#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060575"/>
            <a:ext cx="8642350" cy="4321175"/>
          </a:xfrm>
        </p:spPr>
        <p:txBody>
          <a:bodyPr/>
          <a:lstStyle/>
          <a:p>
            <a:pPr marL="457200" indent="-457200">
              <a:buFont typeface="Arial" charset="0"/>
              <a:buChar char="•"/>
            </a:pPr>
            <a:r>
              <a:rPr lang="en-GB" smtClean="0">
                <a:latin typeface="Arial" charset="0"/>
                <a:cs typeface="Arial" charset="0"/>
              </a:rPr>
              <a:t>Collaborative conversation between patient and health professional to reach a healthcare choice together</a:t>
            </a:r>
          </a:p>
          <a:p>
            <a:pPr marL="457200" indent="-457200">
              <a:buFont typeface="Arial" charset="0"/>
              <a:buChar char="•"/>
            </a:pPr>
            <a:r>
              <a:rPr lang="en-GB" smtClean="0">
                <a:latin typeface="Arial" charset="0"/>
                <a:cs typeface="Arial" charset="0"/>
              </a:rPr>
              <a:t>Professional provides evidence-based options - outcomes, benefits, risks, uncertainties</a:t>
            </a:r>
          </a:p>
          <a:p>
            <a:pPr marL="457200" indent="-457200">
              <a:buFont typeface="Arial" charset="0"/>
              <a:buChar char="•"/>
            </a:pPr>
            <a:r>
              <a:rPr lang="en-GB" smtClean="0">
                <a:latin typeface="Arial" charset="0"/>
                <a:cs typeface="Arial" charset="0"/>
              </a:rPr>
              <a:t>Patient provides their experiences,      values, preferences</a:t>
            </a:r>
          </a:p>
          <a:p>
            <a:pPr marL="457200" indent="-457200"/>
            <a:endParaRPr lang="en-GB" smtClean="0">
              <a:latin typeface="Arial" charset="0"/>
              <a:cs typeface="Arial" charset="0"/>
            </a:endParaRPr>
          </a:p>
        </p:txBody>
      </p:sp>
      <p:sp>
        <p:nvSpPr>
          <p:cNvPr id="17410" name="Title 2"/>
          <p:cNvSpPr>
            <a:spLocks noGrp="1"/>
          </p:cNvSpPr>
          <p:nvPr>
            <p:ph type="title"/>
          </p:nvPr>
        </p:nvSpPr>
        <p:spPr>
          <a:xfrm>
            <a:off x="250825" y="1125538"/>
            <a:ext cx="8642350" cy="719137"/>
          </a:xfrm>
        </p:spPr>
        <p:txBody>
          <a:bodyPr/>
          <a:lstStyle/>
          <a:p>
            <a:r>
              <a:rPr lang="en-GB" smtClean="0">
                <a:solidFill>
                  <a:schemeClr val="tx2"/>
                </a:solidFill>
                <a:latin typeface="Arial" charset="0"/>
                <a:cs typeface="Arial" charset="0"/>
              </a:rPr>
              <a:t>Using Shared Decision Making</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060575"/>
            <a:ext cx="8642350" cy="4321175"/>
          </a:xfrm>
        </p:spPr>
        <p:txBody>
          <a:bodyPr rtlCol="0">
            <a:normAutofit lnSpcReduction="10000"/>
          </a:bodyPr>
          <a:lstStyle/>
          <a:p>
            <a:pPr marL="457200" indent="-457200" fontAlgn="auto">
              <a:spcAft>
                <a:spcPts val="0"/>
              </a:spcAft>
              <a:buFont typeface="Arial" pitchFamily="34" charset="0"/>
              <a:buChar char="•"/>
              <a:defRPr/>
            </a:pPr>
            <a:r>
              <a:rPr lang="en-GB" dirty="0" smtClean="0"/>
              <a:t>What </a:t>
            </a:r>
            <a:r>
              <a:rPr lang="en-GB" dirty="0"/>
              <a:t>are my options?</a:t>
            </a:r>
          </a:p>
          <a:p>
            <a:pPr marL="457200" indent="-457200" fontAlgn="auto">
              <a:spcAft>
                <a:spcPts val="0"/>
              </a:spcAft>
              <a:buFont typeface="Arial" pitchFamily="34" charset="0"/>
              <a:buChar char="•"/>
              <a:defRPr/>
            </a:pPr>
            <a:r>
              <a:rPr lang="en-GB" dirty="0"/>
              <a:t>What are the benefits and harms?</a:t>
            </a:r>
          </a:p>
          <a:p>
            <a:pPr marL="457200" indent="-457200" fontAlgn="auto">
              <a:spcAft>
                <a:spcPts val="0"/>
              </a:spcAft>
              <a:buFont typeface="Arial" pitchFamily="34" charset="0"/>
              <a:buChar char="•"/>
              <a:defRPr/>
            </a:pPr>
            <a:r>
              <a:rPr lang="en-GB" dirty="0"/>
              <a:t>How likely are these?</a:t>
            </a:r>
          </a:p>
          <a:p>
            <a:pPr marL="457200" indent="-457200" fontAlgn="auto">
              <a:spcAft>
                <a:spcPts val="0"/>
              </a:spcAft>
              <a:buFont typeface="Arial" pitchFamily="34" charset="0"/>
              <a:buChar char="•"/>
              <a:defRPr/>
            </a:pPr>
            <a:endParaRPr lang="en-GB" dirty="0"/>
          </a:p>
          <a:p>
            <a:pPr fontAlgn="auto">
              <a:spcAft>
                <a:spcPts val="0"/>
              </a:spcAft>
              <a:buFont typeface="Arial" pitchFamily="34" charset="0"/>
              <a:buNone/>
              <a:defRPr/>
            </a:pPr>
            <a:endParaRPr lang="en-GB" dirty="0" smtClean="0"/>
          </a:p>
          <a:p>
            <a:pPr fontAlgn="auto">
              <a:spcAft>
                <a:spcPts val="0"/>
              </a:spcAft>
              <a:buFont typeface="Arial" pitchFamily="34" charset="0"/>
              <a:buNone/>
              <a:defRPr/>
            </a:pPr>
            <a:endParaRPr lang="en-GB" dirty="0"/>
          </a:p>
          <a:p>
            <a:pPr fontAlgn="auto">
              <a:spcAft>
                <a:spcPts val="0"/>
              </a:spcAft>
              <a:buFont typeface="Arial" pitchFamily="34" charset="0"/>
              <a:buNone/>
              <a:defRPr/>
            </a:pPr>
            <a:endParaRPr lang="en-GB" dirty="0"/>
          </a:p>
          <a:p>
            <a:pPr fontAlgn="auto">
              <a:spcAft>
                <a:spcPts val="0"/>
              </a:spcAft>
              <a:buFont typeface="Arial" pitchFamily="34" charset="0"/>
              <a:buNone/>
              <a:defRPr/>
            </a:pPr>
            <a:r>
              <a:rPr lang="en-GB" sz="2000" b="1" dirty="0" smtClean="0"/>
              <a:t>Shepherd HL </a:t>
            </a:r>
            <a:r>
              <a:rPr lang="en-GB" sz="2000" b="1" i="1" dirty="0"/>
              <a:t>et al</a:t>
            </a:r>
            <a:r>
              <a:rPr lang="en-GB" sz="2000" b="1" dirty="0"/>
              <a:t>. </a:t>
            </a:r>
            <a:r>
              <a:rPr lang="en-GB" sz="2000" b="1" dirty="0" smtClean="0"/>
              <a:t>Patient </a:t>
            </a:r>
            <a:r>
              <a:rPr lang="en-GB" sz="2000" b="1" dirty="0" err="1"/>
              <a:t>Educ</a:t>
            </a:r>
            <a:r>
              <a:rPr lang="en-GB" sz="2000" b="1" dirty="0"/>
              <a:t> </a:t>
            </a:r>
            <a:r>
              <a:rPr lang="en-GB" sz="2000" b="1" dirty="0" err="1"/>
              <a:t>Couns</a:t>
            </a:r>
            <a:r>
              <a:rPr lang="en-GB" sz="2000" b="1" dirty="0"/>
              <a:t> (2011)</a:t>
            </a:r>
          </a:p>
        </p:txBody>
      </p:sp>
      <p:sp>
        <p:nvSpPr>
          <p:cNvPr id="18434" name="Title 2"/>
          <p:cNvSpPr>
            <a:spLocks noGrp="1"/>
          </p:cNvSpPr>
          <p:nvPr>
            <p:ph type="title"/>
          </p:nvPr>
        </p:nvSpPr>
        <p:spPr>
          <a:xfrm>
            <a:off x="250825" y="1125538"/>
            <a:ext cx="8642350" cy="719137"/>
          </a:xfrm>
        </p:spPr>
        <p:txBody>
          <a:bodyPr/>
          <a:lstStyle/>
          <a:p>
            <a:r>
              <a:rPr lang="en-GB" smtClean="0">
                <a:solidFill>
                  <a:schemeClr val="tx2"/>
                </a:solidFill>
                <a:latin typeface="Arial" charset="0"/>
                <a:cs typeface="Arial" charset="0"/>
              </a:rPr>
              <a:t>3 Questions Approach</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Placeholder 1"/>
          <p:cNvSpPr>
            <a:spLocks noGrp="1"/>
          </p:cNvSpPr>
          <p:nvPr>
            <p:ph type="body" sz="quarter" idx="10"/>
          </p:nvPr>
        </p:nvSpPr>
        <p:spPr>
          <a:xfrm>
            <a:off x="250825" y="2060575"/>
            <a:ext cx="8137525" cy="4321175"/>
          </a:xfrm>
        </p:spPr>
        <p:txBody>
          <a:bodyPr/>
          <a:lstStyle/>
          <a:p>
            <a:endParaRPr lang="en-GB" smtClean="0">
              <a:latin typeface="Arial" charset="0"/>
              <a:cs typeface="Arial" charset="0"/>
            </a:endParaRPr>
          </a:p>
          <a:p>
            <a:endParaRPr lang="en-GB" smtClean="0">
              <a:latin typeface="Arial" charset="0"/>
              <a:cs typeface="Arial" charset="0"/>
            </a:endParaRPr>
          </a:p>
          <a:p>
            <a:endParaRPr lang="en-GB" smtClean="0">
              <a:latin typeface="Arial" charset="0"/>
              <a:cs typeface="Arial" charset="0"/>
            </a:endParaRPr>
          </a:p>
          <a:p>
            <a:endParaRPr lang="en-GB" smtClean="0">
              <a:latin typeface="Arial" charset="0"/>
              <a:cs typeface="Arial" charset="0"/>
            </a:endParaRPr>
          </a:p>
          <a:p>
            <a:endParaRPr lang="en-GB" smtClean="0">
              <a:latin typeface="Arial" charset="0"/>
              <a:cs typeface="Arial" charset="0"/>
            </a:endParaRPr>
          </a:p>
          <a:p>
            <a:r>
              <a:rPr lang="en-GB" sz="2400" b="1" smtClean="0">
                <a:latin typeface="Arial" charset="0"/>
                <a:cs typeface="Arial" charset="0"/>
              </a:rPr>
              <a:t>http://www.health.org.uk/areas-of-work/ programmes/shared-decision-making/learning/</a:t>
            </a:r>
          </a:p>
        </p:txBody>
      </p:sp>
      <p:sp>
        <p:nvSpPr>
          <p:cNvPr id="20482" name="Title 2"/>
          <p:cNvSpPr>
            <a:spLocks noGrp="1"/>
          </p:cNvSpPr>
          <p:nvPr>
            <p:ph type="title"/>
          </p:nvPr>
        </p:nvSpPr>
        <p:spPr>
          <a:xfrm>
            <a:off x="250825" y="1125538"/>
            <a:ext cx="8642350" cy="719137"/>
          </a:xfrm>
        </p:spPr>
        <p:txBody>
          <a:bodyPr/>
          <a:lstStyle/>
          <a:p>
            <a:endParaRPr lang="en-GB" smtClean="0">
              <a:latin typeface="Arial" charset="0"/>
              <a:cs typeface="Arial" charset="0"/>
            </a:endParaRPr>
          </a:p>
        </p:txBody>
      </p:sp>
      <p:pic>
        <p:nvPicPr>
          <p:cNvPr id="20483" name="Picture 3"/>
          <p:cNvPicPr>
            <a:picLocks noChangeAspect="1" noChangeArrowheads="1"/>
          </p:cNvPicPr>
          <p:nvPr/>
        </p:nvPicPr>
        <p:blipFill>
          <a:blip r:embed="rId3"/>
          <a:srcRect/>
          <a:stretch>
            <a:fillRect/>
          </a:stretch>
        </p:blipFill>
        <p:spPr bwMode="auto">
          <a:xfrm>
            <a:off x="1403350" y="1730375"/>
            <a:ext cx="5883275" cy="906463"/>
          </a:xfrm>
          <a:prstGeom prst="rect">
            <a:avLst/>
          </a:prstGeom>
          <a:noFill/>
          <a:ln w="9525">
            <a:noFill/>
            <a:miter lim="800000"/>
            <a:headEnd/>
            <a:tailEnd/>
          </a:ln>
        </p:spPr>
      </p:pic>
      <p:pic>
        <p:nvPicPr>
          <p:cNvPr id="20484" name="Picture 4" descr="IHS_MASTER_541_186"/>
          <p:cNvPicPr>
            <a:picLocks noChangeAspect="1" noChangeArrowheads="1"/>
          </p:cNvPicPr>
          <p:nvPr/>
        </p:nvPicPr>
        <p:blipFill>
          <a:blip r:embed="rId4"/>
          <a:srcRect/>
          <a:stretch>
            <a:fillRect/>
          </a:stretch>
        </p:blipFill>
        <p:spPr bwMode="auto">
          <a:xfrm>
            <a:off x="812800" y="3619500"/>
            <a:ext cx="3276600" cy="790575"/>
          </a:xfrm>
          <a:prstGeom prst="rect">
            <a:avLst/>
          </a:prstGeom>
          <a:noFill/>
          <a:ln w="9525">
            <a:noFill/>
            <a:miter lim="800000"/>
            <a:headEnd/>
            <a:tailEnd/>
          </a:ln>
        </p:spPr>
      </p:pic>
      <p:pic>
        <p:nvPicPr>
          <p:cNvPr id="20485" name="Picture 5"/>
          <p:cNvPicPr>
            <a:picLocks noChangeAspect="1"/>
          </p:cNvPicPr>
          <p:nvPr/>
        </p:nvPicPr>
        <p:blipFill>
          <a:blip r:embed="rId5"/>
          <a:srcRect/>
          <a:stretch>
            <a:fillRect/>
          </a:stretch>
        </p:blipFill>
        <p:spPr bwMode="auto">
          <a:xfrm>
            <a:off x="5133975" y="3141663"/>
            <a:ext cx="1050925" cy="1008062"/>
          </a:xfrm>
          <a:prstGeom prst="rect">
            <a:avLst/>
          </a:prstGeom>
          <a:noFill/>
          <a:ln w="9525">
            <a:noFill/>
            <a:miter lim="800000"/>
            <a:headEnd/>
            <a:tailEnd/>
          </a:ln>
        </p:spPr>
      </p:pic>
      <p:pic>
        <p:nvPicPr>
          <p:cNvPr id="20486" name="Picture 6" descr="NHS-header2"/>
          <p:cNvPicPr>
            <a:picLocks noChangeAspect="1" noChangeArrowheads="1"/>
          </p:cNvPicPr>
          <p:nvPr/>
        </p:nvPicPr>
        <p:blipFill>
          <a:blip r:embed="rId6"/>
          <a:srcRect/>
          <a:stretch>
            <a:fillRect/>
          </a:stretch>
        </p:blipFill>
        <p:spPr bwMode="auto">
          <a:xfrm>
            <a:off x="236538" y="2997200"/>
            <a:ext cx="4210050" cy="514350"/>
          </a:xfrm>
          <a:prstGeom prst="rect">
            <a:avLst/>
          </a:prstGeom>
          <a:noFill/>
          <a:ln w="9525">
            <a:noFill/>
            <a:miter lim="800000"/>
            <a:headEnd/>
            <a:tailEnd/>
          </a:ln>
        </p:spPr>
      </p:pic>
      <p:pic>
        <p:nvPicPr>
          <p:cNvPr id="20487" name="Picture 7"/>
          <p:cNvPicPr>
            <a:picLocks noChangeAspect="1"/>
          </p:cNvPicPr>
          <p:nvPr/>
        </p:nvPicPr>
        <p:blipFill>
          <a:blip r:embed="rId7"/>
          <a:srcRect/>
          <a:stretch>
            <a:fillRect/>
          </a:stretch>
        </p:blipFill>
        <p:spPr bwMode="auto">
          <a:xfrm>
            <a:off x="6718300" y="3284538"/>
            <a:ext cx="2190750"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5" y="2060575"/>
            <a:ext cx="8642350" cy="4321175"/>
          </a:xfrm>
        </p:spPr>
        <p:txBody>
          <a:bodyPr/>
          <a:lstStyle/>
          <a:p>
            <a:pPr marL="457200" indent="-457200">
              <a:buFont typeface="Arial" charset="0"/>
              <a:buChar char="•"/>
            </a:pPr>
            <a:r>
              <a:rPr lang="en-GB" smtClean="0">
                <a:latin typeface="Arial" charset="0"/>
                <a:cs typeface="Arial" charset="0"/>
              </a:rPr>
              <a:t>Brief Decision Aids</a:t>
            </a:r>
          </a:p>
          <a:p>
            <a:pPr lvl="2"/>
            <a:r>
              <a:rPr lang="en-GB" smtClean="0">
                <a:solidFill>
                  <a:schemeClr val="tx2"/>
                </a:solidFill>
                <a:latin typeface="Arial" charset="0"/>
                <a:cs typeface="Arial" charset="0"/>
                <a:hlinkClick r:id="rId2"/>
              </a:rPr>
              <a:t>http://www.patient.co.uk/decision-aids</a:t>
            </a:r>
            <a:r>
              <a:rPr lang="en-GB" smtClean="0">
                <a:solidFill>
                  <a:schemeClr val="tx2"/>
                </a:solidFill>
                <a:latin typeface="Arial" charset="0"/>
                <a:cs typeface="Arial" charset="0"/>
              </a:rPr>
              <a:t>/</a:t>
            </a:r>
          </a:p>
          <a:p>
            <a:pPr marL="457200" indent="-457200">
              <a:buFont typeface="Arial" charset="0"/>
              <a:buChar char="•"/>
            </a:pPr>
            <a:r>
              <a:rPr lang="en-GB" smtClean="0">
                <a:latin typeface="Arial" charset="0"/>
                <a:cs typeface="Arial" charset="0"/>
              </a:rPr>
              <a:t>Option Grids</a:t>
            </a:r>
          </a:p>
          <a:p>
            <a:pPr lvl="2"/>
            <a:r>
              <a:rPr lang="en-GB" smtClean="0">
                <a:solidFill>
                  <a:schemeClr val="tx2"/>
                </a:solidFill>
                <a:latin typeface="Arial" charset="0"/>
                <a:cs typeface="Arial" charset="0"/>
                <a:hlinkClick r:id="rId3"/>
              </a:rPr>
              <a:t>http://www.optiongrid.org/</a:t>
            </a:r>
            <a:endParaRPr lang="en-GB" smtClean="0">
              <a:solidFill>
                <a:schemeClr val="tx2"/>
              </a:solidFill>
              <a:latin typeface="Arial" charset="0"/>
              <a:cs typeface="Arial" charset="0"/>
            </a:endParaRPr>
          </a:p>
          <a:p>
            <a:pPr marL="457200" indent="-457200">
              <a:buFont typeface="Arial" charset="0"/>
              <a:buChar char="•"/>
            </a:pPr>
            <a:r>
              <a:rPr lang="en-GB" smtClean="0">
                <a:latin typeface="Arial" charset="0"/>
                <a:cs typeface="Arial" charset="0"/>
              </a:rPr>
              <a:t>Patient decision aids</a:t>
            </a:r>
          </a:p>
          <a:p>
            <a:pPr lvl="2"/>
            <a:r>
              <a:rPr lang="en-GB" smtClean="0">
                <a:solidFill>
                  <a:schemeClr val="tx2"/>
                </a:solidFill>
                <a:latin typeface="Arial" charset="0"/>
                <a:cs typeface="Arial" charset="0"/>
                <a:hlinkClick r:id="rId4"/>
              </a:rPr>
              <a:t>http://sdm.rightcare.nhs.uk/</a:t>
            </a:r>
            <a:endParaRPr lang="en-GB" smtClean="0">
              <a:solidFill>
                <a:schemeClr val="tx2"/>
              </a:solidFill>
              <a:latin typeface="Arial" charset="0"/>
              <a:cs typeface="Arial" charset="0"/>
            </a:endParaRPr>
          </a:p>
          <a:p>
            <a:pPr marL="457200" indent="-457200">
              <a:buFont typeface="Arial" charset="0"/>
              <a:buChar char="•"/>
            </a:pPr>
            <a:r>
              <a:rPr lang="en-GB" smtClean="0">
                <a:latin typeface="Arial" charset="0"/>
                <a:cs typeface="Arial" charset="0"/>
              </a:rPr>
              <a:t>Cates plots</a:t>
            </a:r>
          </a:p>
          <a:p>
            <a:pPr lvl="2"/>
            <a:r>
              <a:rPr lang="en-GB" smtClean="0">
                <a:solidFill>
                  <a:schemeClr val="tx2"/>
                </a:solidFill>
                <a:latin typeface="Arial" charset="0"/>
                <a:cs typeface="Arial" charset="0"/>
                <a:hlinkClick r:id="rId5"/>
              </a:rPr>
              <a:t>http://www.nntonline.net/</a:t>
            </a:r>
            <a:endParaRPr lang="en-GB" smtClean="0">
              <a:solidFill>
                <a:schemeClr val="tx2"/>
              </a:solidFill>
              <a:latin typeface="Arial" charset="0"/>
              <a:cs typeface="Arial" charset="0"/>
            </a:endParaRPr>
          </a:p>
          <a:p>
            <a:pPr lvl="1"/>
            <a:endParaRPr lang="en-GB" sz="3200" smtClean="0">
              <a:solidFill>
                <a:schemeClr val="tx2"/>
              </a:solidFill>
              <a:latin typeface="Arial" charset="0"/>
              <a:cs typeface="Arial" charset="0"/>
            </a:endParaRPr>
          </a:p>
          <a:p>
            <a:pPr marL="457200" indent="-457200"/>
            <a:endParaRPr lang="en-GB" smtClean="0">
              <a:latin typeface="Arial" charset="0"/>
              <a:cs typeface="Arial" charset="0"/>
            </a:endParaRPr>
          </a:p>
        </p:txBody>
      </p:sp>
      <p:sp>
        <p:nvSpPr>
          <p:cNvPr id="22530" name="Title 2"/>
          <p:cNvSpPr>
            <a:spLocks noGrp="1"/>
          </p:cNvSpPr>
          <p:nvPr>
            <p:ph type="title"/>
          </p:nvPr>
        </p:nvSpPr>
        <p:spPr>
          <a:xfrm>
            <a:off x="250825" y="1125538"/>
            <a:ext cx="8642350" cy="719137"/>
          </a:xfrm>
        </p:spPr>
        <p:txBody>
          <a:bodyPr/>
          <a:lstStyle/>
          <a:p>
            <a:r>
              <a:rPr lang="en-GB" smtClean="0">
                <a:solidFill>
                  <a:schemeClr val="tx2"/>
                </a:solidFill>
                <a:latin typeface="Arial" charset="0"/>
                <a:cs typeface="Arial" charset="0"/>
              </a:rPr>
              <a:t>Examples of SDM Tools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1"/>
          <p:cNvSpPr>
            <a:spLocks noGrp="1"/>
          </p:cNvSpPr>
          <p:nvPr>
            <p:ph type="body" sz="quarter" idx="10"/>
          </p:nvPr>
        </p:nvSpPr>
        <p:spPr>
          <a:xfrm>
            <a:off x="250825" y="2636838"/>
            <a:ext cx="8642350" cy="4321175"/>
          </a:xfrm>
          <a:solidFill>
            <a:schemeClr val="bg1"/>
          </a:solidFill>
        </p:spPr>
        <p:txBody>
          <a:bodyPr/>
          <a:lstStyle/>
          <a:p>
            <a:endParaRPr lang="en-GB" smtClean="0">
              <a:latin typeface="Arial" charset="0"/>
              <a:cs typeface="Arial" charset="0"/>
            </a:endParaRPr>
          </a:p>
        </p:txBody>
      </p:sp>
      <p:sp>
        <p:nvSpPr>
          <p:cNvPr id="23554" name="Title 3"/>
          <p:cNvSpPr>
            <a:spLocks noGrp="1"/>
          </p:cNvSpPr>
          <p:nvPr>
            <p:ph type="title"/>
          </p:nvPr>
        </p:nvSpPr>
        <p:spPr>
          <a:xfrm>
            <a:off x="250825" y="1125538"/>
            <a:ext cx="8642350" cy="719137"/>
          </a:xfrm>
        </p:spPr>
        <p:txBody>
          <a:bodyPr/>
          <a:lstStyle/>
          <a:p>
            <a:endParaRPr lang="en-GB" smtClean="0">
              <a:latin typeface="Arial" charset="0"/>
              <a:cs typeface="Arial" charset="0"/>
            </a:endParaRPr>
          </a:p>
        </p:txBody>
      </p:sp>
      <p:pic>
        <p:nvPicPr>
          <p:cNvPr id="23555" name="Picture 3"/>
          <p:cNvPicPr>
            <a:picLocks noChangeAspect="1" noChangeArrowheads="1"/>
          </p:cNvPicPr>
          <p:nvPr/>
        </p:nvPicPr>
        <p:blipFill>
          <a:blip r:embed="rId2"/>
          <a:srcRect t="1894"/>
          <a:stretch>
            <a:fillRect/>
          </a:stretch>
        </p:blipFill>
        <p:spPr bwMode="auto">
          <a:xfrm>
            <a:off x="900113" y="1052513"/>
            <a:ext cx="7343775" cy="642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p:cNvPicPr>
            <a:picLocks noChangeAspect="1" noChangeArrowheads="1"/>
          </p:cNvPicPr>
          <p:nvPr/>
        </p:nvPicPr>
        <p:blipFill>
          <a:blip r:embed="rId2"/>
          <a:srcRect/>
          <a:stretch>
            <a:fillRect/>
          </a:stretch>
        </p:blipFill>
        <p:spPr bwMode="auto">
          <a:xfrm>
            <a:off x="323850" y="539750"/>
            <a:ext cx="2705100" cy="1304925"/>
          </a:xfrm>
          <a:prstGeom prst="rect">
            <a:avLst/>
          </a:prstGeom>
          <a:noFill/>
          <a:ln w="9525">
            <a:noFill/>
            <a:miter lim="800000"/>
            <a:headEnd/>
            <a:tailEnd/>
          </a:ln>
        </p:spPr>
      </p:pic>
      <p:sp>
        <p:nvSpPr>
          <p:cNvPr id="24578" name="Title 3"/>
          <p:cNvSpPr>
            <a:spLocks noGrp="1"/>
          </p:cNvSpPr>
          <p:nvPr>
            <p:ph type="title"/>
          </p:nvPr>
        </p:nvSpPr>
        <p:spPr>
          <a:xfrm>
            <a:off x="250825" y="1125538"/>
            <a:ext cx="8642350" cy="719137"/>
          </a:xfrm>
        </p:spPr>
        <p:txBody>
          <a:bodyPr/>
          <a:lstStyle/>
          <a:p>
            <a:pPr algn="r"/>
            <a:r>
              <a:rPr lang="en-GB" smtClean="0">
                <a:latin typeface="Arial" charset="0"/>
                <a:cs typeface="Arial" charset="0"/>
              </a:rPr>
              <a:t>		</a:t>
            </a:r>
            <a:r>
              <a:rPr lang="en-GB" sz="3600" smtClean="0">
                <a:latin typeface="Arial" charset="0"/>
                <a:cs typeface="Arial" charset="0"/>
              </a:rPr>
              <a:t>Treatment of stable angina</a:t>
            </a:r>
            <a:endParaRPr lang="en-GB" smtClean="0">
              <a:latin typeface="Arial" charset="0"/>
              <a:cs typeface="Arial" charset="0"/>
            </a:endParaRPr>
          </a:p>
        </p:txBody>
      </p:sp>
      <p:pic>
        <p:nvPicPr>
          <p:cNvPr id="24579" name="Picture 5"/>
          <p:cNvPicPr>
            <a:picLocks noChangeAspect="1" noChangeArrowheads="1"/>
          </p:cNvPicPr>
          <p:nvPr/>
        </p:nvPicPr>
        <p:blipFill>
          <a:blip r:embed="rId3"/>
          <a:srcRect l="7916" t="14223" r="6528" b="3555"/>
          <a:stretch>
            <a:fillRect/>
          </a:stretch>
        </p:blipFill>
        <p:spPr bwMode="auto">
          <a:xfrm>
            <a:off x="455613" y="1976438"/>
            <a:ext cx="8293100" cy="4981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136525" y="287338"/>
            <a:ext cx="2076450" cy="838200"/>
          </a:xfrm>
          <a:prstGeom prst="rect">
            <a:avLst/>
          </a:prstGeom>
          <a:noFill/>
          <a:ln w="9525">
            <a:noFill/>
            <a:miter lim="800000"/>
            <a:headEnd/>
            <a:tailEnd/>
          </a:ln>
        </p:spPr>
      </p:pic>
      <p:sp>
        <p:nvSpPr>
          <p:cNvPr id="25602" name="Text Placeholder 6"/>
          <p:cNvSpPr>
            <a:spLocks noGrp="1"/>
          </p:cNvSpPr>
          <p:nvPr>
            <p:ph type="body" sz="quarter" idx="10"/>
          </p:nvPr>
        </p:nvSpPr>
        <p:spPr>
          <a:xfrm>
            <a:off x="250825" y="2060575"/>
            <a:ext cx="8642350" cy="4321175"/>
          </a:xfrm>
        </p:spPr>
        <p:txBody>
          <a:bodyPr/>
          <a:lstStyle/>
          <a:p>
            <a:endParaRPr lang="en-GB" smtClean="0">
              <a:latin typeface="Arial" charset="0"/>
              <a:cs typeface="Arial" charset="0"/>
            </a:endParaRPr>
          </a:p>
        </p:txBody>
      </p:sp>
      <p:sp>
        <p:nvSpPr>
          <p:cNvPr id="25603" name="Title 5"/>
          <p:cNvSpPr>
            <a:spLocks noGrp="1"/>
          </p:cNvSpPr>
          <p:nvPr>
            <p:ph type="title"/>
          </p:nvPr>
        </p:nvSpPr>
        <p:spPr>
          <a:xfrm>
            <a:off x="250825" y="1125538"/>
            <a:ext cx="8642350" cy="719137"/>
          </a:xfrm>
        </p:spPr>
        <p:txBody>
          <a:bodyPr/>
          <a:lstStyle/>
          <a:p>
            <a:endParaRPr lang="en-GB" smtClean="0">
              <a:latin typeface="Arial" charset="0"/>
              <a:cs typeface="Arial" charset="0"/>
            </a:endParaRPr>
          </a:p>
        </p:txBody>
      </p:sp>
      <p:pic>
        <p:nvPicPr>
          <p:cNvPr id="25604" name="Picture 3"/>
          <p:cNvPicPr>
            <a:picLocks noChangeAspect="1" noChangeArrowheads="1"/>
          </p:cNvPicPr>
          <p:nvPr/>
        </p:nvPicPr>
        <p:blipFill>
          <a:blip r:embed="rId3"/>
          <a:srcRect l="14722" t="7556" r="15561" b="8446"/>
          <a:stretch>
            <a:fillRect/>
          </a:stretch>
        </p:blipFill>
        <p:spPr bwMode="auto">
          <a:xfrm>
            <a:off x="136525" y="1127125"/>
            <a:ext cx="8964613" cy="675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dirty="0" smtClean="0"/>
              <a:t>Ethel</a:t>
            </a:r>
          </a:p>
        </p:txBody>
      </p:sp>
      <p:pic>
        <p:nvPicPr>
          <p:cNvPr id="14339" name="Picture 2" descr="http://graphics8.nytimes.com/images/2009/05/06/health/elderly.pills.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557338"/>
            <a:ext cx="7127875" cy="47371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2"/>
          <p:cNvSpPr>
            <a:spLocks noGrp="1"/>
          </p:cNvSpPr>
          <p:nvPr>
            <p:ph type="title"/>
          </p:nvPr>
        </p:nvSpPr>
        <p:spPr>
          <a:xfrm>
            <a:off x="250825" y="857250"/>
            <a:ext cx="8642350" cy="720725"/>
          </a:xfrm>
        </p:spPr>
        <p:txBody>
          <a:bodyPr/>
          <a:lstStyle/>
          <a:p>
            <a:r>
              <a:rPr lang="en-GB" smtClean="0">
                <a:solidFill>
                  <a:schemeClr val="tx2"/>
                </a:solidFill>
                <a:latin typeface="Arial" charset="0"/>
                <a:cs typeface="Arial" charset="0"/>
              </a:rPr>
              <a:t>Statin Prescribed</a:t>
            </a:r>
          </a:p>
        </p:txBody>
      </p:sp>
      <p:pic>
        <p:nvPicPr>
          <p:cNvPr id="26626" name="Picture 2"/>
          <p:cNvPicPr>
            <a:picLocks noChangeAspect="1" noChangeArrowheads="1"/>
          </p:cNvPicPr>
          <p:nvPr/>
        </p:nvPicPr>
        <p:blipFill>
          <a:blip r:embed="rId3"/>
          <a:srcRect/>
          <a:stretch>
            <a:fillRect/>
          </a:stretch>
        </p:blipFill>
        <p:spPr bwMode="auto">
          <a:xfrm>
            <a:off x="642938" y="1928813"/>
            <a:ext cx="4533900" cy="4319587"/>
          </a:xfrm>
          <a:prstGeom prst="rect">
            <a:avLst/>
          </a:prstGeom>
          <a:noFill/>
          <a:ln w="9525">
            <a:noFill/>
            <a:miter lim="800000"/>
            <a:headEnd/>
            <a:tailEnd/>
          </a:ln>
        </p:spPr>
      </p:pic>
      <p:sp>
        <p:nvSpPr>
          <p:cNvPr id="26627" name="TextBox 4"/>
          <p:cNvSpPr txBox="1">
            <a:spLocks noChangeArrowheads="1"/>
          </p:cNvSpPr>
          <p:nvPr/>
        </p:nvSpPr>
        <p:spPr bwMode="auto">
          <a:xfrm>
            <a:off x="5857875" y="1196975"/>
            <a:ext cx="2786063" cy="1446213"/>
          </a:xfrm>
          <a:prstGeom prst="rect">
            <a:avLst/>
          </a:prstGeom>
          <a:noFill/>
          <a:ln w="50800">
            <a:solidFill>
              <a:srgbClr val="00B050"/>
            </a:solidFill>
            <a:miter lim="800000"/>
            <a:headEnd/>
            <a:tailEnd/>
          </a:ln>
        </p:spPr>
        <p:txBody>
          <a:bodyPr>
            <a:spAutoFit/>
          </a:bodyPr>
          <a:lstStyle/>
          <a:p>
            <a:r>
              <a:rPr lang="en-GB" sz="2200">
                <a:solidFill>
                  <a:prstClr val="black"/>
                </a:solidFill>
                <a:ea typeface="+mn-ea"/>
              </a:rPr>
              <a:t>These people </a:t>
            </a:r>
            <a:r>
              <a:rPr lang="en-GB" sz="2200" b="1">
                <a:solidFill>
                  <a:prstClr val="black"/>
                </a:solidFill>
                <a:ea typeface="+mn-ea"/>
              </a:rPr>
              <a:t>will</a:t>
            </a:r>
          </a:p>
          <a:p>
            <a:r>
              <a:rPr lang="en-GB" sz="2200" b="1">
                <a:solidFill>
                  <a:prstClr val="black"/>
                </a:solidFill>
                <a:ea typeface="+mn-ea"/>
              </a:rPr>
              <a:t>not have a CV event, </a:t>
            </a:r>
            <a:r>
              <a:rPr lang="en-GB" sz="2200">
                <a:solidFill>
                  <a:prstClr val="black"/>
                </a:solidFill>
                <a:ea typeface="+mn-ea"/>
              </a:rPr>
              <a:t>whether or not they take a statin</a:t>
            </a:r>
          </a:p>
        </p:txBody>
      </p:sp>
      <p:sp>
        <p:nvSpPr>
          <p:cNvPr id="26628" name="TextBox 5"/>
          <p:cNvSpPr txBox="1">
            <a:spLocks noChangeArrowheads="1"/>
          </p:cNvSpPr>
          <p:nvPr/>
        </p:nvSpPr>
        <p:spPr bwMode="auto">
          <a:xfrm>
            <a:off x="5857875" y="4840288"/>
            <a:ext cx="2786063" cy="1446212"/>
          </a:xfrm>
          <a:prstGeom prst="rect">
            <a:avLst/>
          </a:prstGeom>
          <a:solidFill>
            <a:schemeClr val="bg1"/>
          </a:solidFill>
          <a:ln w="50800">
            <a:solidFill>
              <a:srgbClr val="FF0000"/>
            </a:solidFill>
            <a:miter lim="800000"/>
            <a:headEnd/>
            <a:tailEnd/>
          </a:ln>
        </p:spPr>
        <p:txBody>
          <a:bodyPr>
            <a:spAutoFit/>
          </a:bodyPr>
          <a:lstStyle/>
          <a:p>
            <a:r>
              <a:rPr lang="en-GB" sz="2200">
                <a:solidFill>
                  <a:prstClr val="black"/>
                </a:solidFill>
                <a:ea typeface="+mn-ea"/>
              </a:rPr>
              <a:t>These people </a:t>
            </a:r>
            <a:r>
              <a:rPr lang="en-GB" sz="2200" b="1">
                <a:solidFill>
                  <a:prstClr val="black"/>
                </a:solidFill>
                <a:ea typeface="+mn-ea"/>
              </a:rPr>
              <a:t>will </a:t>
            </a:r>
            <a:r>
              <a:rPr lang="en-GB" sz="2200">
                <a:solidFill>
                  <a:prstClr val="black"/>
                </a:solidFill>
                <a:ea typeface="+mn-ea"/>
              </a:rPr>
              <a:t>have a CV event, whether or not they take a statin</a:t>
            </a:r>
          </a:p>
        </p:txBody>
      </p:sp>
      <p:sp>
        <p:nvSpPr>
          <p:cNvPr id="26629" name="TextBox 6"/>
          <p:cNvSpPr txBox="1">
            <a:spLocks noChangeArrowheads="1"/>
          </p:cNvSpPr>
          <p:nvPr/>
        </p:nvSpPr>
        <p:spPr bwMode="auto">
          <a:xfrm>
            <a:off x="5857875" y="3000375"/>
            <a:ext cx="2786063" cy="1446213"/>
          </a:xfrm>
          <a:prstGeom prst="rect">
            <a:avLst/>
          </a:prstGeom>
          <a:noFill/>
          <a:ln w="50800">
            <a:solidFill>
              <a:srgbClr val="FFFF00"/>
            </a:solidFill>
            <a:miter lim="800000"/>
            <a:headEnd/>
            <a:tailEnd/>
          </a:ln>
        </p:spPr>
        <p:txBody>
          <a:bodyPr>
            <a:spAutoFit/>
          </a:bodyPr>
          <a:lstStyle/>
          <a:p>
            <a:r>
              <a:rPr lang="en-GB" sz="2200">
                <a:solidFill>
                  <a:prstClr val="black"/>
                </a:solidFill>
                <a:ea typeface="+mn-ea"/>
              </a:rPr>
              <a:t>These people will be </a:t>
            </a:r>
            <a:r>
              <a:rPr lang="en-GB" sz="2200" b="1">
                <a:solidFill>
                  <a:prstClr val="black"/>
                </a:solidFill>
                <a:ea typeface="+mn-ea"/>
              </a:rPr>
              <a:t>saved</a:t>
            </a:r>
            <a:r>
              <a:rPr lang="en-GB" sz="2200">
                <a:solidFill>
                  <a:prstClr val="black"/>
                </a:solidFill>
                <a:ea typeface="+mn-ea"/>
              </a:rPr>
              <a:t> from having a CV event because they take a statin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276475"/>
            <a:ext cx="8642350" cy="2305050"/>
          </a:xfrm>
        </p:spPr>
        <p:txBody>
          <a:bodyPr rtlCol="0"/>
          <a:lstStyle/>
          <a:p>
            <a:pPr fontAlgn="auto">
              <a:spcAft>
                <a:spcPts val="0"/>
              </a:spcAft>
              <a:defRPr/>
            </a:pPr>
            <a:r>
              <a:rPr lang="en-GB" dirty="0" smtClean="0"/>
              <a:t>Interactive Examples</a:t>
            </a:r>
            <a:endParaRPr lang="en-GB"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0" y="5291916"/>
            <a:ext cx="4032250" cy="729372"/>
          </a:xfrm>
        </p:spPr>
        <p:txBody>
          <a:bodyPr/>
          <a:lstStyle/>
          <a:p>
            <a:pPr algn="l"/>
            <a:r>
              <a:rPr lang="en-GB" b="1" i="1" dirty="0" smtClean="0">
                <a:solidFill>
                  <a:schemeClr val="tx2"/>
                </a:solidFill>
              </a:rPr>
              <a:t>Sylvia Dixon, </a:t>
            </a:r>
          </a:p>
          <a:p>
            <a:pPr algn="l"/>
            <a:r>
              <a:rPr lang="en-GB" dirty="0" smtClean="0">
                <a:solidFill>
                  <a:schemeClr val="tx2"/>
                </a:solidFill>
              </a:rPr>
              <a:t>Care Home Manager</a:t>
            </a:r>
            <a:endParaRPr lang="en-GB" dirty="0">
              <a:solidFill>
                <a:schemeClr val="tx2"/>
              </a:solidFill>
            </a:endParaRPr>
          </a:p>
          <a:p>
            <a:endParaRPr lang="en-GB" dirty="0"/>
          </a:p>
        </p:txBody>
      </p:sp>
      <p:sp>
        <p:nvSpPr>
          <p:cNvPr id="3" name="Rectangle 2"/>
          <p:cNvSpPr/>
          <p:nvPr/>
        </p:nvSpPr>
        <p:spPr>
          <a:xfrm>
            <a:off x="251520" y="2151109"/>
            <a:ext cx="4572000" cy="1261884"/>
          </a:xfrm>
          <a:prstGeom prst="rect">
            <a:avLst/>
          </a:prstGeom>
        </p:spPr>
        <p:txBody>
          <a:bodyPr>
            <a:spAutoFit/>
          </a:bodyPr>
          <a:lstStyle/>
          <a:p>
            <a:pPr algn="ctr"/>
            <a:r>
              <a:rPr lang="en-GB" sz="3600" b="1" dirty="0" smtClean="0"/>
              <a:t>A Care Home Managers View Point</a:t>
            </a:r>
            <a:r>
              <a:rPr lang="en-GB" sz="3600" b="1" dirty="0"/>
              <a:t/>
            </a:r>
            <a:br>
              <a:rPr lang="en-GB" sz="3600" b="1" dirty="0"/>
            </a:br>
            <a:r>
              <a:rPr lang="en-GB" sz="400" dirty="0"/>
              <a:t> </a:t>
            </a:r>
            <a:endParaRPr lang="en-GB" dirty="0"/>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66200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2492896"/>
            <a:ext cx="8640960" cy="720080"/>
          </a:xfrm>
        </p:spPr>
        <p:txBody>
          <a:bodyPr/>
          <a:lstStyle/>
          <a:p>
            <a:pPr algn="ctr"/>
            <a:r>
              <a:rPr lang="en-GB" dirty="0" smtClean="0"/>
              <a:t>Break</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04664"/>
            <a:ext cx="2745305" cy="576064"/>
          </a:xfrm>
          <a:prstGeom prst="rect">
            <a:avLst/>
          </a:prstGeom>
        </p:spPr>
      </p:pic>
      <p:sp>
        <p:nvSpPr>
          <p:cNvPr id="5" name="TextBox 4"/>
          <p:cNvSpPr txBox="1"/>
          <p:nvPr/>
        </p:nvSpPr>
        <p:spPr>
          <a:xfrm>
            <a:off x="683568" y="5517232"/>
            <a:ext cx="7848872" cy="369332"/>
          </a:xfrm>
          <a:prstGeom prst="rect">
            <a:avLst/>
          </a:prstGeom>
          <a:noFill/>
        </p:spPr>
        <p:txBody>
          <a:bodyPr wrap="square" rtlCol="0">
            <a:spAutoFit/>
          </a:bodyPr>
          <a:lstStyle/>
          <a:p>
            <a:pPr algn="ctr"/>
            <a:r>
              <a:rPr lang="en-GB" b="1" dirty="0" smtClean="0">
                <a:solidFill>
                  <a:schemeClr val="tx2"/>
                </a:solidFill>
              </a:rPr>
              <a:t>Please tweet your comments and pictures with the #</a:t>
            </a:r>
            <a:r>
              <a:rPr lang="en-GB" b="1" dirty="0" err="1" smtClean="0">
                <a:solidFill>
                  <a:schemeClr val="tx2"/>
                </a:solidFill>
              </a:rPr>
              <a:t>NHCTShine</a:t>
            </a:r>
            <a:endParaRPr lang="en-GB" b="1" dirty="0">
              <a:solidFill>
                <a:schemeClr val="tx2"/>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459520"/>
            <a:ext cx="3773424" cy="521208"/>
          </a:xfrm>
          <a:prstGeom prst="rect">
            <a:avLst/>
          </a:prstGeom>
        </p:spPr>
      </p:pic>
    </p:spTree>
    <p:extLst>
      <p:ext uri="{BB962C8B-B14F-4D97-AF65-F5344CB8AC3E}">
        <p14:creationId xmlns:p14="http://schemas.microsoft.com/office/powerpoint/2010/main" val="12817121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0" y="5291916"/>
            <a:ext cx="4032250" cy="729372"/>
          </a:xfrm>
        </p:spPr>
        <p:txBody>
          <a:bodyPr/>
          <a:lstStyle/>
          <a:p>
            <a:pPr algn="l"/>
            <a:r>
              <a:rPr lang="en-GB" b="1" i="1" dirty="0" smtClean="0">
                <a:solidFill>
                  <a:schemeClr val="tx2"/>
                </a:solidFill>
              </a:rPr>
              <a:t>Dorothy O’Neill, </a:t>
            </a:r>
          </a:p>
          <a:p>
            <a:pPr algn="l"/>
            <a:r>
              <a:rPr lang="en-GB" dirty="0" smtClean="0">
                <a:solidFill>
                  <a:schemeClr val="tx2"/>
                </a:solidFill>
              </a:rPr>
              <a:t>Carer</a:t>
            </a:r>
            <a:endParaRPr lang="en-GB" dirty="0">
              <a:solidFill>
                <a:schemeClr val="tx2"/>
              </a:solidFill>
            </a:endParaRPr>
          </a:p>
          <a:p>
            <a:endParaRPr lang="en-GB" dirty="0"/>
          </a:p>
        </p:txBody>
      </p:sp>
      <p:sp>
        <p:nvSpPr>
          <p:cNvPr id="3" name="Rectangle 2"/>
          <p:cNvSpPr/>
          <p:nvPr/>
        </p:nvSpPr>
        <p:spPr>
          <a:xfrm>
            <a:off x="251520" y="2151109"/>
            <a:ext cx="4572000" cy="1261884"/>
          </a:xfrm>
          <a:prstGeom prst="rect">
            <a:avLst/>
          </a:prstGeom>
        </p:spPr>
        <p:txBody>
          <a:bodyPr>
            <a:spAutoFit/>
          </a:bodyPr>
          <a:lstStyle/>
          <a:p>
            <a:pPr algn="ctr"/>
            <a:r>
              <a:rPr lang="en-GB" sz="3600" b="1" dirty="0"/>
              <a:t>Being involved: </a:t>
            </a:r>
            <a:endParaRPr lang="en-GB" sz="3600" b="1" dirty="0" smtClean="0"/>
          </a:p>
          <a:p>
            <a:pPr algn="ctr"/>
            <a:r>
              <a:rPr lang="en-GB" sz="3600" b="1" dirty="0" smtClean="0"/>
              <a:t>a </a:t>
            </a:r>
            <a:r>
              <a:rPr lang="en-GB" sz="3600" b="1" dirty="0"/>
              <a:t>carer’s </a:t>
            </a:r>
            <a:r>
              <a:rPr lang="en-GB" sz="3600" b="1" dirty="0" smtClean="0"/>
              <a:t>reflections</a:t>
            </a:r>
            <a:r>
              <a:rPr lang="en-GB" sz="3600" b="1" dirty="0"/>
              <a:t/>
            </a:r>
            <a:br>
              <a:rPr lang="en-GB" sz="3600" b="1" dirty="0"/>
            </a:br>
            <a:r>
              <a:rPr lang="en-GB" sz="400" dirty="0"/>
              <a:t> </a:t>
            </a:r>
            <a:endParaRPr lang="en-GB" dirty="0"/>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9828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0" y="5291916"/>
            <a:ext cx="4032250" cy="729372"/>
          </a:xfrm>
        </p:spPr>
        <p:txBody>
          <a:bodyPr/>
          <a:lstStyle/>
          <a:p>
            <a:pPr algn="l"/>
            <a:r>
              <a:rPr lang="en-GB" b="1" i="1" dirty="0">
                <a:solidFill>
                  <a:schemeClr val="tx2"/>
                </a:solidFill>
              </a:rPr>
              <a:t>Nisha Desai,</a:t>
            </a:r>
            <a:r>
              <a:rPr lang="en-GB" dirty="0">
                <a:solidFill>
                  <a:schemeClr val="tx2"/>
                </a:solidFill>
              </a:rPr>
              <a:t> </a:t>
            </a:r>
            <a:endParaRPr lang="en-GB" dirty="0" smtClean="0">
              <a:solidFill>
                <a:schemeClr val="tx2"/>
              </a:solidFill>
            </a:endParaRPr>
          </a:p>
          <a:p>
            <a:pPr algn="l"/>
            <a:r>
              <a:rPr lang="en-GB" dirty="0" smtClean="0">
                <a:solidFill>
                  <a:schemeClr val="tx2"/>
                </a:solidFill>
              </a:rPr>
              <a:t>Senior </a:t>
            </a:r>
            <a:r>
              <a:rPr lang="en-GB" dirty="0">
                <a:solidFill>
                  <a:schemeClr val="tx2"/>
                </a:solidFill>
              </a:rPr>
              <a:t>Clinical Pharmacist</a:t>
            </a:r>
          </a:p>
        </p:txBody>
      </p:sp>
      <p:sp>
        <p:nvSpPr>
          <p:cNvPr id="3" name="Rectangle 2"/>
          <p:cNvSpPr/>
          <p:nvPr/>
        </p:nvSpPr>
        <p:spPr>
          <a:xfrm>
            <a:off x="251520" y="2151109"/>
            <a:ext cx="4572000" cy="1261884"/>
          </a:xfrm>
          <a:prstGeom prst="rect">
            <a:avLst/>
          </a:prstGeom>
        </p:spPr>
        <p:txBody>
          <a:bodyPr>
            <a:spAutoFit/>
          </a:bodyPr>
          <a:lstStyle/>
          <a:p>
            <a:pPr algn="ctr"/>
            <a:r>
              <a:rPr lang="en-GB" sz="3600" b="1" dirty="0"/>
              <a:t>How to undertake a medication review</a:t>
            </a:r>
            <a:br>
              <a:rPr lang="en-GB" sz="3600" b="1" dirty="0"/>
            </a:br>
            <a:r>
              <a:rPr lang="en-GB" sz="400" dirty="0"/>
              <a:t> </a:t>
            </a:r>
            <a:endParaRPr lang="en-GB" dirty="0"/>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2978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4" y="2060849"/>
            <a:ext cx="8713664" cy="4320480"/>
          </a:xfrm>
        </p:spPr>
        <p:txBody>
          <a:bodyPr/>
          <a:lstStyle/>
          <a:p>
            <a:pPr marL="457200" indent="-457200">
              <a:buFont typeface="Arial" pitchFamily="34" charset="0"/>
              <a:buChar char="•"/>
            </a:pPr>
            <a:r>
              <a:rPr lang="en-GB" dirty="0" smtClean="0"/>
              <a:t>What is a medication review?</a:t>
            </a:r>
          </a:p>
          <a:p>
            <a:endParaRPr lang="en-GB" dirty="0" smtClean="0"/>
          </a:p>
          <a:p>
            <a:pPr marL="457200" indent="-457200">
              <a:buFont typeface="Arial" pitchFamily="34" charset="0"/>
              <a:buChar char="•"/>
            </a:pPr>
            <a:r>
              <a:rPr lang="en-GB" dirty="0" smtClean="0"/>
              <a:t>What is the importance of a medication review?</a:t>
            </a:r>
          </a:p>
          <a:p>
            <a:endParaRPr lang="en-GB" dirty="0" smtClean="0"/>
          </a:p>
          <a:p>
            <a:pPr marL="457200" indent="-457200">
              <a:buFont typeface="Arial" pitchFamily="34" charset="0"/>
              <a:buChar char="•"/>
            </a:pPr>
            <a:r>
              <a:rPr lang="en-GB" dirty="0" smtClean="0"/>
              <a:t>Real life cases</a:t>
            </a:r>
            <a:endParaRPr lang="en-GB" dirty="0"/>
          </a:p>
        </p:txBody>
      </p:sp>
      <p:sp>
        <p:nvSpPr>
          <p:cNvPr id="3" name="Title 2"/>
          <p:cNvSpPr>
            <a:spLocks noGrp="1"/>
          </p:cNvSpPr>
          <p:nvPr>
            <p:ph type="title"/>
          </p:nvPr>
        </p:nvSpPr>
        <p:spPr/>
        <p:txBody>
          <a:bodyPr/>
          <a:lstStyle/>
          <a:p>
            <a:r>
              <a:rPr lang="en-GB" dirty="0" smtClean="0"/>
              <a:t>Overview</a:t>
            </a:r>
            <a:endParaRPr lang="en-GB" dirty="0"/>
          </a:p>
        </p:txBody>
      </p:sp>
      <p:pic>
        <p:nvPicPr>
          <p:cNvPr id="5"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476672"/>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4982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medication review?</a:t>
            </a:r>
            <a:endParaRPr lang="en-GB" dirty="0"/>
          </a:p>
        </p:txBody>
      </p:sp>
    </p:spTree>
    <p:extLst>
      <p:ext uri="{BB962C8B-B14F-4D97-AF65-F5344CB8AC3E}">
        <p14:creationId xmlns:p14="http://schemas.microsoft.com/office/powerpoint/2010/main" val="11258854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4" y="2060849"/>
            <a:ext cx="8713664" cy="4320480"/>
          </a:xfrm>
        </p:spPr>
        <p:txBody>
          <a:bodyPr/>
          <a:lstStyle/>
          <a:p>
            <a:pPr marL="457200" indent="-457200">
              <a:buFont typeface="Arial" pitchFamily="34" charset="0"/>
              <a:buChar char="•"/>
            </a:pPr>
            <a:r>
              <a:rPr lang="en-GB" dirty="0"/>
              <a:t>“A structured, critical examination of a patient’s medicines with the objective of reaching an </a:t>
            </a:r>
            <a:r>
              <a:rPr lang="en-GB" b="1" dirty="0">
                <a:solidFill>
                  <a:srgbClr val="0070C0"/>
                </a:solidFill>
              </a:rPr>
              <a:t>agreement with the patient </a:t>
            </a:r>
            <a:r>
              <a:rPr lang="en-GB" dirty="0"/>
              <a:t>about treatment, </a:t>
            </a:r>
            <a:r>
              <a:rPr lang="en-GB" b="1" dirty="0">
                <a:solidFill>
                  <a:srgbClr val="0070C0"/>
                </a:solidFill>
              </a:rPr>
              <a:t>optimising</a:t>
            </a:r>
            <a:r>
              <a:rPr lang="en-GB" dirty="0"/>
              <a:t> the impact of medicines, </a:t>
            </a:r>
            <a:r>
              <a:rPr lang="en-GB" b="1" dirty="0">
                <a:solidFill>
                  <a:srgbClr val="0070C0"/>
                </a:solidFill>
              </a:rPr>
              <a:t>minimising</a:t>
            </a:r>
            <a:r>
              <a:rPr lang="en-GB" dirty="0"/>
              <a:t> the number of </a:t>
            </a:r>
            <a:r>
              <a:rPr lang="en-GB" b="1" dirty="0">
                <a:solidFill>
                  <a:srgbClr val="0070C0"/>
                </a:solidFill>
              </a:rPr>
              <a:t>medication-related problems</a:t>
            </a:r>
            <a:r>
              <a:rPr lang="en-GB" dirty="0">
                <a:solidFill>
                  <a:srgbClr val="0070C0"/>
                </a:solidFill>
              </a:rPr>
              <a:t> </a:t>
            </a:r>
            <a:r>
              <a:rPr lang="en-GB" dirty="0"/>
              <a:t>and </a:t>
            </a:r>
            <a:r>
              <a:rPr lang="en-GB" b="1" dirty="0">
                <a:solidFill>
                  <a:srgbClr val="0070C0"/>
                </a:solidFill>
              </a:rPr>
              <a:t>reducing waste</a:t>
            </a:r>
            <a:r>
              <a:rPr lang="en-GB" dirty="0"/>
              <a:t>”</a:t>
            </a:r>
          </a:p>
          <a:p>
            <a:pPr marL="457200" indent="-457200">
              <a:buFont typeface="Arial" pitchFamily="34" charset="0"/>
              <a:buChar char="•"/>
            </a:pPr>
            <a:endParaRPr lang="en-GB" dirty="0"/>
          </a:p>
        </p:txBody>
      </p:sp>
      <p:sp>
        <p:nvSpPr>
          <p:cNvPr id="3" name="Title 2"/>
          <p:cNvSpPr>
            <a:spLocks noGrp="1"/>
          </p:cNvSpPr>
          <p:nvPr>
            <p:ph type="title"/>
          </p:nvPr>
        </p:nvSpPr>
        <p:spPr/>
        <p:txBody>
          <a:bodyPr/>
          <a:lstStyle/>
          <a:p>
            <a:r>
              <a:rPr lang="en-GB" dirty="0" smtClean="0"/>
              <a:t>Definition</a:t>
            </a:r>
            <a:endParaRPr lang="en-GB" dirty="0"/>
          </a:p>
        </p:txBody>
      </p:sp>
      <p:pic>
        <p:nvPicPr>
          <p:cNvPr id="5"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4579" y="476672"/>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12609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Levels of medication review</a:t>
            </a:r>
            <a:endParaRPr lang="en-GB" dirty="0"/>
          </a:p>
        </p:txBody>
      </p:sp>
      <p:graphicFrame>
        <p:nvGraphicFramePr>
          <p:cNvPr id="5" name="Diagram 4"/>
          <p:cNvGraphicFramePr/>
          <p:nvPr>
            <p:extLst>
              <p:ext uri="{D42A27DB-BD31-4B8C-83A1-F6EECF244321}">
                <p14:modId xmlns:p14="http://schemas.microsoft.com/office/powerpoint/2010/main" val="3875586621"/>
              </p:ext>
            </p:extLst>
          </p:nvPr>
        </p:nvGraphicFramePr>
        <p:xfrm>
          <a:off x="467544" y="1772816"/>
          <a:ext cx="8496944"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0" descr="Report Shine logo.bmp"/>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98116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dirty="0" smtClean="0"/>
              <a:t>Our </a:t>
            </a:r>
            <a:r>
              <a:rPr lang="en-GB" dirty="0" smtClean="0">
                <a:solidFill>
                  <a:srgbClr val="FF0066"/>
                </a:solidFill>
              </a:rPr>
              <a:t>objective</a:t>
            </a:r>
          </a:p>
        </p:txBody>
      </p:sp>
      <p:sp>
        <p:nvSpPr>
          <p:cNvPr id="16387" name="TextBox 5"/>
          <p:cNvSpPr txBox="1">
            <a:spLocks noChangeArrowheads="1"/>
          </p:cNvSpPr>
          <p:nvPr/>
        </p:nvSpPr>
        <p:spPr bwMode="auto">
          <a:xfrm>
            <a:off x="1116013" y="1628775"/>
            <a:ext cx="6985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r>
              <a:rPr lang="en-GB" sz="3200"/>
              <a:t>Optimise medicines use in</a:t>
            </a:r>
          </a:p>
          <a:p>
            <a:pPr algn="ctr" eaLnBrk="1" hangingPunct="1"/>
            <a:r>
              <a:rPr lang="en-GB" sz="3200"/>
              <a:t>care home residents…</a:t>
            </a:r>
          </a:p>
          <a:p>
            <a:pPr algn="ctr" eaLnBrk="1" hangingPunct="1"/>
            <a:endParaRPr lang="en-GB" sz="3200"/>
          </a:p>
          <a:p>
            <a:pPr algn="ctr" eaLnBrk="1" hangingPunct="1"/>
            <a:r>
              <a:rPr lang="en-GB" sz="3200"/>
              <a:t>…ensuring that residents or their family are fully involved in any decisions around prescribing and stopping medicines</a:t>
            </a:r>
          </a:p>
        </p:txBody>
      </p:sp>
      <p:pic>
        <p:nvPicPr>
          <p:cNvPr id="16388" name="Picture 0" descr="Report Shine logo.bmp"/>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888" y="6021388"/>
            <a:ext cx="27987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4" y="2060849"/>
            <a:ext cx="8713664" cy="4320480"/>
          </a:xfrm>
        </p:spPr>
        <p:txBody>
          <a:bodyPr/>
          <a:lstStyle/>
          <a:p>
            <a:pPr marL="457200" indent="-457200">
              <a:buFont typeface="Arial" pitchFamily="34" charset="0"/>
              <a:buChar char="•"/>
            </a:pPr>
            <a:r>
              <a:rPr lang="en-GB" dirty="0" smtClean="0"/>
              <a:t>Conducted by a prescriber </a:t>
            </a:r>
          </a:p>
          <a:p>
            <a:endParaRPr lang="en-GB" dirty="0" smtClean="0"/>
          </a:p>
          <a:p>
            <a:pPr marL="457200" indent="-457200">
              <a:buFont typeface="Arial" pitchFamily="34" charset="0"/>
              <a:buChar char="•"/>
            </a:pPr>
            <a:r>
              <a:rPr lang="en-GB" dirty="0" smtClean="0"/>
              <a:t>Involves patient/carer</a:t>
            </a:r>
          </a:p>
          <a:p>
            <a:endParaRPr lang="en-GB" dirty="0" smtClean="0"/>
          </a:p>
          <a:p>
            <a:pPr marL="457200" indent="-457200">
              <a:buFont typeface="Arial" pitchFamily="34" charset="0"/>
              <a:buChar char="•"/>
            </a:pPr>
            <a:r>
              <a:rPr lang="en-GB" dirty="0" smtClean="0"/>
              <a:t>Access to various sources of information</a:t>
            </a:r>
          </a:p>
          <a:p>
            <a:pPr lvl="1"/>
            <a:r>
              <a:rPr lang="en-GB" sz="2500" dirty="0" smtClean="0"/>
              <a:t>e.g. GP records, hospital notes, care home records</a:t>
            </a:r>
          </a:p>
          <a:p>
            <a:pPr marL="457200" indent="-457200">
              <a:buFont typeface="Arial" pitchFamily="34" charset="0"/>
              <a:buChar char="•"/>
            </a:pPr>
            <a:endParaRPr lang="en-GB" dirty="0"/>
          </a:p>
        </p:txBody>
      </p:sp>
      <p:sp>
        <p:nvSpPr>
          <p:cNvPr id="3" name="Title 2"/>
          <p:cNvSpPr>
            <a:spLocks noGrp="1"/>
          </p:cNvSpPr>
          <p:nvPr>
            <p:ph type="title"/>
          </p:nvPr>
        </p:nvSpPr>
        <p:spPr/>
        <p:txBody>
          <a:bodyPr/>
          <a:lstStyle/>
          <a:p>
            <a:r>
              <a:rPr lang="en-GB" dirty="0" smtClean="0"/>
              <a:t>Clinical </a:t>
            </a:r>
            <a:r>
              <a:rPr lang="en-GB" dirty="0"/>
              <a:t>m</a:t>
            </a:r>
            <a:r>
              <a:rPr lang="en-GB" dirty="0" smtClean="0"/>
              <a:t>edication review</a:t>
            </a:r>
            <a:endParaRPr lang="en-GB" dirty="0"/>
          </a:p>
        </p:txBody>
      </p:sp>
      <p:pic>
        <p:nvPicPr>
          <p:cNvPr id="5"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1520"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129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Questions</a:t>
            </a:r>
            <a:endParaRPr lang="en-GB" dirty="0"/>
          </a:p>
        </p:txBody>
      </p:sp>
    </p:spTree>
    <p:extLst>
      <p:ext uri="{BB962C8B-B14F-4D97-AF65-F5344CB8AC3E}">
        <p14:creationId xmlns:p14="http://schemas.microsoft.com/office/powerpoint/2010/main" val="352563075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4" y="2060849"/>
            <a:ext cx="8713664" cy="4320480"/>
          </a:xfrm>
        </p:spPr>
        <p:txBody>
          <a:bodyPr/>
          <a:lstStyle/>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Key questions to ask</a:t>
            </a:r>
            <a:endParaRPr lang="en-GB" dirty="0"/>
          </a:p>
        </p:txBody>
      </p:sp>
      <p:grpSp>
        <p:nvGrpSpPr>
          <p:cNvPr id="7" name="Group 6"/>
          <p:cNvGrpSpPr/>
          <p:nvPr/>
        </p:nvGrpSpPr>
        <p:grpSpPr>
          <a:xfrm>
            <a:off x="470992" y="3461725"/>
            <a:ext cx="4320480" cy="1008112"/>
            <a:chOff x="640556" y="719"/>
            <a:chExt cx="1504652" cy="902791"/>
          </a:xfrm>
        </p:grpSpPr>
        <p:sp>
          <p:nvSpPr>
            <p:cNvPr id="8" name="Rectangle 7"/>
            <p:cNvSpPr/>
            <p:nvPr/>
          </p:nvSpPr>
          <p:spPr>
            <a:xfrm>
              <a:off x="640556" y="719"/>
              <a:ext cx="1504652" cy="90279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640556" y="719"/>
              <a:ext cx="1504652" cy="902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fontAlgn="auto">
                <a:lnSpc>
                  <a:spcPct val="90000"/>
                </a:lnSpc>
                <a:spcAft>
                  <a:spcPct val="35000"/>
                </a:spcAft>
              </a:pPr>
              <a:r>
                <a:rPr lang="en-GB" sz="2500" b="1" dirty="0" smtClean="0">
                  <a:solidFill>
                    <a:prstClr val="white"/>
                  </a:solidFill>
                </a:rPr>
                <a:t>Is the medicine safe and appropriate?</a:t>
              </a:r>
              <a:endParaRPr lang="en-GB" sz="2500" b="1" dirty="0">
                <a:solidFill>
                  <a:prstClr val="white"/>
                </a:solidFill>
              </a:endParaRPr>
            </a:p>
          </p:txBody>
        </p:sp>
      </p:grpSp>
      <p:grpSp>
        <p:nvGrpSpPr>
          <p:cNvPr id="10" name="Group 9"/>
          <p:cNvGrpSpPr/>
          <p:nvPr/>
        </p:nvGrpSpPr>
        <p:grpSpPr>
          <a:xfrm>
            <a:off x="470181" y="4797152"/>
            <a:ext cx="4320480" cy="1008112"/>
            <a:chOff x="640556" y="719"/>
            <a:chExt cx="1504652" cy="902791"/>
          </a:xfrm>
        </p:grpSpPr>
        <p:sp>
          <p:nvSpPr>
            <p:cNvPr id="11" name="Rectangle 10"/>
            <p:cNvSpPr/>
            <p:nvPr/>
          </p:nvSpPr>
          <p:spPr>
            <a:xfrm>
              <a:off x="640556" y="719"/>
              <a:ext cx="1504652" cy="90279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640556" y="719"/>
              <a:ext cx="1504652" cy="902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fontAlgn="auto">
                <a:lnSpc>
                  <a:spcPct val="90000"/>
                </a:lnSpc>
                <a:spcAft>
                  <a:spcPct val="35000"/>
                </a:spcAft>
              </a:pPr>
              <a:r>
                <a:rPr lang="en-GB" sz="2500" b="1" dirty="0" smtClean="0">
                  <a:solidFill>
                    <a:prstClr val="white"/>
                  </a:solidFill>
                </a:rPr>
                <a:t>Does the resident want to take the medicine?</a:t>
              </a:r>
              <a:endParaRPr lang="en-GB" sz="2500" b="1" dirty="0">
                <a:solidFill>
                  <a:prstClr val="white"/>
                </a:solidFill>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86" y="1916832"/>
            <a:ext cx="434657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0" descr="Report Shine logo.bm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49"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8352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4" y="2060849"/>
            <a:ext cx="8713664" cy="4320480"/>
          </a:xfrm>
        </p:spPr>
        <p:txBody>
          <a:bodyPr/>
          <a:lstStyle/>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Key question 1</a:t>
            </a:r>
            <a:endParaRPr lang="en-GB" dirty="0"/>
          </a:p>
        </p:txBody>
      </p:sp>
      <p:grpSp>
        <p:nvGrpSpPr>
          <p:cNvPr id="7" name="Group 6"/>
          <p:cNvGrpSpPr/>
          <p:nvPr/>
        </p:nvGrpSpPr>
        <p:grpSpPr>
          <a:xfrm>
            <a:off x="5076056" y="1916832"/>
            <a:ext cx="3744416" cy="3312368"/>
            <a:chOff x="640556" y="719"/>
            <a:chExt cx="1504652" cy="902791"/>
          </a:xfrm>
        </p:grpSpPr>
        <p:sp>
          <p:nvSpPr>
            <p:cNvPr id="8" name="Rectangle 7"/>
            <p:cNvSpPr/>
            <p:nvPr/>
          </p:nvSpPr>
          <p:spPr>
            <a:xfrm>
              <a:off x="640556" y="719"/>
              <a:ext cx="1504652" cy="90279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285750" indent="-285750" fontAlgn="auto">
                <a:spcBef>
                  <a:spcPts val="0"/>
                </a:spcBef>
                <a:spcAft>
                  <a:spcPts val="0"/>
                </a:spcAft>
                <a:buFont typeface="Arial" pitchFamily="34" charset="0"/>
                <a:buChar char="•"/>
              </a:pPr>
              <a:r>
                <a:rPr lang="en-GB" sz="2000" b="1" dirty="0" smtClean="0">
                  <a:solidFill>
                    <a:prstClr val="white"/>
                  </a:solidFill>
                </a:rPr>
                <a:t>Has patients condition/co-morbidities changed?</a:t>
              </a:r>
            </a:p>
            <a:p>
              <a:pPr marL="285750" indent="-285750" fontAlgn="auto">
                <a:spcBef>
                  <a:spcPts val="0"/>
                </a:spcBef>
                <a:spcAft>
                  <a:spcPts val="0"/>
                </a:spcAft>
                <a:buFont typeface="Arial" pitchFamily="34" charset="0"/>
                <a:buChar char="•"/>
              </a:pPr>
              <a:endParaRPr lang="en-GB" sz="2000" b="1" dirty="0">
                <a:solidFill>
                  <a:prstClr val="white"/>
                </a:solidFill>
              </a:endParaRPr>
            </a:p>
            <a:p>
              <a:pPr marL="285750" indent="-285750" fontAlgn="auto">
                <a:spcBef>
                  <a:spcPts val="0"/>
                </a:spcBef>
                <a:spcAft>
                  <a:spcPts val="0"/>
                </a:spcAft>
                <a:buFont typeface="Arial" pitchFamily="34" charset="0"/>
                <a:buChar char="•"/>
              </a:pPr>
              <a:r>
                <a:rPr lang="en-GB" sz="2000" b="1" dirty="0" smtClean="0">
                  <a:solidFill>
                    <a:prstClr val="white"/>
                  </a:solidFill>
                </a:rPr>
                <a:t>Medicines may have been prescribed acutely</a:t>
              </a:r>
            </a:p>
            <a:p>
              <a:pPr fontAlgn="auto">
                <a:spcBef>
                  <a:spcPts val="0"/>
                </a:spcBef>
                <a:spcAft>
                  <a:spcPts val="0"/>
                </a:spcAft>
              </a:pPr>
              <a:endParaRPr lang="en-GB" sz="2000" b="1" dirty="0" smtClean="0">
                <a:solidFill>
                  <a:prstClr val="white"/>
                </a:solidFill>
              </a:endParaRPr>
            </a:p>
            <a:p>
              <a:pPr marL="285750" indent="-285750" fontAlgn="auto">
                <a:spcBef>
                  <a:spcPts val="0"/>
                </a:spcBef>
                <a:spcAft>
                  <a:spcPts val="0"/>
                </a:spcAft>
                <a:buFont typeface="Arial" pitchFamily="34" charset="0"/>
                <a:buChar char="•"/>
              </a:pPr>
              <a:r>
                <a:rPr lang="en-GB" sz="2000" b="1" dirty="0" smtClean="0">
                  <a:solidFill>
                    <a:prstClr val="white"/>
                  </a:solidFill>
                </a:rPr>
                <a:t>Risk </a:t>
              </a:r>
              <a:r>
                <a:rPr lang="en-GB" sz="2000" b="1" dirty="0" err="1" smtClean="0">
                  <a:solidFill>
                    <a:prstClr val="white"/>
                  </a:solidFill>
                </a:rPr>
                <a:t>vs</a:t>
              </a:r>
              <a:r>
                <a:rPr lang="en-GB" sz="2000" b="1" dirty="0" smtClean="0">
                  <a:solidFill>
                    <a:prstClr val="white"/>
                  </a:solidFill>
                </a:rPr>
                <a:t> benefit</a:t>
              </a:r>
            </a:p>
            <a:p>
              <a:pPr marL="285750" indent="-285750" fontAlgn="auto">
                <a:spcBef>
                  <a:spcPts val="0"/>
                </a:spcBef>
                <a:spcAft>
                  <a:spcPts val="0"/>
                </a:spcAft>
                <a:buFont typeface="Arial" pitchFamily="34" charset="0"/>
                <a:buChar char="•"/>
              </a:pPr>
              <a:endParaRPr lang="en-GB" sz="2000" b="1" dirty="0">
                <a:solidFill>
                  <a:prstClr val="white"/>
                </a:solidFill>
              </a:endParaRPr>
            </a:p>
            <a:p>
              <a:pPr marL="285750" indent="-285750" fontAlgn="auto">
                <a:spcBef>
                  <a:spcPts val="0"/>
                </a:spcBef>
                <a:spcAft>
                  <a:spcPts val="0"/>
                </a:spcAft>
                <a:buFont typeface="Arial" pitchFamily="34" charset="0"/>
                <a:buChar char="•"/>
              </a:pPr>
              <a:r>
                <a:rPr lang="en-GB" sz="2000" b="1" dirty="0" smtClean="0">
                  <a:solidFill>
                    <a:prstClr val="white"/>
                  </a:solidFill>
                </a:rPr>
                <a:t>Ethical considerations during end of life care</a:t>
              </a:r>
              <a:endParaRPr lang="en-GB" sz="2000" b="1" dirty="0">
                <a:solidFill>
                  <a:prstClr val="white"/>
                </a:solidFill>
              </a:endParaRPr>
            </a:p>
          </p:txBody>
        </p:sp>
        <p:sp>
          <p:nvSpPr>
            <p:cNvPr id="9" name="Rectangle 8"/>
            <p:cNvSpPr/>
            <p:nvPr/>
          </p:nvSpPr>
          <p:spPr>
            <a:xfrm>
              <a:off x="640556" y="719"/>
              <a:ext cx="1504652" cy="902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fontAlgn="auto">
                <a:lnSpc>
                  <a:spcPct val="90000"/>
                </a:lnSpc>
                <a:spcAft>
                  <a:spcPct val="35000"/>
                </a:spcAft>
              </a:pPr>
              <a:endParaRPr lang="en-GB" sz="2500" b="1" dirty="0">
                <a:solidFill>
                  <a:prstClr val="white"/>
                </a:solidFill>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86" y="1916832"/>
            <a:ext cx="4346575" cy="136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Bent-Up Arrow 12"/>
          <p:cNvSpPr/>
          <p:nvPr/>
        </p:nvSpPr>
        <p:spPr>
          <a:xfrm rot="5400000">
            <a:off x="3926770" y="2956595"/>
            <a:ext cx="792088" cy="1443062"/>
          </a:xfrm>
          <a:prstGeom prst="ben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pic>
        <p:nvPicPr>
          <p:cNvPr id="11" name="Picture 0" descr="Report Shine logo.bmp"/>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659" y="476672"/>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9603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4" y="2060849"/>
            <a:ext cx="8713664" cy="4320480"/>
          </a:xfrm>
        </p:spPr>
        <p:txBody>
          <a:bodyPr/>
          <a:lstStyle/>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Key question 2</a:t>
            </a:r>
            <a:endParaRPr lang="en-GB" dirty="0"/>
          </a:p>
        </p:txBody>
      </p:sp>
      <p:grpSp>
        <p:nvGrpSpPr>
          <p:cNvPr id="7" name="Group 6"/>
          <p:cNvGrpSpPr/>
          <p:nvPr/>
        </p:nvGrpSpPr>
        <p:grpSpPr>
          <a:xfrm>
            <a:off x="470992" y="3461725"/>
            <a:ext cx="4320480" cy="1008112"/>
            <a:chOff x="640556" y="719"/>
            <a:chExt cx="1504652" cy="902791"/>
          </a:xfrm>
        </p:grpSpPr>
        <p:sp>
          <p:nvSpPr>
            <p:cNvPr id="8" name="Rectangle 7"/>
            <p:cNvSpPr/>
            <p:nvPr/>
          </p:nvSpPr>
          <p:spPr>
            <a:xfrm>
              <a:off x="640556" y="719"/>
              <a:ext cx="1504652" cy="90279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ectangle 8"/>
            <p:cNvSpPr/>
            <p:nvPr/>
          </p:nvSpPr>
          <p:spPr>
            <a:xfrm>
              <a:off x="640556" y="719"/>
              <a:ext cx="1504652" cy="902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fontAlgn="auto">
                <a:lnSpc>
                  <a:spcPct val="90000"/>
                </a:lnSpc>
                <a:spcAft>
                  <a:spcPct val="35000"/>
                </a:spcAft>
              </a:pPr>
              <a:r>
                <a:rPr lang="en-GB" sz="2500" b="1" dirty="0" smtClean="0">
                  <a:solidFill>
                    <a:prstClr val="white"/>
                  </a:solidFill>
                </a:rPr>
                <a:t>Is the medicine safe and appropriate?</a:t>
              </a:r>
              <a:endParaRPr lang="en-GB" sz="2500" b="1" dirty="0">
                <a:solidFill>
                  <a:prstClr val="white"/>
                </a:solidFill>
              </a:endParaRPr>
            </a:p>
          </p:txBody>
        </p:sp>
      </p:grpSp>
      <p:sp>
        <p:nvSpPr>
          <p:cNvPr id="13" name="Rectangle 12"/>
          <p:cNvSpPr/>
          <p:nvPr/>
        </p:nvSpPr>
        <p:spPr>
          <a:xfrm>
            <a:off x="5076056" y="1916832"/>
            <a:ext cx="3744416" cy="345638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285750" indent="-285750" fontAlgn="auto">
              <a:spcBef>
                <a:spcPts val="0"/>
              </a:spcBef>
              <a:spcAft>
                <a:spcPts val="0"/>
              </a:spcAft>
              <a:buFont typeface="Arial" pitchFamily="34" charset="0"/>
              <a:buChar char="•"/>
            </a:pPr>
            <a:endParaRPr lang="en-GB" sz="2000" b="1" dirty="0" smtClean="0">
              <a:solidFill>
                <a:prstClr val="white"/>
              </a:solidFill>
            </a:endParaRPr>
          </a:p>
          <a:p>
            <a:pPr marL="285750" indent="-285750" fontAlgn="auto">
              <a:spcBef>
                <a:spcPts val="0"/>
              </a:spcBef>
              <a:spcAft>
                <a:spcPts val="0"/>
              </a:spcAft>
              <a:buFont typeface="Arial" pitchFamily="34" charset="0"/>
              <a:buChar char="•"/>
            </a:pPr>
            <a:r>
              <a:rPr lang="en-GB" sz="2000" b="1" dirty="0" smtClean="0">
                <a:solidFill>
                  <a:prstClr val="white"/>
                </a:solidFill>
              </a:rPr>
              <a:t>Drug-drug interactions</a:t>
            </a:r>
          </a:p>
          <a:p>
            <a:pPr fontAlgn="auto">
              <a:spcBef>
                <a:spcPts val="0"/>
              </a:spcBef>
              <a:spcAft>
                <a:spcPts val="0"/>
              </a:spcAft>
            </a:pPr>
            <a:endParaRPr lang="en-GB" sz="2000" b="1" dirty="0" smtClean="0">
              <a:solidFill>
                <a:prstClr val="white"/>
              </a:solidFill>
            </a:endParaRPr>
          </a:p>
          <a:p>
            <a:pPr marL="285750" indent="-285750" fontAlgn="auto">
              <a:spcBef>
                <a:spcPts val="0"/>
              </a:spcBef>
              <a:spcAft>
                <a:spcPts val="0"/>
              </a:spcAft>
              <a:buFont typeface="Arial" pitchFamily="34" charset="0"/>
              <a:buChar char="•"/>
            </a:pPr>
            <a:r>
              <a:rPr lang="en-GB" sz="2000" b="1" dirty="0" smtClean="0">
                <a:solidFill>
                  <a:prstClr val="white"/>
                </a:solidFill>
              </a:rPr>
              <a:t>Drug-food interactions</a:t>
            </a:r>
          </a:p>
          <a:p>
            <a:pPr fontAlgn="auto">
              <a:spcBef>
                <a:spcPts val="0"/>
              </a:spcBef>
              <a:spcAft>
                <a:spcPts val="0"/>
              </a:spcAft>
            </a:pPr>
            <a:endParaRPr lang="en-GB" sz="2000" b="1" dirty="0" smtClean="0">
              <a:solidFill>
                <a:prstClr val="white"/>
              </a:solidFill>
            </a:endParaRPr>
          </a:p>
          <a:p>
            <a:pPr marL="285750" indent="-285750" fontAlgn="auto">
              <a:spcBef>
                <a:spcPts val="0"/>
              </a:spcBef>
              <a:spcAft>
                <a:spcPts val="0"/>
              </a:spcAft>
              <a:buFont typeface="Arial" pitchFamily="34" charset="0"/>
              <a:buChar char="•"/>
            </a:pPr>
            <a:r>
              <a:rPr lang="en-GB" sz="2000" b="1" dirty="0" smtClean="0">
                <a:solidFill>
                  <a:prstClr val="white"/>
                </a:solidFill>
              </a:rPr>
              <a:t>Drug-disease interactions</a:t>
            </a:r>
          </a:p>
          <a:p>
            <a:pPr fontAlgn="auto">
              <a:spcBef>
                <a:spcPts val="0"/>
              </a:spcBef>
              <a:spcAft>
                <a:spcPts val="0"/>
              </a:spcAft>
            </a:pPr>
            <a:endParaRPr lang="en-GB" sz="2000" b="1" dirty="0" smtClean="0">
              <a:solidFill>
                <a:prstClr val="white"/>
              </a:solidFill>
            </a:endParaRPr>
          </a:p>
          <a:p>
            <a:pPr marL="285750" indent="-285750" fontAlgn="auto">
              <a:spcBef>
                <a:spcPts val="0"/>
              </a:spcBef>
              <a:spcAft>
                <a:spcPts val="0"/>
              </a:spcAft>
              <a:buFont typeface="Arial" pitchFamily="34" charset="0"/>
              <a:buChar char="•"/>
            </a:pPr>
            <a:r>
              <a:rPr lang="en-GB" sz="2000" b="1" dirty="0" smtClean="0">
                <a:solidFill>
                  <a:prstClr val="white"/>
                </a:solidFill>
              </a:rPr>
              <a:t>Dose</a:t>
            </a:r>
          </a:p>
          <a:p>
            <a:pPr fontAlgn="auto">
              <a:spcBef>
                <a:spcPts val="0"/>
              </a:spcBef>
              <a:spcAft>
                <a:spcPts val="0"/>
              </a:spcAft>
            </a:pPr>
            <a:endParaRPr lang="en-GB" sz="2000" b="1" dirty="0" smtClean="0">
              <a:solidFill>
                <a:prstClr val="white"/>
              </a:solidFill>
            </a:endParaRPr>
          </a:p>
          <a:p>
            <a:pPr marL="285750" indent="-285750" fontAlgn="auto">
              <a:spcBef>
                <a:spcPts val="0"/>
              </a:spcBef>
              <a:spcAft>
                <a:spcPts val="0"/>
              </a:spcAft>
              <a:buFont typeface="Arial" pitchFamily="34" charset="0"/>
              <a:buChar char="•"/>
            </a:pPr>
            <a:r>
              <a:rPr lang="en-GB" sz="2000" b="1" dirty="0" smtClean="0">
                <a:solidFill>
                  <a:prstClr val="white"/>
                </a:solidFill>
              </a:rPr>
              <a:t>Formulation</a:t>
            </a:r>
            <a:endParaRPr lang="en-GB" sz="2000" b="1" dirty="0">
              <a:solidFill>
                <a:prstClr val="white"/>
              </a:solidFill>
            </a:endParaRPr>
          </a:p>
        </p:txBody>
      </p:sp>
      <p:sp>
        <p:nvSpPr>
          <p:cNvPr id="14" name="Bent-Up Arrow 13"/>
          <p:cNvSpPr/>
          <p:nvPr/>
        </p:nvSpPr>
        <p:spPr>
          <a:xfrm rot="5400000">
            <a:off x="3926770" y="4163485"/>
            <a:ext cx="792088" cy="1443062"/>
          </a:xfrm>
          <a:prstGeom prst="ben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pic>
        <p:nvPicPr>
          <p:cNvPr id="11"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0992"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96037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4" y="2060849"/>
            <a:ext cx="8713664" cy="4320480"/>
          </a:xfrm>
        </p:spPr>
        <p:txBody>
          <a:bodyPr/>
          <a:lstStyle/>
          <a:p>
            <a:endParaRPr lang="en-GB" dirty="0" smtClean="0"/>
          </a:p>
          <a:p>
            <a:endParaRPr lang="en-GB" dirty="0" smtClean="0"/>
          </a:p>
          <a:p>
            <a:endParaRPr lang="en-GB" dirty="0"/>
          </a:p>
        </p:txBody>
      </p:sp>
      <p:sp>
        <p:nvSpPr>
          <p:cNvPr id="3" name="Title 2"/>
          <p:cNvSpPr>
            <a:spLocks noGrp="1"/>
          </p:cNvSpPr>
          <p:nvPr>
            <p:ph type="title"/>
          </p:nvPr>
        </p:nvSpPr>
        <p:spPr/>
        <p:txBody>
          <a:bodyPr/>
          <a:lstStyle/>
          <a:p>
            <a:r>
              <a:rPr lang="en-GB" dirty="0" smtClean="0"/>
              <a:t>Key question 3</a:t>
            </a:r>
            <a:endParaRPr lang="en-GB" dirty="0"/>
          </a:p>
        </p:txBody>
      </p:sp>
      <p:sp>
        <p:nvSpPr>
          <p:cNvPr id="9" name="Rectangle 8"/>
          <p:cNvSpPr/>
          <p:nvPr/>
        </p:nvSpPr>
        <p:spPr>
          <a:xfrm>
            <a:off x="470992" y="3461725"/>
            <a:ext cx="4320480" cy="10081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fontAlgn="auto">
              <a:lnSpc>
                <a:spcPct val="90000"/>
              </a:lnSpc>
              <a:spcAft>
                <a:spcPct val="35000"/>
              </a:spcAft>
            </a:pPr>
            <a:r>
              <a:rPr lang="en-GB" sz="2500" b="1" dirty="0" smtClean="0">
                <a:solidFill>
                  <a:prstClr val="white"/>
                </a:solidFill>
              </a:rPr>
              <a:t>Is the medicines safe and appropriate?</a:t>
            </a:r>
            <a:endParaRPr lang="en-GB" sz="2500" b="1" dirty="0">
              <a:solidFill>
                <a:prstClr val="white"/>
              </a:solidFill>
            </a:endParaRPr>
          </a:p>
        </p:txBody>
      </p:sp>
      <p:grpSp>
        <p:nvGrpSpPr>
          <p:cNvPr id="10" name="Group 9"/>
          <p:cNvGrpSpPr/>
          <p:nvPr/>
        </p:nvGrpSpPr>
        <p:grpSpPr>
          <a:xfrm>
            <a:off x="470181" y="4797152"/>
            <a:ext cx="4320480" cy="1008112"/>
            <a:chOff x="640556" y="719"/>
            <a:chExt cx="1504652" cy="902791"/>
          </a:xfrm>
        </p:grpSpPr>
        <p:sp>
          <p:nvSpPr>
            <p:cNvPr id="11" name="Rectangle 10"/>
            <p:cNvSpPr/>
            <p:nvPr/>
          </p:nvSpPr>
          <p:spPr>
            <a:xfrm>
              <a:off x="640556" y="719"/>
              <a:ext cx="1504652" cy="90279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640556" y="719"/>
              <a:ext cx="1504652" cy="9027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fontAlgn="auto">
                <a:lnSpc>
                  <a:spcPct val="90000"/>
                </a:lnSpc>
                <a:spcAft>
                  <a:spcPct val="35000"/>
                </a:spcAft>
              </a:pPr>
              <a:r>
                <a:rPr lang="en-GB" sz="2500" b="1" dirty="0" smtClean="0">
                  <a:solidFill>
                    <a:prstClr val="white"/>
                  </a:solidFill>
                </a:rPr>
                <a:t>Does the resident want to take the medicine?</a:t>
              </a:r>
              <a:endParaRPr lang="en-GB" sz="2500" b="1" dirty="0">
                <a:solidFill>
                  <a:prstClr val="white"/>
                </a:solidFill>
              </a:endParaRPr>
            </a:p>
          </p:txBody>
        </p:sp>
      </p:grpSp>
      <p:sp>
        <p:nvSpPr>
          <p:cNvPr id="13" name="Rectangle 12"/>
          <p:cNvSpPr/>
          <p:nvPr/>
        </p:nvSpPr>
        <p:spPr>
          <a:xfrm>
            <a:off x="5076056" y="1916832"/>
            <a:ext cx="3744416" cy="3096344"/>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285750" indent="-285750" fontAlgn="auto">
              <a:spcBef>
                <a:spcPts val="0"/>
              </a:spcBef>
              <a:spcAft>
                <a:spcPts val="0"/>
              </a:spcAft>
              <a:buFont typeface="Arial" pitchFamily="34" charset="0"/>
              <a:buChar char="•"/>
            </a:pPr>
            <a:endParaRPr lang="en-GB" sz="2000" b="1" dirty="0" smtClean="0">
              <a:solidFill>
                <a:prstClr val="white"/>
              </a:solidFill>
            </a:endParaRPr>
          </a:p>
          <a:p>
            <a:pPr marL="285750" indent="-285750" fontAlgn="auto">
              <a:spcBef>
                <a:spcPts val="0"/>
              </a:spcBef>
              <a:spcAft>
                <a:spcPts val="0"/>
              </a:spcAft>
              <a:buFont typeface="Arial" pitchFamily="34" charset="0"/>
              <a:buChar char="•"/>
            </a:pPr>
            <a:r>
              <a:rPr lang="en-GB" sz="2000" b="1" dirty="0" smtClean="0">
                <a:solidFill>
                  <a:prstClr val="white"/>
                </a:solidFill>
              </a:rPr>
              <a:t>Adherence</a:t>
            </a:r>
          </a:p>
          <a:p>
            <a:pPr fontAlgn="auto">
              <a:spcBef>
                <a:spcPts val="0"/>
              </a:spcBef>
              <a:spcAft>
                <a:spcPts val="0"/>
              </a:spcAft>
            </a:pPr>
            <a:r>
              <a:rPr lang="en-GB" sz="2000" b="1" dirty="0" smtClean="0">
                <a:solidFill>
                  <a:prstClr val="white"/>
                </a:solidFill>
              </a:rPr>
              <a:t> </a:t>
            </a:r>
          </a:p>
          <a:p>
            <a:pPr marL="285750" indent="-285750" fontAlgn="auto">
              <a:spcBef>
                <a:spcPts val="0"/>
              </a:spcBef>
              <a:spcAft>
                <a:spcPts val="0"/>
              </a:spcAft>
              <a:buFont typeface="Arial" pitchFamily="34" charset="0"/>
              <a:buChar char="•"/>
            </a:pPr>
            <a:r>
              <a:rPr lang="en-GB" sz="2000" b="1" dirty="0" smtClean="0">
                <a:solidFill>
                  <a:prstClr val="white"/>
                </a:solidFill>
              </a:rPr>
              <a:t>Reasons for non-adherence (if a problem)</a:t>
            </a:r>
          </a:p>
          <a:p>
            <a:pPr fontAlgn="auto">
              <a:spcBef>
                <a:spcPts val="0"/>
              </a:spcBef>
              <a:spcAft>
                <a:spcPts val="0"/>
              </a:spcAft>
            </a:pPr>
            <a:endParaRPr lang="en-GB" sz="2000" b="1" dirty="0" smtClean="0">
              <a:solidFill>
                <a:prstClr val="white"/>
              </a:solidFill>
            </a:endParaRPr>
          </a:p>
          <a:p>
            <a:pPr marL="285750" indent="-285750" fontAlgn="auto">
              <a:spcBef>
                <a:spcPts val="0"/>
              </a:spcBef>
              <a:spcAft>
                <a:spcPts val="0"/>
              </a:spcAft>
              <a:buFont typeface="Arial" pitchFamily="34" charset="0"/>
              <a:buChar char="•"/>
            </a:pPr>
            <a:r>
              <a:rPr lang="en-GB" sz="2000" b="1" dirty="0" smtClean="0">
                <a:solidFill>
                  <a:prstClr val="white"/>
                </a:solidFill>
              </a:rPr>
              <a:t>Residents’ understanding of risks/benefits of taking a medicine</a:t>
            </a:r>
          </a:p>
          <a:p>
            <a:pPr marL="285750" indent="-285750" fontAlgn="auto">
              <a:spcBef>
                <a:spcPts val="0"/>
              </a:spcBef>
              <a:spcAft>
                <a:spcPts val="0"/>
              </a:spcAft>
              <a:buFont typeface="Arial" pitchFamily="34" charset="0"/>
              <a:buChar char="•"/>
            </a:pPr>
            <a:endParaRPr lang="en-GB" sz="2000" b="1" dirty="0">
              <a:solidFill>
                <a:prstClr val="white"/>
              </a:solidFill>
            </a:endParaRPr>
          </a:p>
        </p:txBody>
      </p:sp>
      <p:sp>
        <p:nvSpPr>
          <p:cNvPr id="14" name="Bent-Up Arrow 13"/>
          <p:cNvSpPr/>
          <p:nvPr/>
        </p:nvSpPr>
        <p:spPr>
          <a:xfrm rot="5400000" flipH="1">
            <a:off x="3908423" y="3647775"/>
            <a:ext cx="792000" cy="1443062"/>
          </a:xfrm>
          <a:prstGeom prst="bentUp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pic>
        <p:nvPicPr>
          <p:cNvPr id="16"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476672"/>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096037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4" y="2060849"/>
            <a:ext cx="8713664" cy="4320480"/>
          </a:xfrm>
        </p:spPr>
        <p:txBody>
          <a:bodyPr>
            <a:normAutofit fontScale="92500" lnSpcReduction="10000"/>
          </a:bodyPr>
          <a:lstStyle/>
          <a:p>
            <a:pPr marL="457200" indent="-457200">
              <a:buFont typeface="Arial" pitchFamily="34" charset="0"/>
              <a:buChar char="•"/>
            </a:pPr>
            <a:r>
              <a:rPr lang="en-GB" dirty="0" smtClean="0"/>
              <a:t>Are there any medicines, not currently prescribed, that the patient would benefit from?</a:t>
            </a:r>
          </a:p>
          <a:p>
            <a:endParaRPr lang="en-GB" dirty="0" smtClean="0"/>
          </a:p>
          <a:p>
            <a:pPr marL="457200" indent="-457200">
              <a:buFont typeface="Arial" pitchFamily="34" charset="0"/>
              <a:buChar char="•"/>
            </a:pPr>
            <a:r>
              <a:rPr lang="en-GB" dirty="0" smtClean="0"/>
              <a:t>Has the patient previously been on the medicine?                                               </a:t>
            </a:r>
          </a:p>
          <a:p>
            <a:r>
              <a:rPr lang="en-GB" dirty="0">
                <a:solidFill>
                  <a:srgbClr val="0070C0"/>
                </a:solidFill>
              </a:rPr>
              <a:t> </a:t>
            </a:r>
            <a:r>
              <a:rPr lang="en-GB" dirty="0" smtClean="0">
                <a:solidFill>
                  <a:srgbClr val="0070C0"/>
                </a:solidFill>
              </a:rPr>
              <a:t>   </a:t>
            </a:r>
            <a:r>
              <a:rPr lang="en-GB" sz="2400" dirty="0" smtClean="0">
                <a:solidFill>
                  <a:srgbClr val="0070C0"/>
                </a:solidFill>
              </a:rPr>
              <a:t>If so, why was it discontinued?</a:t>
            </a:r>
          </a:p>
          <a:p>
            <a:endParaRPr lang="en-GB" sz="2400" dirty="0" smtClean="0">
              <a:solidFill>
                <a:srgbClr val="0070C0"/>
              </a:solidFill>
            </a:endParaRPr>
          </a:p>
          <a:p>
            <a:pPr marL="457200" indent="-457200">
              <a:buFont typeface="Arial" pitchFamily="34" charset="0"/>
              <a:buChar char="•"/>
            </a:pPr>
            <a:r>
              <a:rPr lang="en-GB" dirty="0" smtClean="0"/>
              <a:t>Has the medicine ever been considered?</a:t>
            </a:r>
            <a:r>
              <a:rPr lang="en-GB" dirty="0"/>
              <a:t>  </a:t>
            </a:r>
            <a:r>
              <a:rPr lang="en-GB" dirty="0" smtClean="0"/>
              <a:t>  </a:t>
            </a:r>
          </a:p>
          <a:p>
            <a:r>
              <a:rPr lang="en-GB" sz="2400" dirty="0">
                <a:solidFill>
                  <a:srgbClr val="0070C0"/>
                </a:solidFill>
              </a:rPr>
              <a:t> </a:t>
            </a:r>
            <a:r>
              <a:rPr lang="en-GB" sz="2400" dirty="0" smtClean="0">
                <a:solidFill>
                  <a:srgbClr val="0070C0"/>
                </a:solidFill>
              </a:rPr>
              <a:t>     If yes, why was it not commenced?</a:t>
            </a:r>
            <a:endParaRPr lang="en-GB" sz="2400" dirty="0">
              <a:solidFill>
                <a:srgbClr val="0070C0"/>
              </a:solidFill>
            </a:endParaRPr>
          </a:p>
        </p:txBody>
      </p:sp>
      <p:sp>
        <p:nvSpPr>
          <p:cNvPr id="3" name="Title 2"/>
          <p:cNvSpPr>
            <a:spLocks noGrp="1"/>
          </p:cNvSpPr>
          <p:nvPr>
            <p:ph type="title"/>
          </p:nvPr>
        </p:nvSpPr>
        <p:spPr/>
        <p:txBody>
          <a:bodyPr/>
          <a:lstStyle/>
          <a:p>
            <a:r>
              <a:rPr lang="en-GB" dirty="0" smtClean="0"/>
              <a:t>Missing medicines?</a:t>
            </a:r>
            <a:endParaRPr lang="en-GB" dirty="0"/>
          </a:p>
        </p:txBody>
      </p:sp>
      <p:pic>
        <p:nvPicPr>
          <p:cNvPr id="5"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476672"/>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76513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Studies</a:t>
            </a:r>
            <a:endParaRPr lang="en-GB" dirty="0"/>
          </a:p>
        </p:txBody>
      </p:sp>
    </p:spTree>
    <p:extLst>
      <p:ext uri="{BB962C8B-B14F-4D97-AF65-F5344CB8AC3E}">
        <p14:creationId xmlns:p14="http://schemas.microsoft.com/office/powerpoint/2010/main" val="8743800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4" y="2060849"/>
            <a:ext cx="4897240" cy="4464495"/>
          </a:xfrm>
        </p:spPr>
        <p:txBody>
          <a:bodyPr>
            <a:normAutofit fontScale="62500" lnSpcReduction="20000"/>
          </a:bodyPr>
          <a:lstStyle/>
          <a:p>
            <a:pPr marL="457200" indent="-457200">
              <a:buFont typeface="Arial" pitchFamily="34" charset="0"/>
              <a:buChar char="•"/>
            </a:pPr>
            <a:r>
              <a:rPr lang="en-GB" sz="2700" dirty="0" smtClean="0">
                <a:solidFill>
                  <a:srgbClr val="002060"/>
                </a:solidFill>
              </a:rPr>
              <a:t>94 </a:t>
            </a:r>
            <a:r>
              <a:rPr lang="en-GB" sz="2700" dirty="0" err="1" smtClean="0">
                <a:solidFill>
                  <a:srgbClr val="002060"/>
                </a:solidFill>
              </a:rPr>
              <a:t>yr</a:t>
            </a:r>
            <a:r>
              <a:rPr lang="en-GB" sz="2700" dirty="0" smtClean="0">
                <a:solidFill>
                  <a:srgbClr val="002060"/>
                </a:solidFill>
              </a:rPr>
              <a:t> old female</a:t>
            </a:r>
          </a:p>
          <a:p>
            <a:endParaRPr lang="en-GB" sz="2700" dirty="0" smtClean="0">
              <a:solidFill>
                <a:srgbClr val="002060"/>
              </a:solidFill>
            </a:endParaRPr>
          </a:p>
          <a:p>
            <a:pPr marL="457200" indent="-457200">
              <a:buFont typeface="Arial" pitchFamily="34" charset="0"/>
              <a:buChar char="•"/>
            </a:pPr>
            <a:r>
              <a:rPr lang="en-GB" sz="2700" dirty="0" smtClean="0">
                <a:solidFill>
                  <a:srgbClr val="002060"/>
                </a:solidFill>
              </a:rPr>
              <a:t>Residential home</a:t>
            </a:r>
          </a:p>
          <a:p>
            <a:endParaRPr lang="en-GB" sz="2700" dirty="0" smtClean="0">
              <a:solidFill>
                <a:srgbClr val="002060"/>
              </a:solidFill>
            </a:endParaRPr>
          </a:p>
          <a:p>
            <a:pPr marL="457200" indent="-457200">
              <a:buFont typeface="Arial" pitchFamily="34" charset="0"/>
              <a:buChar char="•"/>
            </a:pPr>
            <a:r>
              <a:rPr lang="en-GB" sz="2700" dirty="0" smtClean="0">
                <a:solidFill>
                  <a:srgbClr val="002060"/>
                </a:solidFill>
              </a:rPr>
              <a:t>Good communication – talks and can retain info.</a:t>
            </a:r>
          </a:p>
          <a:p>
            <a:endParaRPr lang="en-GB" sz="2700" dirty="0" smtClean="0">
              <a:solidFill>
                <a:srgbClr val="002060"/>
              </a:solidFill>
            </a:endParaRPr>
          </a:p>
          <a:p>
            <a:pPr marL="457200" indent="-457200">
              <a:buFont typeface="Arial" pitchFamily="34" charset="0"/>
              <a:buChar char="•"/>
            </a:pPr>
            <a:r>
              <a:rPr lang="en-GB" sz="2700" dirty="0" smtClean="0">
                <a:solidFill>
                  <a:srgbClr val="002060"/>
                </a:solidFill>
              </a:rPr>
              <a:t>Has capacity (wants to involve daughter as well)</a:t>
            </a:r>
          </a:p>
          <a:p>
            <a:endParaRPr lang="en-GB" sz="2700" dirty="0" smtClean="0">
              <a:solidFill>
                <a:srgbClr val="002060"/>
              </a:solidFill>
            </a:endParaRPr>
          </a:p>
          <a:p>
            <a:pPr marL="457200" indent="-457200">
              <a:buFont typeface="Arial" pitchFamily="34" charset="0"/>
              <a:buChar char="•"/>
            </a:pPr>
            <a:r>
              <a:rPr lang="en-GB" sz="2700" dirty="0" smtClean="0">
                <a:solidFill>
                  <a:srgbClr val="002060"/>
                </a:solidFill>
              </a:rPr>
              <a:t>Mobilises independently with gutter frame</a:t>
            </a:r>
          </a:p>
          <a:p>
            <a:endParaRPr lang="en-GB" sz="2700" dirty="0" smtClean="0">
              <a:solidFill>
                <a:srgbClr val="002060"/>
              </a:solidFill>
            </a:endParaRPr>
          </a:p>
          <a:p>
            <a:pPr marL="457200" indent="-457200">
              <a:buFont typeface="Arial" pitchFamily="34" charset="0"/>
              <a:buChar char="•"/>
            </a:pPr>
            <a:r>
              <a:rPr lang="en-GB" sz="2700" dirty="0" smtClean="0">
                <a:solidFill>
                  <a:srgbClr val="002060"/>
                </a:solidFill>
              </a:rPr>
              <a:t>Good nutritional status</a:t>
            </a:r>
          </a:p>
          <a:p>
            <a:endParaRPr lang="en-GB" sz="2700" dirty="0" smtClean="0">
              <a:solidFill>
                <a:srgbClr val="002060"/>
              </a:solidFill>
            </a:endParaRPr>
          </a:p>
          <a:p>
            <a:pPr marL="457200" indent="-457200">
              <a:buFont typeface="Arial" pitchFamily="34" charset="0"/>
              <a:buChar char="•"/>
            </a:pPr>
            <a:r>
              <a:rPr lang="en-GB" sz="2700" dirty="0" smtClean="0">
                <a:solidFill>
                  <a:srgbClr val="002060"/>
                </a:solidFill>
              </a:rPr>
              <a:t>No problems with medicines adherence</a:t>
            </a:r>
          </a:p>
          <a:p>
            <a:pPr algn="just"/>
            <a:endParaRPr lang="en-GB" sz="2700" dirty="0" smtClean="0">
              <a:solidFill>
                <a:srgbClr val="002060"/>
              </a:solidFill>
            </a:endParaRPr>
          </a:p>
          <a:p>
            <a:pPr marL="914400" lvl="1" indent="-457200" algn="just">
              <a:buFont typeface="Arial" pitchFamily="34" charset="0"/>
              <a:buChar char="•"/>
            </a:pPr>
            <a:endParaRPr lang="en-GB" sz="2000" dirty="0" smtClean="0">
              <a:solidFill>
                <a:srgbClr val="0070C0"/>
              </a:solidFill>
            </a:endParaRPr>
          </a:p>
        </p:txBody>
      </p:sp>
      <p:sp>
        <p:nvSpPr>
          <p:cNvPr id="3" name="Title 2"/>
          <p:cNvSpPr>
            <a:spLocks noGrp="1"/>
          </p:cNvSpPr>
          <p:nvPr>
            <p:ph type="title"/>
          </p:nvPr>
        </p:nvSpPr>
        <p:spPr>
          <a:xfrm>
            <a:off x="251520" y="1151654"/>
            <a:ext cx="8640960" cy="720080"/>
          </a:xfrm>
        </p:spPr>
        <p:txBody>
          <a:bodyPr/>
          <a:lstStyle/>
          <a:p>
            <a:r>
              <a:rPr lang="en-GB" dirty="0" smtClean="0"/>
              <a:t>Case study 1</a:t>
            </a:r>
            <a:endParaRPr lang="en-GB" dirty="0"/>
          </a:p>
        </p:txBody>
      </p:sp>
      <p:sp>
        <p:nvSpPr>
          <p:cNvPr id="5" name="Text Placeholder 1"/>
          <p:cNvSpPr txBox="1">
            <a:spLocks/>
          </p:cNvSpPr>
          <p:nvPr/>
        </p:nvSpPr>
        <p:spPr>
          <a:xfrm>
            <a:off x="5436096" y="1628800"/>
            <a:ext cx="3608784" cy="3312367"/>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pPr>
            <a:endParaRPr lang="en-GB" sz="1700" dirty="0" smtClean="0">
              <a:solidFill>
                <a:srgbClr val="002060"/>
              </a:solidFill>
            </a:endParaRPr>
          </a:p>
          <a:p>
            <a:pPr algn="just" fontAlgn="auto">
              <a:spcAft>
                <a:spcPts val="0"/>
              </a:spcAft>
            </a:pPr>
            <a:r>
              <a:rPr lang="en-GB" sz="1500" b="1" u="sng" dirty="0" smtClean="0">
                <a:solidFill>
                  <a:srgbClr val="002060"/>
                </a:solidFill>
              </a:rPr>
              <a:t>PMH:</a:t>
            </a:r>
            <a:endParaRPr lang="en-GB" sz="1500" b="1" dirty="0" smtClean="0">
              <a:solidFill>
                <a:srgbClr val="002060"/>
              </a:solidFill>
            </a:endParaRPr>
          </a:p>
          <a:p>
            <a:pPr marL="914400" lvl="1" indent="-457200" fontAlgn="auto">
              <a:spcAft>
                <a:spcPts val="0"/>
              </a:spcAft>
              <a:buFont typeface="Arial" pitchFamily="34" charset="0"/>
              <a:buChar char="•"/>
            </a:pPr>
            <a:r>
              <a:rPr lang="en-GB" sz="1500" dirty="0" smtClean="0">
                <a:solidFill>
                  <a:srgbClr val="002060"/>
                </a:solidFill>
              </a:rPr>
              <a:t>Essential hypertension – 2002</a:t>
            </a:r>
          </a:p>
          <a:p>
            <a:pPr marL="914400" lvl="1" fontAlgn="auto">
              <a:spcBef>
                <a:spcPts val="0"/>
              </a:spcBef>
              <a:spcAft>
                <a:spcPts val="0"/>
              </a:spcAft>
            </a:pPr>
            <a:endParaRPr lang="en-GB" sz="1000" dirty="0">
              <a:solidFill>
                <a:srgbClr val="002060"/>
              </a:solidFill>
            </a:endParaRPr>
          </a:p>
          <a:p>
            <a:pPr marL="914400" lvl="1" indent="-457200" fontAlgn="auto">
              <a:spcAft>
                <a:spcPts val="0"/>
              </a:spcAft>
              <a:buFont typeface="Arial" pitchFamily="34" charset="0"/>
              <a:buChar char="•"/>
            </a:pPr>
            <a:r>
              <a:rPr lang="en-GB" sz="1500" dirty="0" smtClean="0">
                <a:solidFill>
                  <a:srgbClr val="002060"/>
                </a:solidFill>
              </a:rPr>
              <a:t>Hip fracture (# Left NOF) – 2007</a:t>
            </a:r>
          </a:p>
          <a:p>
            <a:pPr lvl="1" fontAlgn="auto">
              <a:spcBef>
                <a:spcPts val="0"/>
              </a:spcBef>
              <a:spcAft>
                <a:spcPts val="0"/>
              </a:spcAft>
            </a:pPr>
            <a:endParaRPr lang="en-GB" sz="1000" dirty="0" smtClean="0">
              <a:solidFill>
                <a:srgbClr val="002060"/>
              </a:solidFill>
            </a:endParaRPr>
          </a:p>
          <a:p>
            <a:pPr marL="914400" lvl="1" indent="-457200" fontAlgn="auto">
              <a:spcAft>
                <a:spcPts val="0"/>
              </a:spcAft>
              <a:buFont typeface="Arial" pitchFamily="34" charset="0"/>
              <a:buChar char="•"/>
            </a:pPr>
            <a:r>
              <a:rPr lang="en-GB" sz="1500" dirty="0" smtClean="0">
                <a:solidFill>
                  <a:srgbClr val="002060"/>
                </a:solidFill>
              </a:rPr>
              <a:t>Osteoporosis – 2007</a:t>
            </a:r>
          </a:p>
          <a:p>
            <a:pPr lvl="1" fontAlgn="auto">
              <a:spcBef>
                <a:spcPts val="0"/>
              </a:spcBef>
              <a:spcAft>
                <a:spcPts val="0"/>
              </a:spcAft>
            </a:pPr>
            <a:endParaRPr lang="en-GB" sz="1000" dirty="0" smtClean="0">
              <a:solidFill>
                <a:srgbClr val="002060"/>
              </a:solidFill>
            </a:endParaRPr>
          </a:p>
          <a:p>
            <a:pPr marL="914400" lvl="1" indent="-457200" fontAlgn="auto">
              <a:spcAft>
                <a:spcPts val="0"/>
              </a:spcAft>
              <a:buFont typeface="Arial" pitchFamily="34" charset="0"/>
              <a:buChar char="•"/>
            </a:pPr>
            <a:r>
              <a:rPr lang="en-GB" sz="1500" dirty="0" smtClean="0">
                <a:solidFill>
                  <a:srgbClr val="002060"/>
                </a:solidFill>
              </a:rPr>
              <a:t>Hip fracture (# Right NOF) - 2013</a:t>
            </a:r>
          </a:p>
          <a:p>
            <a:pPr marL="914400" lvl="1" indent="-457200" algn="just" fontAlgn="auto">
              <a:spcAft>
                <a:spcPts val="0"/>
              </a:spcAft>
              <a:buFont typeface="Arial" pitchFamily="34" charset="0"/>
              <a:buChar char="•"/>
            </a:pPr>
            <a:endParaRPr lang="en-GB" sz="1700" dirty="0" smtClean="0">
              <a:solidFill>
                <a:srgbClr val="0070C0"/>
              </a:solidFill>
            </a:endParaRPr>
          </a:p>
        </p:txBody>
      </p:sp>
      <p:pic>
        <p:nvPicPr>
          <p:cNvPr id="7"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6103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Case study 1</a:t>
            </a:r>
            <a:endParaRPr lang="en-GB" dirty="0"/>
          </a:p>
        </p:txBody>
      </p:sp>
      <p:sp>
        <p:nvSpPr>
          <p:cNvPr id="4" name="Text Placeholder 1"/>
          <p:cNvSpPr txBox="1">
            <a:spLocks noGrp="1"/>
          </p:cNvSpPr>
          <p:nvPr>
            <p:ph type="body" sz="quarter" idx="10"/>
          </p:nvPr>
        </p:nvSpPr>
        <p:spPr>
          <a:xfrm>
            <a:off x="250825" y="1916833"/>
            <a:ext cx="8713788" cy="4464918"/>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Font typeface="Arial" pitchFamily="34" charset="0"/>
              <a:buChar char="•"/>
            </a:pPr>
            <a:r>
              <a:rPr lang="en-GB" sz="2400" dirty="0" smtClean="0">
                <a:solidFill>
                  <a:srgbClr val="002060"/>
                </a:solidFill>
              </a:rPr>
              <a:t>Acute medication:</a:t>
            </a:r>
          </a:p>
          <a:p>
            <a:pPr marL="1371600" lvl="2" indent="-457200" algn="just">
              <a:buFont typeface="Wingdings" pitchFamily="2" charset="2"/>
              <a:buChar char="v"/>
            </a:pPr>
            <a:r>
              <a:rPr lang="en-GB" sz="1600" dirty="0" err="1" smtClean="0">
                <a:solidFill>
                  <a:srgbClr val="002060"/>
                </a:solidFill>
              </a:rPr>
              <a:t>Canesten</a:t>
            </a:r>
            <a:r>
              <a:rPr lang="en-GB" sz="1600" dirty="0" smtClean="0">
                <a:solidFill>
                  <a:srgbClr val="002060"/>
                </a:solidFill>
              </a:rPr>
              <a:t> HC cream as directed </a:t>
            </a:r>
          </a:p>
          <a:p>
            <a:pPr lvl="1" algn="just"/>
            <a:endParaRPr lang="en-GB" sz="2000" dirty="0" smtClean="0">
              <a:solidFill>
                <a:srgbClr val="002060"/>
              </a:solidFill>
            </a:endParaRPr>
          </a:p>
          <a:p>
            <a:pPr marL="457200" indent="-457200" algn="just">
              <a:buFont typeface="Arial" pitchFamily="34" charset="0"/>
              <a:buChar char="•"/>
            </a:pPr>
            <a:r>
              <a:rPr lang="en-GB" sz="2400" dirty="0" smtClean="0">
                <a:solidFill>
                  <a:srgbClr val="002060"/>
                </a:solidFill>
              </a:rPr>
              <a:t>Repeat medication:</a:t>
            </a:r>
          </a:p>
          <a:p>
            <a:pPr marL="1371600" lvl="2" indent="-457200" algn="just">
              <a:buFont typeface="Wingdings" pitchFamily="2" charset="2"/>
              <a:buChar char="v"/>
            </a:pPr>
            <a:r>
              <a:rPr lang="en-GB" sz="1600" dirty="0" smtClean="0">
                <a:solidFill>
                  <a:srgbClr val="002060"/>
                </a:solidFill>
              </a:rPr>
              <a:t>paracetamol  1g QDS </a:t>
            </a:r>
          </a:p>
          <a:p>
            <a:pPr marL="1371600" lvl="2" indent="-457200" algn="just">
              <a:buFont typeface="Wingdings" pitchFamily="2" charset="2"/>
              <a:buChar char="v"/>
            </a:pPr>
            <a:r>
              <a:rPr lang="en-GB" sz="1600" dirty="0" smtClean="0">
                <a:solidFill>
                  <a:srgbClr val="002060"/>
                </a:solidFill>
              </a:rPr>
              <a:t>amitriptyline 10mg ON</a:t>
            </a:r>
          </a:p>
          <a:p>
            <a:pPr marL="1371600" lvl="2" indent="-457200" algn="just">
              <a:buFont typeface="Wingdings" pitchFamily="2" charset="2"/>
              <a:buChar char="v"/>
            </a:pPr>
            <a:r>
              <a:rPr lang="en-GB" sz="1600" dirty="0" smtClean="0">
                <a:solidFill>
                  <a:srgbClr val="002060"/>
                </a:solidFill>
              </a:rPr>
              <a:t>calcium </a:t>
            </a:r>
            <a:r>
              <a:rPr lang="en-GB" sz="1600" dirty="0">
                <a:solidFill>
                  <a:srgbClr val="002060"/>
                </a:solidFill>
              </a:rPr>
              <a:t>carbonate and </a:t>
            </a:r>
            <a:r>
              <a:rPr lang="en-GB" sz="1600" dirty="0" err="1">
                <a:solidFill>
                  <a:srgbClr val="002060"/>
                </a:solidFill>
              </a:rPr>
              <a:t>colecalciferol</a:t>
            </a:r>
            <a:r>
              <a:rPr lang="en-GB" sz="1600" dirty="0">
                <a:solidFill>
                  <a:srgbClr val="002060"/>
                </a:solidFill>
              </a:rPr>
              <a:t> chewable tabs </a:t>
            </a:r>
            <a:r>
              <a:rPr lang="en-GB" sz="1600" dirty="0" smtClean="0">
                <a:solidFill>
                  <a:srgbClr val="002060"/>
                </a:solidFill>
              </a:rPr>
              <a:t>1.5g/10microg 1 BD</a:t>
            </a:r>
            <a:endParaRPr lang="en-GB" sz="1600" dirty="0">
              <a:solidFill>
                <a:srgbClr val="002060"/>
              </a:solidFill>
            </a:endParaRPr>
          </a:p>
          <a:p>
            <a:pPr marL="1371600" lvl="2" indent="-457200" algn="just">
              <a:buFont typeface="Wingdings" pitchFamily="2" charset="2"/>
              <a:buChar char="v"/>
            </a:pPr>
            <a:r>
              <a:rPr lang="en-GB" sz="1600" dirty="0" smtClean="0">
                <a:solidFill>
                  <a:srgbClr val="002060"/>
                </a:solidFill>
              </a:rPr>
              <a:t>E45 Shower cream as directed</a:t>
            </a:r>
          </a:p>
          <a:p>
            <a:pPr marL="1371600" lvl="2" indent="-457200" algn="just">
              <a:buFont typeface="Wingdings" pitchFamily="2" charset="2"/>
              <a:buChar char="v"/>
            </a:pPr>
            <a:r>
              <a:rPr lang="en-GB" sz="1600" dirty="0" smtClean="0">
                <a:solidFill>
                  <a:srgbClr val="002060"/>
                </a:solidFill>
              </a:rPr>
              <a:t>E45 cream apply PRN</a:t>
            </a:r>
          </a:p>
          <a:p>
            <a:pPr marL="1371600" lvl="2" indent="-457200" algn="just">
              <a:buFont typeface="Wingdings" pitchFamily="2" charset="2"/>
              <a:buChar char="v"/>
            </a:pPr>
            <a:r>
              <a:rPr lang="en-GB" sz="1600" dirty="0" smtClean="0">
                <a:solidFill>
                  <a:srgbClr val="002060"/>
                </a:solidFill>
              </a:rPr>
              <a:t>gabapentin 600mg TDS</a:t>
            </a:r>
          </a:p>
          <a:p>
            <a:pPr marL="1371600" lvl="2" indent="-457200" algn="just">
              <a:buFont typeface="Wingdings" pitchFamily="2" charset="2"/>
              <a:buChar char="v"/>
            </a:pPr>
            <a:r>
              <a:rPr lang="en-GB" sz="1600" dirty="0" err="1" smtClean="0">
                <a:solidFill>
                  <a:srgbClr val="002060"/>
                </a:solidFill>
              </a:rPr>
              <a:t>Piroxicam</a:t>
            </a:r>
            <a:r>
              <a:rPr lang="en-GB" sz="1600" dirty="0" smtClean="0">
                <a:solidFill>
                  <a:srgbClr val="002060"/>
                </a:solidFill>
              </a:rPr>
              <a:t> gel 0.5% apply BD</a:t>
            </a:r>
          </a:p>
          <a:p>
            <a:pPr marL="1371600" lvl="2" indent="-457200" algn="just">
              <a:buFont typeface="Wingdings" pitchFamily="2" charset="2"/>
              <a:buChar char="v"/>
            </a:pPr>
            <a:r>
              <a:rPr lang="en-GB" sz="1600" dirty="0" err="1">
                <a:solidFill>
                  <a:srgbClr val="002060"/>
                </a:solidFill>
              </a:rPr>
              <a:t>s</a:t>
            </a:r>
            <a:r>
              <a:rPr lang="en-GB" sz="1600" dirty="0" err="1" smtClean="0">
                <a:solidFill>
                  <a:srgbClr val="002060"/>
                </a:solidFill>
              </a:rPr>
              <a:t>enna</a:t>
            </a:r>
            <a:r>
              <a:rPr lang="en-GB" sz="1600" dirty="0" smtClean="0">
                <a:solidFill>
                  <a:srgbClr val="002060"/>
                </a:solidFill>
              </a:rPr>
              <a:t> 15mg ON</a:t>
            </a:r>
          </a:p>
          <a:p>
            <a:pPr marL="1371600" lvl="2" indent="-457200" algn="just">
              <a:buFont typeface="Wingdings" pitchFamily="2" charset="2"/>
              <a:buChar char="v"/>
            </a:pPr>
            <a:r>
              <a:rPr lang="en-GB" sz="1600" dirty="0">
                <a:solidFill>
                  <a:srgbClr val="002060"/>
                </a:solidFill>
              </a:rPr>
              <a:t>d</a:t>
            </a:r>
            <a:r>
              <a:rPr lang="en-GB" sz="1600" dirty="0" smtClean="0">
                <a:solidFill>
                  <a:srgbClr val="002060"/>
                </a:solidFill>
              </a:rPr>
              <a:t>ocusate sodium 200mg BD</a:t>
            </a:r>
          </a:p>
          <a:p>
            <a:pPr marL="1371600" lvl="2" indent="-457200" algn="just">
              <a:buFont typeface="Wingdings" pitchFamily="2" charset="2"/>
              <a:buChar char="v"/>
            </a:pPr>
            <a:r>
              <a:rPr lang="en-GB" sz="1600" dirty="0" err="1">
                <a:solidFill>
                  <a:srgbClr val="002060"/>
                </a:solidFill>
              </a:rPr>
              <a:t>n</a:t>
            </a:r>
            <a:r>
              <a:rPr lang="en-GB" sz="1600" dirty="0" err="1" smtClean="0">
                <a:solidFill>
                  <a:srgbClr val="002060"/>
                </a:solidFill>
              </a:rPr>
              <a:t>efopam</a:t>
            </a:r>
            <a:r>
              <a:rPr lang="en-GB" sz="1600" dirty="0" smtClean="0">
                <a:solidFill>
                  <a:srgbClr val="002060"/>
                </a:solidFill>
              </a:rPr>
              <a:t> 60mg TDS</a:t>
            </a:r>
          </a:p>
          <a:p>
            <a:pPr lvl="2" algn="just"/>
            <a:endParaRPr lang="en-GB" sz="1600" dirty="0" smtClean="0">
              <a:solidFill>
                <a:srgbClr val="0070C0"/>
              </a:solidFill>
            </a:endParaRPr>
          </a:p>
          <a:p>
            <a:pPr marL="1371600" lvl="2" indent="-457200" algn="just">
              <a:buFont typeface="Wingdings" pitchFamily="2" charset="2"/>
              <a:buChar char="v"/>
            </a:pPr>
            <a:endParaRPr lang="en-GB" sz="1600" dirty="0" smtClean="0">
              <a:solidFill>
                <a:srgbClr val="0070C0"/>
              </a:solidFill>
            </a:endParaRPr>
          </a:p>
          <a:p>
            <a:pPr marL="457200" indent="-457200" algn="just">
              <a:buFont typeface="Arial" pitchFamily="34" charset="0"/>
              <a:buChar char="•"/>
            </a:pPr>
            <a:endParaRPr lang="en-GB" sz="2400" dirty="0" smtClean="0">
              <a:solidFill>
                <a:srgbClr val="0070C0"/>
              </a:solidFill>
            </a:endParaRPr>
          </a:p>
          <a:p>
            <a:pPr marL="457200" indent="-457200" algn="just">
              <a:buFont typeface="Arial" pitchFamily="34" charset="0"/>
              <a:buChar char="•"/>
            </a:pPr>
            <a:endParaRPr lang="en-GB" sz="2400" dirty="0" smtClean="0">
              <a:solidFill>
                <a:srgbClr val="0070C0"/>
              </a:solidFill>
            </a:endParaRPr>
          </a:p>
        </p:txBody>
      </p:sp>
      <p:pic>
        <p:nvPicPr>
          <p:cNvPr id="6"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610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05656"/>
            <a:ext cx="8229600" cy="1727200"/>
          </a:xfrm>
        </p:spPr>
        <p:txBody>
          <a:bodyPr/>
          <a:lstStyle/>
          <a:p>
            <a:pPr>
              <a:defRPr/>
            </a:pPr>
            <a:r>
              <a:rPr lang="en-US" sz="4000" dirty="0" smtClean="0">
                <a:latin typeface="+mn-lt"/>
              </a:rPr>
              <a:t>A </a:t>
            </a:r>
            <a:r>
              <a:rPr lang="en-US" sz="4000" dirty="0" err="1" smtClean="0">
                <a:solidFill>
                  <a:srgbClr val="FF0066"/>
                </a:solidFill>
                <a:latin typeface="+mn-lt"/>
              </a:rPr>
              <a:t>clinico</a:t>
            </a:r>
            <a:r>
              <a:rPr lang="en-US" sz="4000" dirty="0" smtClean="0">
                <a:solidFill>
                  <a:srgbClr val="FF0066"/>
                </a:solidFill>
                <a:latin typeface="+mn-lt"/>
              </a:rPr>
              <a:t>-ethical</a:t>
            </a:r>
            <a:r>
              <a:rPr lang="en-US" sz="4000" dirty="0" smtClean="0">
                <a:latin typeface="+mn-lt"/>
              </a:rPr>
              <a:t> framework for multidisciplinary review of medication in nursing homes</a:t>
            </a:r>
            <a:endParaRPr lang="en-GB" sz="4000" dirty="0">
              <a:latin typeface="+mn-lt"/>
            </a:endParaRPr>
          </a:p>
        </p:txBody>
      </p:sp>
      <p:sp>
        <p:nvSpPr>
          <p:cNvPr id="17411" name="Content Placeholder 2"/>
          <p:cNvSpPr>
            <a:spLocks noGrp="1"/>
          </p:cNvSpPr>
          <p:nvPr>
            <p:ph idx="1"/>
          </p:nvPr>
        </p:nvSpPr>
        <p:spPr>
          <a:xfrm>
            <a:off x="250825" y="2420938"/>
            <a:ext cx="8569325" cy="4176712"/>
          </a:xfrm>
        </p:spPr>
        <p:txBody>
          <a:bodyPr/>
          <a:lstStyle/>
          <a:p>
            <a:r>
              <a:rPr lang="en-GB" sz="2600" dirty="0" smtClean="0"/>
              <a:t>Is the medication currently performing a function?</a:t>
            </a:r>
          </a:p>
          <a:p>
            <a:endParaRPr lang="en-GB" sz="800" dirty="0" smtClean="0"/>
          </a:p>
          <a:p>
            <a:r>
              <a:rPr lang="en-GB" sz="2600" dirty="0" smtClean="0"/>
              <a:t>Is the medication still appropriate when taking co-morbidities into consideration?</a:t>
            </a:r>
          </a:p>
          <a:p>
            <a:endParaRPr lang="en-GB" sz="800" dirty="0" smtClean="0"/>
          </a:p>
          <a:p>
            <a:r>
              <a:rPr lang="en-GB" sz="2600" dirty="0" smtClean="0"/>
              <a:t>Is the medication safe?</a:t>
            </a:r>
          </a:p>
          <a:p>
            <a:endParaRPr lang="en-GB" sz="800" dirty="0" smtClean="0"/>
          </a:p>
          <a:p>
            <a:r>
              <a:rPr lang="en-GB" sz="2600" dirty="0" smtClean="0"/>
              <a:t>Are there medicines missing that the patient should be taking?</a:t>
            </a:r>
          </a:p>
          <a:p>
            <a:endParaRPr lang="en-GB" sz="800" dirty="0" smtClean="0"/>
          </a:p>
          <a:p>
            <a:r>
              <a:rPr lang="en-GB" sz="2600" b="1" dirty="0" smtClean="0">
                <a:solidFill>
                  <a:srgbClr val="FF0066"/>
                </a:solidFill>
              </a:rPr>
              <a:t>Is the patient/family/carer fully involved in any decision about their medicines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9552" y="2780928"/>
            <a:ext cx="8136904" cy="1872208"/>
          </a:xfrm>
          <a:prstGeom prst="roundRect">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 name="Title 2"/>
          <p:cNvSpPr>
            <a:spLocks noGrp="1"/>
          </p:cNvSpPr>
          <p:nvPr>
            <p:ph type="title"/>
          </p:nvPr>
        </p:nvSpPr>
        <p:spPr/>
        <p:txBody>
          <a:bodyPr/>
          <a:lstStyle/>
          <a:p>
            <a:r>
              <a:rPr lang="en-GB" dirty="0" smtClean="0"/>
              <a:t>Case study 1</a:t>
            </a:r>
            <a:endParaRPr lang="en-GB" dirty="0"/>
          </a:p>
        </p:txBody>
      </p:sp>
      <p:sp>
        <p:nvSpPr>
          <p:cNvPr id="4" name="Text Placeholder 1"/>
          <p:cNvSpPr txBox="1">
            <a:spLocks noGrp="1"/>
          </p:cNvSpPr>
          <p:nvPr>
            <p:ph type="body" sz="quarter" idx="10"/>
          </p:nvPr>
        </p:nvSpPr>
        <p:spPr>
          <a:xfrm>
            <a:off x="250825" y="1916833"/>
            <a:ext cx="8713788" cy="446491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endParaRPr lang="en-GB" sz="1600" dirty="0" smtClean="0">
              <a:solidFill>
                <a:srgbClr val="0070C0"/>
              </a:solidFill>
            </a:endParaRPr>
          </a:p>
          <a:p>
            <a:pPr algn="ctr"/>
            <a:endParaRPr lang="en-GB" sz="3000" b="1" dirty="0" smtClean="0">
              <a:solidFill>
                <a:srgbClr val="002060"/>
              </a:solidFill>
            </a:endParaRPr>
          </a:p>
          <a:p>
            <a:pPr algn="ctr"/>
            <a:r>
              <a:rPr lang="en-GB" sz="3800" b="1" dirty="0" smtClean="0">
                <a:solidFill>
                  <a:srgbClr val="002060"/>
                </a:solidFill>
              </a:rPr>
              <a:t>WHAT CHANGES, IF ANY, WOULD YOU MAKE TO THIS RESIDENTS’ MEDICATION?</a:t>
            </a:r>
          </a:p>
        </p:txBody>
      </p:sp>
      <p:pic>
        <p:nvPicPr>
          <p:cNvPr id="7"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2" y="476672"/>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76716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Case study 1</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4175732684"/>
              </p:ext>
            </p:extLst>
          </p:nvPr>
        </p:nvGraphicFramePr>
        <p:xfrm>
          <a:off x="611560" y="1844824"/>
          <a:ext cx="7992888" cy="4309652"/>
        </p:xfrm>
        <a:graphic>
          <a:graphicData uri="http://schemas.openxmlformats.org/drawingml/2006/table">
            <a:tbl>
              <a:tblPr firstRow="1" bandRow="1">
                <a:tableStyleId>{B301B821-A1FF-4177-AEE7-76D212191A09}</a:tableStyleId>
              </a:tblPr>
              <a:tblGrid>
                <a:gridCol w="2115475"/>
                <a:gridCol w="5877413"/>
              </a:tblGrid>
              <a:tr h="248032">
                <a:tc>
                  <a:txBody>
                    <a:bodyPr/>
                    <a:lstStyle/>
                    <a:p>
                      <a:r>
                        <a:rPr lang="en-GB" sz="1400" dirty="0" smtClean="0"/>
                        <a:t>Medication</a:t>
                      </a:r>
                      <a:endParaRPr lang="en-GB" sz="1400" dirty="0"/>
                    </a:p>
                  </a:txBody>
                  <a:tcPr/>
                </a:tc>
                <a:tc>
                  <a:txBody>
                    <a:bodyPr/>
                    <a:lstStyle/>
                    <a:p>
                      <a:r>
                        <a:rPr lang="en-GB" sz="1400" dirty="0" smtClean="0"/>
                        <a:t>Information</a:t>
                      </a:r>
                      <a:endParaRPr lang="en-GB" sz="1400" dirty="0"/>
                    </a:p>
                  </a:txBody>
                  <a:tcPr/>
                </a:tc>
              </a:tr>
              <a:tr h="548644">
                <a:tc>
                  <a:txBody>
                    <a:bodyPr/>
                    <a:lstStyle/>
                    <a:p>
                      <a:r>
                        <a:rPr lang="en-GB" sz="1400" b="1" dirty="0" smtClean="0"/>
                        <a:t>Paracetamol</a:t>
                      </a:r>
                      <a:endParaRPr lang="en-GB" sz="1400" b="1" dirty="0"/>
                    </a:p>
                  </a:txBody>
                  <a:tcPr/>
                </a:tc>
                <a:tc>
                  <a:txBody>
                    <a:bodyPr/>
                    <a:lstStyle/>
                    <a:p>
                      <a:r>
                        <a:rPr lang="en-GB" sz="1400" dirty="0" smtClean="0"/>
                        <a:t>Takes</a:t>
                      </a:r>
                      <a:r>
                        <a:rPr lang="en-GB" sz="1400" baseline="0" dirty="0" smtClean="0"/>
                        <a:t> 1g QDS habitually. No complaints of pain. </a:t>
                      </a:r>
                      <a:endParaRPr lang="en-GB" sz="1400" dirty="0"/>
                    </a:p>
                  </a:txBody>
                  <a:tcPr/>
                </a:tc>
              </a:tr>
              <a:tr h="586716">
                <a:tc>
                  <a:txBody>
                    <a:bodyPr/>
                    <a:lstStyle/>
                    <a:p>
                      <a:r>
                        <a:rPr lang="en-GB" sz="1400" b="1" dirty="0" smtClean="0"/>
                        <a:t>Amitriptyline</a:t>
                      </a:r>
                      <a:endParaRPr lang="en-GB" sz="1400" b="1" dirty="0"/>
                    </a:p>
                  </a:txBody>
                  <a:tcPr/>
                </a:tc>
                <a:tc>
                  <a:txBody>
                    <a:bodyPr/>
                    <a:lstStyle/>
                    <a:p>
                      <a:r>
                        <a:rPr lang="en-GB" sz="1400" dirty="0" smtClean="0"/>
                        <a:t>Commenced 2008 for</a:t>
                      </a:r>
                      <a:r>
                        <a:rPr lang="en-GB" sz="1400" baseline="0" dirty="0" smtClean="0"/>
                        <a:t> pins &amp; needles (</a:t>
                      </a:r>
                      <a:r>
                        <a:rPr lang="en-GB" sz="1400" baseline="0" dirty="0" err="1" smtClean="0"/>
                        <a:t>Hx</a:t>
                      </a:r>
                      <a:r>
                        <a:rPr lang="en-GB" sz="1400" baseline="0" dirty="0" smtClean="0"/>
                        <a:t> Herpes Zoster 2006). Current falls risk (geriatrician letter states to r/v). </a:t>
                      </a:r>
                    </a:p>
                  </a:txBody>
                  <a:tcPr/>
                </a:tc>
              </a:tr>
              <a:tr h="548644">
                <a:tc>
                  <a:txBody>
                    <a:bodyPr/>
                    <a:lstStyle/>
                    <a:p>
                      <a:r>
                        <a:rPr lang="en-GB" sz="1400" b="1" dirty="0" smtClean="0"/>
                        <a:t>Gabapentin</a:t>
                      </a:r>
                      <a:endParaRPr lang="en-GB" sz="1400" b="1" dirty="0"/>
                    </a:p>
                  </a:txBody>
                  <a:tcPr/>
                </a:tc>
                <a:tc>
                  <a:txBody>
                    <a:bodyPr/>
                    <a:lstStyle/>
                    <a:p>
                      <a:r>
                        <a:rPr lang="en-GB" sz="1400" dirty="0" smtClean="0"/>
                        <a:t>Commenced</a:t>
                      </a:r>
                      <a:r>
                        <a:rPr lang="en-GB" sz="1400" baseline="0" dirty="0" smtClean="0"/>
                        <a:t> 2008 post #.</a:t>
                      </a:r>
                      <a:endParaRPr lang="en-GB" sz="1400" dirty="0"/>
                    </a:p>
                  </a:txBody>
                  <a:tcPr/>
                </a:tc>
              </a:tr>
              <a:tr h="313511">
                <a:tc>
                  <a:txBody>
                    <a:bodyPr/>
                    <a:lstStyle/>
                    <a:p>
                      <a:r>
                        <a:rPr lang="en-GB" sz="1400" b="1" dirty="0" smtClean="0"/>
                        <a:t>E45 Shower cream</a:t>
                      </a:r>
                      <a:endParaRPr lang="en-GB" sz="1400" b="1" dirty="0"/>
                    </a:p>
                  </a:txBody>
                  <a:tcPr/>
                </a:tc>
                <a:tc>
                  <a:txBody>
                    <a:bodyPr/>
                    <a:lstStyle/>
                    <a:p>
                      <a:r>
                        <a:rPr lang="en-GB" sz="1400" dirty="0" smtClean="0"/>
                        <a:t>Not issued since 2012. </a:t>
                      </a:r>
                      <a:endParaRPr lang="en-GB" sz="1400" dirty="0"/>
                    </a:p>
                  </a:txBody>
                  <a:tcPr/>
                </a:tc>
              </a:tr>
              <a:tr h="313511">
                <a:tc>
                  <a:txBody>
                    <a:bodyPr/>
                    <a:lstStyle/>
                    <a:p>
                      <a:r>
                        <a:rPr lang="en-GB" sz="1400" b="1" dirty="0" err="1" smtClean="0"/>
                        <a:t>Piroxicam</a:t>
                      </a:r>
                      <a:r>
                        <a:rPr lang="en-GB" sz="1400" b="1" dirty="0" smtClean="0"/>
                        <a:t> gel</a:t>
                      </a:r>
                      <a:endParaRPr lang="en-GB" sz="1400" b="1" dirty="0"/>
                    </a:p>
                  </a:txBody>
                  <a:tcPr/>
                </a:tc>
                <a:tc>
                  <a:txBody>
                    <a:bodyPr/>
                    <a:lstStyle/>
                    <a:p>
                      <a:r>
                        <a:rPr lang="en-GB" sz="1400" dirty="0" smtClean="0"/>
                        <a:t>Uses PRN to both knees.</a:t>
                      </a:r>
                      <a:r>
                        <a:rPr lang="en-GB" sz="1400" baseline="0" dirty="0" smtClean="0"/>
                        <a:t> Maybe 1-2 times/week. </a:t>
                      </a:r>
                      <a:endParaRPr lang="en-GB" sz="1400" dirty="0"/>
                    </a:p>
                  </a:txBody>
                  <a:tcPr/>
                </a:tc>
              </a:tr>
              <a:tr h="313511">
                <a:tc>
                  <a:txBody>
                    <a:bodyPr/>
                    <a:lstStyle/>
                    <a:p>
                      <a:r>
                        <a:rPr lang="en-GB" sz="1400" b="1" dirty="0" err="1" smtClean="0"/>
                        <a:t>Senna</a:t>
                      </a:r>
                      <a:endParaRPr lang="en-GB" sz="1400" b="1" dirty="0"/>
                    </a:p>
                  </a:txBody>
                  <a:tcPr/>
                </a:tc>
                <a:tc>
                  <a:txBody>
                    <a:bodyPr/>
                    <a:lstStyle/>
                    <a:p>
                      <a:r>
                        <a:rPr lang="en-GB" sz="1400" dirty="0" smtClean="0"/>
                        <a:t>Takes</a:t>
                      </a:r>
                      <a:r>
                        <a:rPr lang="en-GB" sz="1400" baseline="0" dirty="0" smtClean="0"/>
                        <a:t> regular. Bowels stable. </a:t>
                      </a:r>
                      <a:endParaRPr lang="en-GB" sz="1400" dirty="0"/>
                    </a:p>
                  </a:txBody>
                  <a:tcPr/>
                </a:tc>
              </a:tr>
              <a:tr h="313511">
                <a:tc>
                  <a:txBody>
                    <a:bodyPr/>
                    <a:lstStyle/>
                    <a:p>
                      <a:r>
                        <a:rPr lang="en-GB" sz="1400" b="1" dirty="0" smtClean="0"/>
                        <a:t>Docusate sodium</a:t>
                      </a:r>
                      <a:endParaRPr lang="en-GB" sz="1400" b="1" dirty="0"/>
                    </a:p>
                  </a:txBody>
                  <a:tcPr/>
                </a:tc>
                <a:tc>
                  <a:txBody>
                    <a:bodyPr/>
                    <a:lstStyle/>
                    <a:p>
                      <a:r>
                        <a:rPr lang="en-GB" sz="1400" dirty="0" smtClean="0"/>
                        <a:t>Takes regular.  Bowels stable. </a:t>
                      </a:r>
                      <a:endParaRPr lang="en-GB" sz="1400" dirty="0"/>
                    </a:p>
                  </a:txBody>
                  <a:tcPr/>
                </a:tc>
              </a:tr>
              <a:tr h="548644">
                <a:tc>
                  <a:txBody>
                    <a:bodyPr/>
                    <a:lstStyle/>
                    <a:p>
                      <a:r>
                        <a:rPr lang="en-GB" sz="1400" b="1" dirty="0" err="1" smtClean="0"/>
                        <a:t>Nefopam</a:t>
                      </a:r>
                      <a:endParaRPr lang="en-GB" sz="1400" b="1" dirty="0"/>
                    </a:p>
                  </a:txBody>
                  <a:tcPr/>
                </a:tc>
                <a:tc>
                  <a:txBody>
                    <a:bodyPr/>
                    <a:lstStyle/>
                    <a:p>
                      <a:r>
                        <a:rPr lang="en-GB" sz="1400" dirty="0" smtClean="0"/>
                        <a:t>Commenced</a:t>
                      </a:r>
                      <a:r>
                        <a:rPr lang="en-GB" sz="1400" baseline="0" dirty="0" smtClean="0"/>
                        <a:t> post #NOF – was due a r/v 2/52 after but never happened. </a:t>
                      </a:r>
                    </a:p>
                  </a:txBody>
                  <a:tcPr/>
                </a:tc>
              </a:tr>
              <a:tr h="506596">
                <a:tc>
                  <a:txBody>
                    <a:bodyPr/>
                    <a:lstStyle/>
                    <a:p>
                      <a:r>
                        <a:rPr lang="en-GB" sz="1400" b="1" dirty="0" smtClean="0"/>
                        <a:t>ANY</a:t>
                      </a:r>
                      <a:r>
                        <a:rPr lang="en-GB" sz="1400" b="1" baseline="0" dirty="0" smtClean="0"/>
                        <a:t> OTHER NEW MEDICATION?</a:t>
                      </a:r>
                      <a:endParaRPr lang="en-GB" sz="1400" b="1" dirty="0"/>
                    </a:p>
                  </a:txBody>
                  <a:tcPr/>
                </a:tc>
                <a:tc>
                  <a:txBody>
                    <a:bodyPr/>
                    <a:lstStyle/>
                    <a:p>
                      <a:endParaRPr lang="en-GB" sz="1400" baseline="0" dirty="0" smtClean="0"/>
                    </a:p>
                  </a:txBody>
                  <a:tcPr/>
                </a:tc>
              </a:tr>
            </a:tbl>
          </a:graphicData>
        </a:graphic>
      </p:graphicFrame>
      <p:pic>
        <p:nvPicPr>
          <p:cNvPr id="5"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8820"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11107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Case study 1</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844206951"/>
              </p:ext>
            </p:extLst>
          </p:nvPr>
        </p:nvGraphicFramePr>
        <p:xfrm>
          <a:off x="611560" y="1844824"/>
          <a:ext cx="7992888" cy="4309652"/>
        </p:xfrm>
        <a:graphic>
          <a:graphicData uri="http://schemas.openxmlformats.org/drawingml/2006/table">
            <a:tbl>
              <a:tblPr firstRow="1" bandRow="1">
                <a:tableStyleId>{B301B821-A1FF-4177-AEE7-76D212191A09}</a:tableStyleId>
              </a:tblPr>
              <a:tblGrid>
                <a:gridCol w="2115475"/>
                <a:gridCol w="5877413"/>
              </a:tblGrid>
              <a:tr h="248032">
                <a:tc>
                  <a:txBody>
                    <a:bodyPr/>
                    <a:lstStyle/>
                    <a:p>
                      <a:r>
                        <a:rPr lang="en-GB" sz="1400" dirty="0" smtClean="0"/>
                        <a:t>Medication</a:t>
                      </a:r>
                      <a:endParaRPr lang="en-GB" sz="1400" dirty="0"/>
                    </a:p>
                  </a:txBody>
                  <a:tcPr/>
                </a:tc>
                <a:tc>
                  <a:txBody>
                    <a:bodyPr/>
                    <a:lstStyle/>
                    <a:p>
                      <a:r>
                        <a:rPr lang="en-GB" sz="1400" dirty="0" smtClean="0"/>
                        <a:t>Outcome</a:t>
                      </a:r>
                      <a:endParaRPr lang="en-GB" sz="1400" dirty="0"/>
                    </a:p>
                  </a:txBody>
                  <a:tcPr/>
                </a:tc>
              </a:tr>
              <a:tr h="548644">
                <a:tc>
                  <a:txBody>
                    <a:bodyPr/>
                    <a:lstStyle/>
                    <a:p>
                      <a:r>
                        <a:rPr lang="en-GB" sz="1400" b="1" dirty="0" smtClean="0"/>
                        <a:t>Paracetamol</a:t>
                      </a:r>
                      <a:endParaRPr lang="en-GB" sz="1400" b="1" dirty="0"/>
                    </a:p>
                  </a:txBody>
                  <a:tcPr/>
                </a:tc>
                <a:tc>
                  <a:txBody>
                    <a:bodyPr/>
                    <a:lstStyle/>
                    <a:p>
                      <a:r>
                        <a:rPr lang="en-GB" sz="1400" dirty="0" smtClean="0"/>
                        <a:t>Takes</a:t>
                      </a:r>
                      <a:r>
                        <a:rPr lang="en-GB" sz="1400" baseline="0" dirty="0" smtClean="0"/>
                        <a:t> 1g QDS habitually. No complaints of pain. </a:t>
                      </a:r>
                      <a:r>
                        <a:rPr lang="en-GB" sz="1400" b="1" baseline="0" dirty="0" smtClean="0">
                          <a:solidFill>
                            <a:srgbClr val="0070C0"/>
                          </a:solidFill>
                        </a:rPr>
                        <a:t>Switch to PRN and to reduce quantity ordered.</a:t>
                      </a:r>
                      <a:endParaRPr lang="en-GB" sz="1400" b="1" dirty="0">
                        <a:solidFill>
                          <a:srgbClr val="0070C0"/>
                        </a:solidFill>
                      </a:endParaRPr>
                    </a:p>
                  </a:txBody>
                  <a:tcPr/>
                </a:tc>
              </a:tr>
              <a:tr h="586716">
                <a:tc>
                  <a:txBody>
                    <a:bodyPr/>
                    <a:lstStyle/>
                    <a:p>
                      <a:r>
                        <a:rPr lang="en-GB" sz="1400" b="1" dirty="0" smtClean="0"/>
                        <a:t>Amitriptyline</a:t>
                      </a:r>
                      <a:endParaRPr lang="en-GB" sz="1400" b="1" dirty="0"/>
                    </a:p>
                  </a:txBody>
                  <a:tcPr/>
                </a:tc>
                <a:tc>
                  <a:txBody>
                    <a:bodyPr/>
                    <a:lstStyle/>
                    <a:p>
                      <a:r>
                        <a:rPr lang="en-GB" sz="1400" dirty="0" smtClean="0"/>
                        <a:t>Commenced 2008 for</a:t>
                      </a:r>
                      <a:r>
                        <a:rPr lang="en-GB" sz="1400" baseline="0" dirty="0" smtClean="0"/>
                        <a:t> pins &amp; needles (</a:t>
                      </a:r>
                      <a:r>
                        <a:rPr lang="en-GB" sz="1400" baseline="0" dirty="0" err="1" smtClean="0"/>
                        <a:t>Hx</a:t>
                      </a:r>
                      <a:r>
                        <a:rPr lang="en-GB" sz="1400" baseline="0" dirty="0" smtClean="0"/>
                        <a:t> Herpes Zoster 2006). Current falls risk (geriatrician letter states to r/v). </a:t>
                      </a:r>
                      <a:r>
                        <a:rPr lang="en-GB" sz="1400" b="1" dirty="0" smtClean="0">
                          <a:solidFill>
                            <a:srgbClr val="0070C0"/>
                          </a:solidFill>
                        </a:rPr>
                        <a:t>Stop medicine.</a:t>
                      </a:r>
                      <a:endParaRPr lang="en-GB" sz="1400" b="1" dirty="0">
                        <a:solidFill>
                          <a:srgbClr val="0070C0"/>
                        </a:solidFill>
                      </a:endParaRPr>
                    </a:p>
                  </a:txBody>
                  <a:tcPr/>
                </a:tc>
              </a:tr>
              <a:tr h="548644">
                <a:tc>
                  <a:txBody>
                    <a:bodyPr/>
                    <a:lstStyle/>
                    <a:p>
                      <a:r>
                        <a:rPr lang="en-GB" sz="1400" b="1" dirty="0" smtClean="0"/>
                        <a:t>Gabapentin</a:t>
                      </a:r>
                      <a:endParaRPr lang="en-GB" sz="1400" b="1" dirty="0"/>
                    </a:p>
                  </a:txBody>
                  <a:tcPr/>
                </a:tc>
                <a:tc>
                  <a:txBody>
                    <a:bodyPr/>
                    <a:lstStyle/>
                    <a:p>
                      <a:r>
                        <a:rPr lang="en-GB" sz="1400" dirty="0" smtClean="0"/>
                        <a:t>Commenced</a:t>
                      </a:r>
                      <a:r>
                        <a:rPr lang="en-GB" sz="1400" baseline="0" dirty="0" smtClean="0"/>
                        <a:t> 2008 post #. </a:t>
                      </a:r>
                      <a:r>
                        <a:rPr lang="en-GB" sz="1400" b="1" baseline="0" dirty="0" smtClean="0">
                          <a:solidFill>
                            <a:srgbClr val="0070C0"/>
                          </a:solidFill>
                        </a:rPr>
                        <a:t>To reduce to 300mg TDS after stable without amitriptyline.</a:t>
                      </a:r>
                      <a:endParaRPr lang="en-GB" sz="1400" b="1" dirty="0">
                        <a:solidFill>
                          <a:srgbClr val="0070C0"/>
                        </a:solidFill>
                      </a:endParaRPr>
                    </a:p>
                  </a:txBody>
                  <a:tcPr/>
                </a:tc>
              </a:tr>
              <a:tr h="313511">
                <a:tc>
                  <a:txBody>
                    <a:bodyPr/>
                    <a:lstStyle/>
                    <a:p>
                      <a:r>
                        <a:rPr lang="en-GB" sz="1400" b="1" dirty="0" smtClean="0"/>
                        <a:t>E45 Shower cream</a:t>
                      </a:r>
                      <a:endParaRPr lang="en-GB" sz="1400" b="1" dirty="0"/>
                    </a:p>
                  </a:txBody>
                  <a:tcPr/>
                </a:tc>
                <a:tc>
                  <a:txBody>
                    <a:bodyPr/>
                    <a:lstStyle/>
                    <a:p>
                      <a:r>
                        <a:rPr lang="en-GB" sz="1400" dirty="0" smtClean="0"/>
                        <a:t>Not issued since 2012. </a:t>
                      </a:r>
                      <a:r>
                        <a:rPr lang="en-GB" sz="1400" b="1" dirty="0" smtClean="0">
                          <a:solidFill>
                            <a:srgbClr val="0070C0"/>
                          </a:solidFill>
                        </a:rPr>
                        <a:t>Removed</a:t>
                      </a:r>
                      <a:r>
                        <a:rPr lang="en-GB" sz="1400" b="1" baseline="0" dirty="0" smtClean="0">
                          <a:solidFill>
                            <a:srgbClr val="0070C0"/>
                          </a:solidFill>
                        </a:rPr>
                        <a:t> from repeat list.</a:t>
                      </a:r>
                      <a:endParaRPr lang="en-GB" sz="1400" b="1" dirty="0">
                        <a:solidFill>
                          <a:srgbClr val="0070C0"/>
                        </a:solidFill>
                      </a:endParaRPr>
                    </a:p>
                  </a:txBody>
                  <a:tcPr/>
                </a:tc>
              </a:tr>
              <a:tr h="313511">
                <a:tc>
                  <a:txBody>
                    <a:bodyPr/>
                    <a:lstStyle/>
                    <a:p>
                      <a:r>
                        <a:rPr lang="en-GB" sz="1400" b="1" dirty="0" err="1" smtClean="0"/>
                        <a:t>Piroxicam</a:t>
                      </a:r>
                      <a:r>
                        <a:rPr lang="en-GB" sz="1400" b="1" dirty="0" smtClean="0"/>
                        <a:t> gel</a:t>
                      </a:r>
                      <a:endParaRPr lang="en-GB" sz="1400" b="1" dirty="0"/>
                    </a:p>
                  </a:txBody>
                  <a:tcPr/>
                </a:tc>
                <a:tc>
                  <a:txBody>
                    <a:bodyPr/>
                    <a:lstStyle/>
                    <a:p>
                      <a:r>
                        <a:rPr lang="en-GB" sz="1400" dirty="0" smtClean="0"/>
                        <a:t>Uses PRN to both knees.</a:t>
                      </a:r>
                      <a:r>
                        <a:rPr lang="en-GB" sz="1400" baseline="0" dirty="0" smtClean="0"/>
                        <a:t> Maybe 1-2 times/week. </a:t>
                      </a:r>
                      <a:r>
                        <a:rPr lang="en-GB" sz="1400" b="1" baseline="0" dirty="0" smtClean="0">
                          <a:solidFill>
                            <a:srgbClr val="0070C0"/>
                          </a:solidFill>
                        </a:rPr>
                        <a:t>Continue.</a:t>
                      </a:r>
                      <a:endParaRPr lang="en-GB" sz="1400" b="1" dirty="0">
                        <a:solidFill>
                          <a:srgbClr val="0070C0"/>
                        </a:solidFill>
                      </a:endParaRPr>
                    </a:p>
                  </a:txBody>
                  <a:tcPr/>
                </a:tc>
              </a:tr>
              <a:tr h="313511">
                <a:tc>
                  <a:txBody>
                    <a:bodyPr/>
                    <a:lstStyle/>
                    <a:p>
                      <a:r>
                        <a:rPr lang="en-GB" sz="1400" b="1" dirty="0" err="1" smtClean="0"/>
                        <a:t>Senna</a:t>
                      </a:r>
                      <a:endParaRPr lang="en-GB" sz="1400" b="1" dirty="0"/>
                    </a:p>
                  </a:txBody>
                  <a:tcPr/>
                </a:tc>
                <a:tc>
                  <a:txBody>
                    <a:bodyPr/>
                    <a:lstStyle/>
                    <a:p>
                      <a:r>
                        <a:rPr lang="en-GB" sz="1400" dirty="0" smtClean="0"/>
                        <a:t>Takes</a:t>
                      </a:r>
                      <a:r>
                        <a:rPr lang="en-GB" sz="1400" baseline="0" dirty="0" smtClean="0"/>
                        <a:t> regular. Bowels stable. </a:t>
                      </a:r>
                      <a:r>
                        <a:rPr lang="en-GB" sz="1400" b="1" baseline="0" dirty="0" smtClean="0">
                          <a:solidFill>
                            <a:srgbClr val="0070C0"/>
                          </a:solidFill>
                        </a:rPr>
                        <a:t>Continue.</a:t>
                      </a:r>
                      <a:endParaRPr lang="en-GB" sz="1400" b="1" dirty="0">
                        <a:solidFill>
                          <a:srgbClr val="0070C0"/>
                        </a:solidFill>
                      </a:endParaRPr>
                    </a:p>
                  </a:txBody>
                  <a:tcPr/>
                </a:tc>
              </a:tr>
              <a:tr h="313511">
                <a:tc>
                  <a:txBody>
                    <a:bodyPr/>
                    <a:lstStyle/>
                    <a:p>
                      <a:r>
                        <a:rPr lang="en-GB" sz="1400" b="1" dirty="0" smtClean="0"/>
                        <a:t>Docusate sodium</a:t>
                      </a:r>
                      <a:endParaRPr lang="en-GB" sz="1400" b="1" dirty="0"/>
                    </a:p>
                  </a:txBody>
                  <a:tcPr/>
                </a:tc>
                <a:tc>
                  <a:txBody>
                    <a:bodyPr/>
                    <a:lstStyle/>
                    <a:p>
                      <a:r>
                        <a:rPr lang="en-GB" sz="1400" dirty="0" smtClean="0"/>
                        <a:t>Takes regular.  Bowels stable. </a:t>
                      </a:r>
                      <a:r>
                        <a:rPr lang="en-GB" sz="1400" b="1" dirty="0" smtClean="0">
                          <a:solidFill>
                            <a:srgbClr val="0070C0"/>
                          </a:solidFill>
                        </a:rPr>
                        <a:t>Continue.</a:t>
                      </a:r>
                      <a:endParaRPr lang="en-GB" sz="1400" b="1" dirty="0">
                        <a:solidFill>
                          <a:srgbClr val="0070C0"/>
                        </a:solidFill>
                      </a:endParaRPr>
                    </a:p>
                  </a:txBody>
                  <a:tcPr/>
                </a:tc>
              </a:tr>
              <a:tr h="548644">
                <a:tc>
                  <a:txBody>
                    <a:bodyPr/>
                    <a:lstStyle/>
                    <a:p>
                      <a:r>
                        <a:rPr lang="en-GB" sz="1400" b="1" dirty="0" err="1" smtClean="0"/>
                        <a:t>Nefopam</a:t>
                      </a:r>
                      <a:endParaRPr lang="en-GB" sz="1400" b="1" dirty="0"/>
                    </a:p>
                  </a:txBody>
                  <a:tcPr/>
                </a:tc>
                <a:tc>
                  <a:txBody>
                    <a:bodyPr/>
                    <a:lstStyle/>
                    <a:p>
                      <a:r>
                        <a:rPr lang="en-GB" sz="1400" dirty="0" smtClean="0"/>
                        <a:t>Commenced</a:t>
                      </a:r>
                      <a:r>
                        <a:rPr lang="en-GB" sz="1400" baseline="0" dirty="0" smtClean="0"/>
                        <a:t> post #NOF – was due a r/v 2/52 after but never happened. </a:t>
                      </a:r>
                      <a:r>
                        <a:rPr lang="en-GB" sz="1400" b="1" baseline="0" dirty="0" smtClean="0">
                          <a:solidFill>
                            <a:srgbClr val="0070C0"/>
                          </a:solidFill>
                        </a:rPr>
                        <a:t>Stop medicine. </a:t>
                      </a:r>
                    </a:p>
                  </a:txBody>
                  <a:tcPr/>
                </a:tc>
              </a:tr>
              <a:tr h="506596">
                <a:tc>
                  <a:txBody>
                    <a:bodyPr/>
                    <a:lstStyle/>
                    <a:p>
                      <a:r>
                        <a:rPr lang="en-GB" sz="1400" b="1" dirty="0" smtClean="0"/>
                        <a:t>Bisphosphonate</a:t>
                      </a:r>
                      <a:endParaRPr lang="en-GB" sz="1400" b="1" dirty="0"/>
                    </a:p>
                  </a:txBody>
                  <a:tcPr/>
                </a:tc>
                <a:tc>
                  <a:txBody>
                    <a:bodyPr/>
                    <a:lstStyle/>
                    <a:p>
                      <a:r>
                        <a:rPr lang="en-GB" sz="1400" baseline="0" dirty="0" smtClean="0"/>
                        <a:t>Previously been on </a:t>
                      </a:r>
                      <a:r>
                        <a:rPr lang="en-GB" sz="1400" baseline="0" dirty="0" err="1" smtClean="0"/>
                        <a:t>alendronic</a:t>
                      </a:r>
                      <a:r>
                        <a:rPr lang="en-GB" sz="1400" baseline="0" dirty="0" smtClean="0"/>
                        <a:t> acid, but no documentation of it being stopped. Has </a:t>
                      </a:r>
                      <a:r>
                        <a:rPr lang="en-GB" sz="1400" baseline="0" dirty="0" err="1" smtClean="0"/>
                        <a:t>hx</a:t>
                      </a:r>
                      <a:r>
                        <a:rPr lang="en-GB" sz="1400" baseline="0" dirty="0" smtClean="0"/>
                        <a:t> of falls, but patient did not like it. </a:t>
                      </a:r>
                      <a:r>
                        <a:rPr lang="en-GB" sz="1400" b="1" baseline="0" dirty="0" smtClean="0">
                          <a:solidFill>
                            <a:srgbClr val="0070C0"/>
                          </a:solidFill>
                        </a:rPr>
                        <a:t>Not to start.</a:t>
                      </a:r>
                    </a:p>
                  </a:txBody>
                  <a:tcPr/>
                </a:tc>
              </a:tr>
            </a:tbl>
          </a:graphicData>
        </a:graphic>
      </p:graphicFrame>
      <p:pic>
        <p:nvPicPr>
          <p:cNvPr id="5"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2858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0824" y="2060849"/>
            <a:ext cx="4753224" cy="4464495"/>
          </a:xfrm>
        </p:spPr>
        <p:txBody>
          <a:bodyPr>
            <a:normAutofit fontScale="92500" lnSpcReduction="20000"/>
          </a:bodyPr>
          <a:lstStyle/>
          <a:p>
            <a:pPr marL="457200" indent="-457200">
              <a:buFont typeface="Arial" pitchFamily="34" charset="0"/>
              <a:buChar char="•"/>
            </a:pPr>
            <a:r>
              <a:rPr lang="en-GB" sz="2000" dirty="0" smtClean="0">
                <a:solidFill>
                  <a:srgbClr val="002060"/>
                </a:solidFill>
              </a:rPr>
              <a:t>89 year old male</a:t>
            </a:r>
          </a:p>
          <a:p>
            <a:endParaRPr lang="en-GB" sz="2000" dirty="0" smtClean="0">
              <a:solidFill>
                <a:srgbClr val="002060"/>
              </a:solidFill>
            </a:endParaRPr>
          </a:p>
          <a:p>
            <a:pPr marL="457200" indent="-457200">
              <a:buFont typeface="Arial" pitchFamily="34" charset="0"/>
              <a:buChar char="•"/>
            </a:pPr>
            <a:r>
              <a:rPr lang="en-GB" sz="2000" dirty="0" smtClean="0">
                <a:solidFill>
                  <a:srgbClr val="002060"/>
                </a:solidFill>
              </a:rPr>
              <a:t>Residential home</a:t>
            </a:r>
          </a:p>
          <a:p>
            <a:endParaRPr lang="en-GB" sz="2000" dirty="0" smtClean="0">
              <a:solidFill>
                <a:srgbClr val="002060"/>
              </a:solidFill>
            </a:endParaRPr>
          </a:p>
          <a:p>
            <a:pPr marL="457200" indent="-457200">
              <a:buFont typeface="Arial" pitchFamily="34" charset="0"/>
              <a:buChar char="•"/>
            </a:pPr>
            <a:r>
              <a:rPr lang="en-GB" sz="2000" dirty="0" smtClean="0">
                <a:solidFill>
                  <a:srgbClr val="002060"/>
                </a:solidFill>
              </a:rPr>
              <a:t>Ability to hold a conversation but no capacity to make decisions about medication (liaise with daughter)</a:t>
            </a:r>
          </a:p>
          <a:p>
            <a:endParaRPr lang="en-GB" sz="2000" dirty="0" smtClean="0">
              <a:solidFill>
                <a:srgbClr val="002060"/>
              </a:solidFill>
            </a:endParaRPr>
          </a:p>
          <a:p>
            <a:pPr marL="457200" indent="-457200">
              <a:buFont typeface="Arial" pitchFamily="34" charset="0"/>
              <a:buChar char="•"/>
            </a:pPr>
            <a:r>
              <a:rPr lang="en-GB" sz="2000" dirty="0" smtClean="0">
                <a:solidFill>
                  <a:srgbClr val="002060"/>
                </a:solidFill>
              </a:rPr>
              <a:t>Mobilises with wheelchair</a:t>
            </a:r>
          </a:p>
          <a:p>
            <a:endParaRPr lang="en-GB" sz="2000" dirty="0" smtClean="0">
              <a:solidFill>
                <a:srgbClr val="002060"/>
              </a:solidFill>
            </a:endParaRPr>
          </a:p>
          <a:p>
            <a:pPr marL="457200" indent="-457200">
              <a:buFont typeface="Arial" pitchFamily="34" charset="0"/>
              <a:buChar char="•"/>
            </a:pPr>
            <a:r>
              <a:rPr lang="en-GB" sz="2000" dirty="0" smtClean="0">
                <a:solidFill>
                  <a:srgbClr val="002060"/>
                </a:solidFill>
              </a:rPr>
              <a:t>Fair appetite, has a large breakfast . BMI = 25.5</a:t>
            </a:r>
          </a:p>
          <a:p>
            <a:endParaRPr lang="en-GB" sz="2000" dirty="0" smtClean="0">
              <a:solidFill>
                <a:srgbClr val="002060"/>
              </a:solidFill>
            </a:endParaRPr>
          </a:p>
          <a:p>
            <a:pPr marL="457200" indent="-457200">
              <a:buFont typeface="Arial" pitchFamily="34" charset="0"/>
              <a:buChar char="•"/>
            </a:pPr>
            <a:r>
              <a:rPr lang="en-GB" sz="2000" dirty="0" smtClean="0">
                <a:solidFill>
                  <a:srgbClr val="002060"/>
                </a:solidFill>
              </a:rPr>
              <a:t>No problems with medicines adherence</a:t>
            </a:r>
          </a:p>
          <a:p>
            <a:pPr algn="just"/>
            <a:endParaRPr lang="en-GB" sz="2700" dirty="0" smtClean="0">
              <a:solidFill>
                <a:srgbClr val="002060"/>
              </a:solidFill>
            </a:endParaRPr>
          </a:p>
        </p:txBody>
      </p:sp>
      <p:sp>
        <p:nvSpPr>
          <p:cNvPr id="3" name="Title 2"/>
          <p:cNvSpPr>
            <a:spLocks noGrp="1"/>
          </p:cNvSpPr>
          <p:nvPr>
            <p:ph type="title"/>
          </p:nvPr>
        </p:nvSpPr>
        <p:spPr/>
        <p:txBody>
          <a:bodyPr/>
          <a:lstStyle/>
          <a:p>
            <a:r>
              <a:rPr lang="en-GB" dirty="0" smtClean="0"/>
              <a:t>Case study 2</a:t>
            </a:r>
            <a:endParaRPr lang="en-GB" dirty="0"/>
          </a:p>
        </p:txBody>
      </p:sp>
      <p:sp>
        <p:nvSpPr>
          <p:cNvPr id="6" name="Text Placeholder 1"/>
          <p:cNvSpPr txBox="1">
            <a:spLocks/>
          </p:cNvSpPr>
          <p:nvPr/>
        </p:nvSpPr>
        <p:spPr>
          <a:xfrm>
            <a:off x="5297760" y="1772816"/>
            <a:ext cx="3752800" cy="360040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fontAlgn="auto">
              <a:spcAft>
                <a:spcPts val="0"/>
              </a:spcAft>
            </a:pPr>
            <a:endParaRPr lang="en-GB" sz="2700" dirty="0" smtClean="0">
              <a:solidFill>
                <a:srgbClr val="002060"/>
              </a:solidFill>
            </a:endParaRPr>
          </a:p>
          <a:p>
            <a:pPr lvl="1" algn="just" fontAlgn="auto">
              <a:spcAft>
                <a:spcPts val="0"/>
              </a:spcAft>
            </a:pPr>
            <a:r>
              <a:rPr lang="en-GB" sz="2200" b="1" u="sng" dirty="0" smtClean="0">
                <a:solidFill>
                  <a:srgbClr val="002060"/>
                </a:solidFill>
              </a:rPr>
              <a:t>PMH:</a:t>
            </a:r>
          </a:p>
          <a:p>
            <a:pPr lvl="1" algn="just" fontAlgn="auto">
              <a:spcAft>
                <a:spcPts val="0"/>
              </a:spcAft>
            </a:pPr>
            <a:endParaRPr lang="en-GB" sz="2200" b="1" u="sng" dirty="0" smtClean="0">
              <a:solidFill>
                <a:srgbClr val="002060"/>
              </a:solidFill>
            </a:endParaRPr>
          </a:p>
          <a:p>
            <a:pPr marL="914400" lvl="1" indent="-457200" algn="just" fontAlgn="auto">
              <a:spcAft>
                <a:spcPts val="0"/>
              </a:spcAft>
              <a:buFont typeface="Arial" pitchFamily="34" charset="0"/>
              <a:buChar char="•"/>
            </a:pPr>
            <a:r>
              <a:rPr lang="en-GB" sz="2200" dirty="0" smtClean="0">
                <a:solidFill>
                  <a:srgbClr val="002060"/>
                </a:solidFill>
              </a:rPr>
              <a:t>Hypertension</a:t>
            </a:r>
          </a:p>
          <a:p>
            <a:pPr lvl="1" algn="just" fontAlgn="auto">
              <a:spcAft>
                <a:spcPts val="0"/>
              </a:spcAft>
            </a:pPr>
            <a:endParaRPr lang="en-GB" sz="1400" dirty="0" smtClean="0">
              <a:solidFill>
                <a:srgbClr val="002060"/>
              </a:solidFill>
            </a:endParaRPr>
          </a:p>
          <a:p>
            <a:pPr marL="914400" lvl="1" indent="-457200" algn="just" fontAlgn="auto">
              <a:spcAft>
                <a:spcPts val="0"/>
              </a:spcAft>
              <a:buFont typeface="Arial" pitchFamily="34" charset="0"/>
              <a:buChar char="•"/>
            </a:pPr>
            <a:r>
              <a:rPr lang="en-GB" sz="2200" dirty="0" smtClean="0">
                <a:solidFill>
                  <a:srgbClr val="002060"/>
                </a:solidFill>
              </a:rPr>
              <a:t>Iron deficiency anaemia</a:t>
            </a:r>
          </a:p>
          <a:p>
            <a:pPr lvl="1" algn="just" fontAlgn="auto">
              <a:spcAft>
                <a:spcPts val="0"/>
              </a:spcAft>
            </a:pPr>
            <a:endParaRPr lang="en-GB" sz="1400" dirty="0" smtClean="0">
              <a:solidFill>
                <a:srgbClr val="002060"/>
              </a:solidFill>
            </a:endParaRPr>
          </a:p>
          <a:p>
            <a:pPr marL="914400" lvl="1" indent="-457200" algn="just" fontAlgn="auto">
              <a:spcAft>
                <a:spcPts val="0"/>
              </a:spcAft>
              <a:buFont typeface="Arial" pitchFamily="34" charset="0"/>
              <a:buChar char="•"/>
            </a:pPr>
            <a:r>
              <a:rPr lang="en-GB" sz="2200" dirty="0" smtClean="0">
                <a:solidFill>
                  <a:srgbClr val="002060"/>
                </a:solidFill>
              </a:rPr>
              <a:t>Hiatus hernia </a:t>
            </a:r>
          </a:p>
          <a:p>
            <a:pPr lvl="1" algn="just" fontAlgn="auto">
              <a:spcAft>
                <a:spcPts val="0"/>
              </a:spcAft>
            </a:pPr>
            <a:endParaRPr lang="en-GB" sz="1300" dirty="0" smtClean="0">
              <a:solidFill>
                <a:srgbClr val="002060"/>
              </a:solidFill>
            </a:endParaRPr>
          </a:p>
          <a:p>
            <a:pPr marL="914400" lvl="1" indent="-457200" algn="just" fontAlgn="auto">
              <a:spcAft>
                <a:spcPts val="0"/>
              </a:spcAft>
              <a:buFont typeface="Arial" pitchFamily="34" charset="0"/>
              <a:buChar char="•"/>
            </a:pPr>
            <a:r>
              <a:rPr lang="en-GB" sz="2200" dirty="0" smtClean="0">
                <a:solidFill>
                  <a:srgbClr val="002060"/>
                </a:solidFill>
              </a:rPr>
              <a:t>Type 2 DM </a:t>
            </a:r>
          </a:p>
          <a:p>
            <a:pPr lvl="1" algn="just" fontAlgn="auto">
              <a:spcAft>
                <a:spcPts val="0"/>
              </a:spcAft>
            </a:pPr>
            <a:endParaRPr lang="en-GB" sz="1300" dirty="0" smtClean="0">
              <a:solidFill>
                <a:srgbClr val="002060"/>
              </a:solidFill>
            </a:endParaRPr>
          </a:p>
          <a:p>
            <a:pPr marL="914400" lvl="1" indent="-457200" algn="just" fontAlgn="auto">
              <a:spcAft>
                <a:spcPts val="0"/>
              </a:spcAft>
              <a:buFont typeface="Arial" pitchFamily="34" charset="0"/>
              <a:buChar char="•"/>
            </a:pPr>
            <a:r>
              <a:rPr lang="en-GB" sz="2200" dirty="0" smtClean="0">
                <a:solidFill>
                  <a:srgbClr val="002060"/>
                </a:solidFill>
              </a:rPr>
              <a:t>Oesophageal ulcer (2012)</a:t>
            </a:r>
          </a:p>
          <a:p>
            <a:pPr lvl="1" algn="just" fontAlgn="auto">
              <a:spcAft>
                <a:spcPts val="0"/>
              </a:spcAft>
            </a:pPr>
            <a:endParaRPr lang="en-GB" sz="1300" dirty="0" smtClean="0">
              <a:solidFill>
                <a:srgbClr val="002060"/>
              </a:solidFill>
            </a:endParaRPr>
          </a:p>
          <a:p>
            <a:pPr marL="914400" lvl="1" indent="-457200" algn="just" fontAlgn="auto">
              <a:spcAft>
                <a:spcPts val="0"/>
              </a:spcAft>
              <a:buFont typeface="Arial" pitchFamily="34" charset="0"/>
              <a:buChar char="•"/>
            </a:pPr>
            <a:r>
              <a:rPr lang="en-GB" sz="2200" dirty="0" smtClean="0">
                <a:solidFill>
                  <a:srgbClr val="002060"/>
                </a:solidFill>
              </a:rPr>
              <a:t>Frequent falls (2013)</a:t>
            </a:r>
            <a:endParaRPr lang="en-GB" sz="2000" dirty="0">
              <a:solidFill>
                <a:srgbClr val="0070C0"/>
              </a:solidFill>
            </a:endParaRPr>
          </a:p>
        </p:txBody>
      </p:sp>
      <p:pic>
        <p:nvPicPr>
          <p:cNvPr id="7"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56152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Case study 2</a:t>
            </a:r>
            <a:endParaRPr lang="en-GB" dirty="0"/>
          </a:p>
        </p:txBody>
      </p:sp>
      <p:sp>
        <p:nvSpPr>
          <p:cNvPr id="4" name="Text Placeholder 1"/>
          <p:cNvSpPr txBox="1">
            <a:spLocks noGrp="1"/>
          </p:cNvSpPr>
          <p:nvPr>
            <p:ph type="body" sz="quarter" idx="10"/>
          </p:nvPr>
        </p:nvSpPr>
        <p:spPr>
          <a:xfrm>
            <a:off x="250825" y="1772816"/>
            <a:ext cx="8713788" cy="4608935"/>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Font typeface="Arial" pitchFamily="34" charset="0"/>
              <a:buChar char="•"/>
            </a:pPr>
            <a:r>
              <a:rPr lang="en-GB" sz="2400" dirty="0" smtClean="0">
                <a:solidFill>
                  <a:srgbClr val="002060"/>
                </a:solidFill>
              </a:rPr>
              <a:t>Acute medication:</a:t>
            </a:r>
          </a:p>
          <a:p>
            <a:pPr marL="1371600" lvl="2" indent="-457200" algn="just">
              <a:buFont typeface="Wingdings" pitchFamily="2" charset="2"/>
              <a:buChar char="v"/>
            </a:pPr>
            <a:r>
              <a:rPr lang="en-GB" sz="1600" dirty="0" err="1">
                <a:solidFill>
                  <a:srgbClr val="002060"/>
                </a:solidFill>
              </a:rPr>
              <a:t>l</a:t>
            </a:r>
            <a:r>
              <a:rPr lang="en-GB" sz="1600" dirty="0" err="1" smtClean="0">
                <a:solidFill>
                  <a:srgbClr val="002060"/>
                </a:solidFill>
              </a:rPr>
              <a:t>ansoprazole</a:t>
            </a:r>
            <a:r>
              <a:rPr lang="en-GB" sz="1600" dirty="0" smtClean="0">
                <a:solidFill>
                  <a:srgbClr val="002060"/>
                </a:solidFill>
              </a:rPr>
              <a:t> 30mg OD</a:t>
            </a:r>
          </a:p>
          <a:p>
            <a:pPr lvl="1" algn="just"/>
            <a:endParaRPr lang="en-GB" sz="2000" dirty="0" smtClean="0">
              <a:solidFill>
                <a:srgbClr val="002060"/>
              </a:solidFill>
            </a:endParaRPr>
          </a:p>
          <a:p>
            <a:pPr marL="457200" indent="-457200" algn="just">
              <a:buFont typeface="Arial" pitchFamily="34" charset="0"/>
              <a:buChar char="•"/>
            </a:pPr>
            <a:r>
              <a:rPr lang="en-GB" sz="2400" dirty="0" smtClean="0">
                <a:solidFill>
                  <a:srgbClr val="002060"/>
                </a:solidFill>
              </a:rPr>
              <a:t>Repeat medication:</a:t>
            </a:r>
          </a:p>
          <a:p>
            <a:pPr marL="1371600" lvl="2" indent="-457200" algn="just">
              <a:buFont typeface="Wingdings" pitchFamily="2" charset="2"/>
              <a:buChar char="v"/>
            </a:pPr>
            <a:r>
              <a:rPr lang="en-GB" sz="1600" dirty="0" smtClean="0">
                <a:solidFill>
                  <a:srgbClr val="002060"/>
                </a:solidFill>
              </a:rPr>
              <a:t>paracetamol  1g QDS </a:t>
            </a:r>
          </a:p>
          <a:p>
            <a:pPr marL="1371600" lvl="2" indent="-457200" algn="just">
              <a:buFont typeface="Wingdings" pitchFamily="2" charset="2"/>
              <a:buChar char="v"/>
            </a:pPr>
            <a:r>
              <a:rPr lang="en-GB" sz="1600" dirty="0" smtClean="0">
                <a:solidFill>
                  <a:srgbClr val="002060"/>
                </a:solidFill>
              </a:rPr>
              <a:t>aspirin dispersible 75mg OM</a:t>
            </a:r>
          </a:p>
          <a:p>
            <a:pPr marL="1371600" lvl="2" indent="-457200" algn="just">
              <a:buFont typeface="Wingdings" pitchFamily="2" charset="2"/>
              <a:buChar char="v"/>
            </a:pPr>
            <a:r>
              <a:rPr lang="en-GB" sz="1600" dirty="0" smtClean="0">
                <a:solidFill>
                  <a:srgbClr val="002060"/>
                </a:solidFill>
              </a:rPr>
              <a:t>citalopram 20mg OM</a:t>
            </a:r>
            <a:endParaRPr lang="en-GB" sz="1600" dirty="0">
              <a:solidFill>
                <a:srgbClr val="002060"/>
              </a:solidFill>
            </a:endParaRPr>
          </a:p>
          <a:p>
            <a:pPr marL="1371600" lvl="2" indent="-457200" algn="just">
              <a:buFont typeface="Wingdings" pitchFamily="2" charset="2"/>
              <a:buChar char="v"/>
            </a:pPr>
            <a:r>
              <a:rPr lang="en-GB" sz="1600" dirty="0">
                <a:solidFill>
                  <a:srgbClr val="002060"/>
                </a:solidFill>
              </a:rPr>
              <a:t>s</a:t>
            </a:r>
            <a:r>
              <a:rPr lang="en-GB" sz="1600" dirty="0" smtClean="0">
                <a:solidFill>
                  <a:srgbClr val="002060"/>
                </a:solidFill>
              </a:rPr>
              <a:t>imvastatin 40mg ON</a:t>
            </a:r>
          </a:p>
          <a:p>
            <a:pPr marL="1371600" lvl="2" indent="-457200" algn="just">
              <a:buFont typeface="Wingdings" pitchFamily="2" charset="2"/>
              <a:buChar char="v"/>
            </a:pPr>
            <a:r>
              <a:rPr lang="en-GB" sz="1600" dirty="0" err="1" smtClean="0">
                <a:solidFill>
                  <a:srgbClr val="002060"/>
                </a:solidFill>
              </a:rPr>
              <a:t>ramipril</a:t>
            </a:r>
            <a:r>
              <a:rPr lang="en-GB" sz="1600" dirty="0" smtClean="0">
                <a:solidFill>
                  <a:srgbClr val="002060"/>
                </a:solidFill>
              </a:rPr>
              <a:t> 2.5mg OM</a:t>
            </a:r>
          </a:p>
          <a:p>
            <a:pPr marL="1371600" lvl="2" indent="-457200" algn="just">
              <a:buFont typeface="Wingdings" pitchFamily="2" charset="2"/>
              <a:buChar char="v"/>
            </a:pPr>
            <a:r>
              <a:rPr lang="en-GB" sz="1600" dirty="0" smtClean="0">
                <a:solidFill>
                  <a:srgbClr val="002060"/>
                </a:solidFill>
              </a:rPr>
              <a:t>Ensure Plus Liquid Feed Milkshake 1 TDS</a:t>
            </a:r>
          </a:p>
          <a:p>
            <a:pPr marL="1371600" lvl="2" indent="-457200" algn="just">
              <a:buFont typeface="Wingdings" pitchFamily="2" charset="2"/>
              <a:buChar char="v"/>
            </a:pPr>
            <a:r>
              <a:rPr lang="en-GB" sz="1600" dirty="0" smtClean="0">
                <a:solidFill>
                  <a:srgbClr val="002060"/>
                </a:solidFill>
              </a:rPr>
              <a:t>thiamine 100mg BD</a:t>
            </a:r>
          </a:p>
          <a:p>
            <a:pPr marL="1371600" lvl="2" indent="-457200" algn="just">
              <a:buFont typeface="Wingdings" pitchFamily="2" charset="2"/>
              <a:buChar char="v"/>
            </a:pPr>
            <a:r>
              <a:rPr lang="en-GB" sz="1600" dirty="0">
                <a:solidFill>
                  <a:srgbClr val="002060"/>
                </a:solidFill>
              </a:rPr>
              <a:t>v</a:t>
            </a:r>
            <a:r>
              <a:rPr lang="en-GB" sz="1600" dirty="0" smtClean="0">
                <a:solidFill>
                  <a:srgbClr val="002060"/>
                </a:solidFill>
              </a:rPr>
              <a:t>itamins 1 OM</a:t>
            </a:r>
          </a:p>
          <a:p>
            <a:pPr marL="1371600" lvl="2" indent="-457200" algn="just">
              <a:buFont typeface="Wingdings" pitchFamily="2" charset="2"/>
              <a:buChar char="v"/>
            </a:pPr>
            <a:r>
              <a:rPr lang="en-GB" sz="1600" dirty="0">
                <a:solidFill>
                  <a:srgbClr val="002060"/>
                </a:solidFill>
              </a:rPr>
              <a:t>v</a:t>
            </a:r>
            <a:r>
              <a:rPr lang="en-GB" sz="1600" dirty="0" smtClean="0">
                <a:solidFill>
                  <a:srgbClr val="002060"/>
                </a:solidFill>
              </a:rPr>
              <a:t>itamin b co strong 1OM</a:t>
            </a:r>
          </a:p>
          <a:p>
            <a:pPr marL="1371600" lvl="2" indent="-457200" algn="just">
              <a:buFont typeface="Wingdings" pitchFamily="2" charset="2"/>
              <a:buChar char="v"/>
            </a:pPr>
            <a:r>
              <a:rPr lang="en-GB" sz="1600" dirty="0" smtClean="0">
                <a:solidFill>
                  <a:srgbClr val="002060"/>
                </a:solidFill>
              </a:rPr>
              <a:t>Pro-Cal shot 30mls OD</a:t>
            </a:r>
          </a:p>
          <a:p>
            <a:pPr marL="1371600" lvl="2" indent="-457200" algn="just">
              <a:buFont typeface="Wingdings" pitchFamily="2" charset="2"/>
              <a:buChar char="v"/>
            </a:pPr>
            <a:r>
              <a:rPr lang="en-GB" sz="1600" dirty="0">
                <a:solidFill>
                  <a:srgbClr val="002060"/>
                </a:solidFill>
              </a:rPr>
              <a:t>c</a:t>
            </a:r>
            <a:r>
              <a:rPr lang="en-GB" sz="1600" dirty="0" smtClean="0">
                <a:solidFill>
                  <a:srgbClr val="002060"/>
                </a:solidFill>
              </a:rPr>
              <a:t>odeine phosphate 30mg QDS</a:t>
            </a:r>
          </a:p>
          <a:p>
            <a:pPr marL="1371600" lvl="2" indent="-457200" algn="just">
              <a:buFont typeface="Wingdings" pitchFamily="2" charset="2"/>
              <a:buChar char="v"/>
            </a:pPr>
            <a:r>
              <a:rPr lang="en-GB" sz="1600" dirty="0">
                <a:solidFill>
                  <a:srgbClr val="002060"/>
                </a:solidFill>
              </a:rPr>
              <a:t>o</a:t>
            </a:r>
            <a:r>
              <a:rPr lang="en-GB" sz="1600" dirty="0" smtClean="0">
                <a:solidFill>
                  <a:srgbClr val="002060"/>
                </a:solidFill>
              </a:rPr>
              <a:t>live oil ear drops 2 drops BD to both ears</a:t>
            </a:r>
          </a:p>
          <a:p>
            <a:pPr marL="1371600" lvl="2" indent="-457200" algn="just">
              <a:buFont typeface="Wingdings" pitchFamily="2" charset="2"/>
              <a:buChar char="v"/>
            </a:pPr>
            <a:r>
              <a:rPr lang="en-GB" sz="1600" dirty="0" err="1" smtClean="0">
                <a:solidFill>
                  <a:srgbClr val="002060"/>
                </a:solidFill>
              </a:rPr>
              <a:t>Hydromol</a:t>
            </a:r>
            <a:r>
              <a:rPr lang="en-GB" sz="1600" dirty="0" smtClean="0">
                <a:solidFill>
                  <a:srgbClr val="002060"/>
                </a:solidFill>
              </a:rPr>
              <a:t> ointment apply QDS PRN</a:t>
            </a:r>
          </a:p>
          <a:p>
            <a:pPr marL="1371600" lvl="2" indent="-457200" algn="just">
              <a:buFont typeface="Wingdings" pitchFamily="2" charset="2"/>
              <a:buChar char="v"/>
            </a:pPr>
            <a:r>
              <a:rPr lang="en-GB" sz="1600" dirty="0" err="1">
                <a:solidFill>
                  <a:srgbClr val="002060"/>
                </a:solidFill>
              </a:rPr>
              <a:t>l</a:t>
            </a:r>
            <a:r>
              <a:rPr lang="en-GB" sz="1600" dirty="0" err="1" smtClean="0">
                <a:solidFill>
                  <a:srgbClr val="002060"/>
                </a:solidFill>
              </a:rPr>
              <a:t>ansoprazole</a:t>
            </a:r>
            <a:r>
              <a:rPr lang="en-GB" sz="1600" dirty="0" smtClean="0">
                <a:solidFill>
                  <a:srgbClr val="002060"/>
                </a:solidFill>
              </a:rPr>
              <a:t> 15mg OD </a:t>
            </a:r>
          </a:p>
          <a:p>
            <a:pPr marL="1371600" lvl="2" indent="-457200" algn="just">
              <a:buFont typeface="Wingdings" pitchFamily="2" charset="2"/>
              <a:buChar char="v"/>
            </a:pPr>
            <a:r>
              <a:rPr lang="en-GB" sz="1600" dirty="0" err="1" smtClean="0">
                <a:solidFill>
                  <a:srgbClr val="002060"/>
                </a:solidFill>
              </a:rPr>
              <a:t>zopiclone</a:t>
            </a:r>
            <a:r>
              <a:rPr lang="en-GB" sz="1600" dirty="0" smtClean="0">
                <a:solidFill>
                  <a:srgbClr val="002060"/>
                </a:solidFill>
              </a:rPr>
              <a:t>  15mg ON PRN </a:t>
            </a:r>
          </a:p>
          <a:p>
            <a:pPr marL="1371600" lvl="2" indent="-457200" algn="just">
              <a:buFont typeface="Wingdings" pitchFamily="2" charset="2"/>
              <a:buChar char="v"/>
            </a:pPr>
            <a:endParaRPr lang="en-GB" sz="1600" dirty="0" smtClean="0">
              <a:solidFill>
                <a:srgbClr val="002060"/>
              </a:solidFill>
            </a:endParaRPr>
          </a:p>
          <a:p>
            <a:pPr lvl="2" algn="just"/>
            <a:endParaRPr lang="en-GB" sz="1600" dirty="0" smtClean="0">
              <a:solidFill>
                <a:srgbClr val="0070C0"/>
              </a:solidFill>
            </a:endParaRPr>
          </a:p>
          <a:p>
            <a:pPr marL="1371600" lvl="2" indent="-457200" algn="just">
              <a:buFont typeface="Wingdings" pitchFamily="2" charset="2"/>
              <a:buChar char="v"/>
            </a:pPr>
            <a:endParaRPr lang="en-GB" sz="1600" dirty="0" smtClean="0">
              <a:solidFill>
                <a:srgbClr val="0070C0"/>
              </a:solidFill>
            </a:endParaRPr>
          </a:p>
          <a:p>
            <a:pPr marL="457200" indent="-457200" algn="just">
              <a:buFont typeface="Arial" pitchFamily="34" charset="0"/>
              <a:buChar char="•"/>
            </a:pPr>
            <a:endParaRPr lang="en-GB" sz="2400" dirty="0" smtClean="0">
              <a:solidFill>
                <a:srgbClr val="0070C0"/>
              </a:solidFill>
            </a:endParaRPr>
          </a:p>
          <a:p>
            <a:pPr marL="457200" indent="-457200" algn="just">
              <a:buFont typeface="Arial" pitchFamily="34" charset="0"/>
              <a:buChar char="•"/>
            </a:pPr>
            <a:endParaRPr lang="en-GB" sz="2400" dirty="0" smtClean="0">
              <a:solidFill>
                <a:srgbClr val="0070C0"/>
              </a:solidFill>
            </a:endParaRPr>
          </a:p>
        </p:txBody>
      </p:sp>
      <p:pic>
        <p:nvPicPr>
          <p:cNvPr id="6"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3546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39552" y="2780928"/>
            <a:ext cx="8136904" cy="1872208"/>
          </a:xfrm>
          <a:prstGeom prst="roundRect">
            <a:avLst/>
          </a:prstGeom>
          <a:solidFill>
            <a:schemeClr val="accent5">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a:solidFill>
                <a:prstClr val="white"/>
              </a:solidFill>
            </a:endParaRPr>
          </a:p>
        </p:txBody>
      </p:sp>
      <p:sp>
        <p:nvSpPr>
          <p:cNvPr id="3" name="Title 2"/>
          <p:cNvSpPr>
            <a:spLocks noGrp="1"/>
          </p:cNvSpPr>
          <p:nvPr>
            <p:ph type="title"/>
          </p:nvPr>
        </p:nvSpPr>
        <p:spPr/>
        <p:txBody>
          <a:bodyPr/>
          <a:lstStyle/>
          <a:p>
            <a:r>
              <a:rPr lang="en-GB" dirty="0" smtClean="0"/>
              <a:t>Case study 2</a:t>
            </a:r>
            <a:endParaRPr lang="en-GB" dirty="0"/>
          </a:p>
        </p:txBody>
      </p:sp>
      <p:sp>
        <p:nvSpPr>
          <p:cNvPr id="4" name="Text Placeholder 1"/>
          <p:cNvSpPr txBox="1">
            <a:spLocks noGrp="1"/>
          </p:cNvSpPr>
          <p:nvPr>
            <p:ph type="body" sz="quarter" idx="10"/>
          </p:nvPr>
        </p:nvSpPr>
        <p:spPr>
          <a:xfrm>
            <a:off x="250825" y="1916833"/>
            <a:ext cx="8713788" cy="4464918"/>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tx1"/>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800" kern="1200">
                <a:solidFill>
                  <a:schemeClr val="tx1"/>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algn="just"/>
            <a:endParaRPr lang="en-GB" sz="1600" dirty="0" smtClean="0">
              <a:solidFill>
                <a:srgbClr val="0070C0"/>
              </a:solidFill>
            </a:endParaRPr>
          </a:p>
          <a:p>
            <a:pPr algn="ctr"/>
            <a:endParaRPr lang="en-GB" sz="3000" b="1" dirty="0" smtClean="0">
              <a:solidFill>
                <a:srgbClr val="002060"/>
              </a:solidFill>
            </a:endParaRPr>
          </a:p>
          <a:p>
            <a:pPr algn="ctr"/>
            <a:r>
              <a:rPr lang="en-GB" sz="3800" b="1" dirty="0" smtClean="0">
                <a:solidFill>
                  <a:srgbClr val="002060"/>
                </a:solidFill>
              </a:rPr>
              <a:t>WHAT CHANGES, IF ANY, WOULD YOU MAKE TO THIS RESIDENTS’ MEDICATION?</a:t>
            </a:r>
          </a:p>
        </p:txBody>
      </p:sp>
      <p:pic>
        <p:nvPicPr>
          <p:cNvPr id="7"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313" y="476672"/>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52876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Case study 2</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225460878"/>
              </p:ext>
            </p:extLst>
          </p:nvPr>
        </p:nvGraphicFramePr>
        <p:xfrm>
          <a:off x="323528" y="1772816"/>
          <a:ext cx="8496944" cy="4504398"/>
        </p:xfrm>
        <a:graphic>
          <a:graphicData uri="http://schemas.openxmlformats.org/drawingml/2006/table">
            <a:tbl>
              <a:tblPr firstRow="1" bandRow="1">
                <a:tableStyleId>{5C22544A-7EE6-4342-B048-85BDC9FD1C3A}</a:tableStyleId>
              </a:tblPr>
              <a:tblGrid>
                <a:gridCol w="2088232"/>
                <a:gridCol w="6408712"/>
              </a:tblGrid>
              <a:tr h="459051">
                <a:tc>
                  <a:txBody>
                    <a:bodyPr/>
                    <a:lstStyle/>
                    <a:p>
                      <a:r>
                        <a:rPr lang="en-GB" dirty="0" smtClean="0"/>
                        <a:t>Medication</a:t>
                      </a:r>
                      <a:endParaRPr lang="en-GB" dirty="0"/>
                    </a:p>
                  </a:txBody>
                  <a:tcPr/>
                </a:tc>
                <a:tc>
                  <a:txBody>
                    <a:bodyPr/>
                    <a:lstStyle/>
                    <a:p>
                      <a:r>
                        <a:rPr lang="en-GB" dirty="0" smtClean="0"/>
                        <a:t>Outcome</a:t>
                      </a:r>
                      <a:endParaRPr lang="en-GB" dirty="0"/>
                    </a:p>
                  </a:txBody>
                  <a:tcPr/>
                </a:tc>
              </a:tr>
              <a:tr h="459051">
                <a:tc>
                  <a:txBody>
                    <a:bodyPr/>
                    <a:lstStyle/>
                    <a:p>
                      <a:r>
                        <a:rPr lang="en-GB" sz="1400" dirty="0" smtClean="0"/>
                        <a:t>Citalopram</a:t>
                      </a:r>
                      <a:endParaRPr lang="en-GB" sz="1400" dirty="0"/>
                    </a:p>
                  </a:txBody>
                  <a:tcPr/>
                </a:tc>
                <a:tc>
                  <a:txBody>
                    <a:bodyPr/>
                    <a:lstStyle/>
                    <a:p>
                      <a:r>
                        <a:rPr lang="en-GB" sz="1400" dirty="0" smtClean="0"/>
                        <a:t>New to practice and</a:t>
                      </a:r>
                      <a:r>
                        <a:rPr lang="en-GB" sz="1400" baseline="0" dirty="0" smtClean="0"/>
                        <a:t> old notes not comprehensive. No PMH of depression. </a:t>
                      </a:r>
                      <a:endParaRPr lang="en-GB" sz="1400" dirty="0"/>
                    </a:p>
                  </a:txBody>
                  <a:tcPr/>
                </a:tc>
              </a:tr>
              <a:tr h="390941">
                <a:tc>
                  <a:txBody>
                    <a:bodyPr/>
                    <a:lstStyle/>
                    <a:p>
                      <a:r>
                        <a:rPr lang="en-GB" sz="1400" dirty="0" smtClean="0"/>
                        <a:t>Ensure Plus</a:t>
                      </a:r>
                      <a:endParaRPr lang="en-GB" sz="1400" dirty="0"/>
                    </a:p>
                  </a:txBody>
                  <a:tcPr/>
                </a:tc>
                <a:tc>
                  <a:txBody>
                    <a:bodyPr/>
                    <a:lstStyle/>
                    <a:p>
                      <a:r>
                        <a:rPr lang="en-GB" sz="1400" dirty="0" smtClean="0"/>
                        <a:t>Current BMI 25.5 and</a:t>
                      </a:r>
                      <a:r>
                        <a:rPr lang="en-GB" sz="1400" baseline="0" dirty="0" smtClean="0"/>
                        <a:t> eating well. </a:t>
                      </a:r>
                      <a:endParaRPr lang="en-GB" sz="1400" dirty="0"/>
                    </a:p>
                  </a:txBody>
                  <a:tcPr/>
                </a:tc>
              </a:tr>
              <a:tr h="360040">
                <a:tc>
                  <a:txBody>
                    <a:bodyPr/>
                    <a:lstStyle/>
                    <a:p>
                      <a:r>
                        <a:rPr lang="en-GB" sz="1400" dirty="0" err="1" smtClean="0"/>
                        <a:t>Procal</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Current BMI 25.5 and</a:t>
                      </a:r>
                      <a:r>
                        <a:rPr lang="en-GB" sz="1400" baseline="0" dirty="0" smtClean="0"/>
                        <a:t> eating well. </a:t>
                      </a:r>
                    </a:p>
                  </a:txBody>
                  <a:tcPr/>
                </a:tc>
              </a:tr>
              <a:tr h="360040">
                <a:tc>
                  <a:txBody>
                    <a:bodyPr/>
                    <a:lstStyle/>
                    <a:p>
                      <a:r>
                        <a:rPr lang="en-GB" sz="1400" dirty="0" smtClean="0"/>
                        <a:t>Thiamine</a:t>
                      </a:r>
                      <a:endParaRPr lang="en-GB" sz="1400" dirty="0"/>
                    </a:p>
                  </a:txBody>
                  <a:tcPr/>
                </a:tc>
                <a:tc>
                  <a:txBody>
                    <a:bodyPr/>
                    <a:lstStyle/>
                    <a:p>
                      <a:r>
                        <a:rPr lang="en-GB" sz="1400" dirty="0" smtClean="0"/>
                        <a:t>No current indication.</a:t>
                      </a:r>
                      <a:endParaRPr lang="en-GB" sz="1400" dirty="0"/>
                    </a:p>
                  </a:txBody>
                  <a:tcPr/>
                </a:tc>
              </a:tr>
              <a:tr h="360040">
                <a:tc>
                  <a:txBody>
                    <a:bodyPr/>
                    <a:lstStyle/>
                    <a:p>
                      <a:r>
                        <a:rPr lang="en-GB" sz="1400" dirty="0" smtClean="0"/>
                        <a:t>Vitamins</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No current indication.</a:t>
                      </a:r>
                      <a:r>
                        <a:rPr lang="en-GB" sz="1400" baseline="0" dirty="0" smtClean="0"/>
                        <a:t> </a:t>
                      </a:r>
                      <a:endParaRPr lang="en-GB" sz="1400" dirty="0" smtClean="0"/>
                    </a:p>
                  </a:txBody>
                  <a:tcPr/>
                </a:tc>
              </a:tr>
              <a:tr h="360040">
                <a:tc>
                  <a:txBody>
                    <a:bodyPr/>
                    <a:lstStyle/>
                    <a:p>
                      <a:r>
                        <a:rPr lang="en-GB" sz="1400" dirty="0" smtClean="0"/>
                        <a:t>Vitamin</a:t>
                      </a:r>
                      <a:r>
                        <a:rPr lang="en-GB" sz="1400" baseline="0" dirty="0" smtClean="0"/>
                        <a:t> B Co Strong</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No current indication.</a:t>
                      </a:r>
                      <a:r>
                        <a:rPr lang="en-GB" sz="1400" baseline="0" dirty="0" smtClean="0"/>
                        <a:t> </a:t>
                      </a:r>
                      <a:endParaRPr lang="en-GB" sz="1400" dirty="0" smtClean="0"/>
                    </a:p>
                  </a:txBody>
                  <a:tcPr/>
                </a:tc>
              </a:tr>
              <a:tr h="360040">
                <a:tc>
                  <a:txBody>
                    <a:bodyPr/>
                    <a:lstStyle/>
                    <a:p>
                      <a:r>
                        <a:rPr lang="en-GB" sz="1400" dirty="0" smtClean="0"/>
                        <a:t>Olive</a:t>
                      </a:r>
                      <a:r>
                        <a:rPr lang="en-GB" sz="1400" baseline="0" dirty="0" smtClean="0"/>
                        <a:t> oil ear drops</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No current indication. </a:t>
                      </a:r>
                      <a:r>
                        <a:rPr lang="en-GB" sz="1400" baseline="0" dirty="0" smtClean="0"/>
                        <a:t> Acute episode. </a:t>
                      </a:r>
                      <a:endParaRPr lang="en-GB" sz="1400" dirty="0" smtClean="0"/>
                    </a:p>
                  </a:txBody>
                  <a:tcPr/>
                </a:tc>
              </a:tr>
              <a:tr h="459051">
                <a:tc>
                  <a:txBody>
                    <a:bodyPr/>
                    <a:lstStyle/>
                    <a:p>
                      <a:r>
                        <a:rPr lang="en-GB" sz="1400" dirty="0" smtClean="0"/>
                        <a:t>Simvastatin</a:t>
                      </a:r>
                      <a:endParaRPr lang="en-GB" sz="1400" dirty="0"/>
                    </a:p>
                  </a:txBody>
                  <a:tcPr/>
                </a:tc>
                <a:tc>
                  <a:txBody>
                    <a:bodyPr/>
                    <a:lstStyle/>
                    <a:p>
                      <a:r>
                        <a:rPr lang="en-GB" sz="1400" dirty="0" smtClean="0"/>
                        <a:t>Secondary</a:t>
                      </a:r>
                      <a:r>
                        <a:rPr lang="en-GB" sz="1400" baseline="0" dirty="0" smtClean="0"/>
                        <a:t> prevention. DM &amp; HTN but no cardiac events. </a:t>
                      </a:r>
                      <a:endParaRPr lang="en-GB" sz="1400" dirty="0"/>
                    </a:p>
                  </a:txBody>
                  <a:tcPr/>
                </a:tc>
              </a:tr>
              <a:tr h="417944">
                <a:tc>
                  <a:txBody>
                    <a:bodyPr/>
                    <a:lstStyle/>
                    <a:p>
                      <a:r>
                        <a:rPr lang="en-GB" sz="1400" dirty="0" err="1" smtClean="0"/>
                        <a:t>Lansoprazole</a:t>
                      </a:r>
                      <a:endParaRPr lang="en-GB" sz="1400" dirty="0"/>
                    </a:p>
                  </a:txBody>
                  <a:tcPr/>
                </a:tc>
                <a:tc>
                  <a:txBody>
                    <a:bodyPr/>
                    <a:lstStyle/>
                    <a:p>
                      <a:r>
                        <a:rPr lang="en-GB" sz="1400" dirty="0" smtClean="0"/>
                        <a:t>Confirmed on 15mg OD</a:t>
                      </a:r>
                      <a:r>
                        <a:rPr lang="en-GB" sz="1400" baseline="0" dirty="0" smtClean="0"/>
                        <a:t> (previous ulcer).</a:t>
                      </a:r>
                      <a:endParaRPr lang="en-GB" sz="1400" dirty="0"/>
                    </a:p>
                  </a:txBody>
                  <a:tcPr/>
                </a:tc>
              </a:tr>
              <a:tr h="417944">
                <a:tc>
                  <a:txBody>
                    <a:bodyPr/>
                    <a:lstStyle/>
                    <a:p>
                      <a:r>
                        <a:rPr lang="en-GB" sz="1400" dirty="0" err="1" smtClean="0"/>
                        <a:t>Zopiclone</a:t>
                      </a:r>
                      <a:endParaRPr lang="en-GB" sz="1400" dirty="0"/>
                    </a:p>
                  </a:txBody>
                  <a:tcPr/>
                </a:tc>
                <a:tc>
                  <a:txBody>
                    <a:bodyPr/>
                    <a:lstStyle/>
                    <a:p>
                      <a:r>
                        <a:rPr lang="en-GB" sz="1400" dirty="0" smtClean="0"/>
                        <a:t>No</a:t>
                      </a:r>
                      <a:r>
                        <a:rPr lang="en-GB" sz="1400" baseline="0" dirty="0" smtClean="0"/>
                        <a:t> current indication. Was commenced whilst in-patient at NTGH. No trouble sleeping, has naps during day. </a:t>
                      </a:r>
                      <a:endParaRPr lang="en-GB" sz="1400" dirty="0"/>
                    </a:p>
                  </a:txBody>
                  <a:tcPr/>
                </a:tc>
              </a:tr>
            </a:tbl>
          </a:graphicData>
        </a:graphic>
      </p:graphicFrame>
      <p:pic>
        <p:nvPicPr>
          <p:cNvPr id="6"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9675"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6362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Case study 2</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295607255"/>
              </p:ext>
            </p:extLst>
          </p:nvPr>
        </p:nvGraphicFramePr>
        <p:xfrm>
          <a:off x="323528" y="1772816"/>
          <a:ext cx="8496944" cy="4622616"/>
        </p:xfrm>
        <a:graphic>
          <a:graphicData uri="http://schemas.openxmlformats.org/drawingml/2006/table">
            <a:tbl>
              <a:tblPr firstRow="1" bandRow="1">
                <a:tableStyleId>{5C22544A-7EE6-4342-B048-85BDC9FD1C3A}</a:tableStyleId>
              </a:tblPr>
              <a:tblGrid>
                <a:gridCol w="2088232"/>
                <a:gridCol w="6408712"/>
              </a:tblGrid>
              <a:tr h="459051">
                <a:tc>
                  <a:txBody>
                    <a:bodyPr/>
                    <a:lstStyle/>
                    <a:p>
                      <a:r>
                        <a:rPr lang="en-GB" dirty="0" smtClean="0"/>
                        <a:t>Medication</a:t>
                      </a:r>
                      <a:endParaRPr lang="en-GB" dirty="0"/>
                    </a:p>
                  </a:txBody>
                  <a:tcPr/>
                </a:tc>
                <a:tc>
                  <a:txBody>
                    <a:bodyPr/>
                    <a:lstStyle/>
                    <a:p>
                      <a:r>
                        <a:rPr lang="en-GB" dirty="0" smtClean="0"/>
                        <a:t>Outcome</a:t>
                      </a:r>
                      <a:endParaRPr lang="en-GB" dirty="0"/>
                    </a:p>
                  </a:txBody>
                  <a:tcPr/>
                </a:tc>
              </a:tr>
              <a:tr h="459051">
                <a:tc>
                  <a:txBody>
                    <a:bodyPr/>
                    <a:lstStyle/>
                    <a:p>
                      <a:r>
                        <a:rPr lang="en-GB" sz="1400" dirty="0" smtClean="0"/>
                        <a:t>Citalopram</a:t>
                      </a:r>
                      <a:endParaRPr lang="en-GB" sz="1400" dirty="0"/>
                    </a:p>
                  </a:txBody>
                  <a:tcPr/>
                </a:tc>
                <a:tc>
                  <a:txBody>
                    <a:bodyPr/>
                    <a:lstStyle/>
                    <a:p>
                      <a:r>
                        <a:rPr lang="en-GB" sz="1400" dirty="0" smtClean="0"/>
                        <a:t>New to practice and</a:t>
                      </a:r>
                      <a:r>
                        <a:rPr lang="en-GB" sz="1400" baseline="0" dirty="0" smtClean="0"/>
                        <a:t> old notes not comprehensive. No PMH of depression. </a:t>
                      </a:r>
                      <a:r>
                        <a:rPr lang="en-GB" sz="1400" b="1" baseline="0" dirty="0" smtClean="0">
                          <a:solidFill>
                            <a:srgbClr val="0070C0"/>
                          </a:solidFill>
                        </a:rPr>
                        <a:t>Reduced to 20mg OD </a:t>
                      </a:r>
                      <a:r>
                        <a:rPr lang="en-GB" sz="1400" b="1" baseline="0" dirty="0" err="1" smtClean="0">
                          <a:solidFill>
                            <a:srgbClr val="0070C0"/>
                          </a:solidFill>
                        </a:rPr>
                        <a:t>alt.days</a:t>
                      </a:r>
                      <a:r>
                        <a:rPr lang="en-GB" sz="1400" b="1" baseline="0" dirty="0" smtClean="0">
                          <a:solidFill>
                            <a:srgbClr val="0070C0"/>
                          </a:solidFill>
                        </a:rPr>
                        <a:t> for 2/52 then stop.</a:t>
                      </a:r>
                      <a:endParaRPr lang="en-GB" sz="1400" b="1" dirty="0">
                        <a:solidFill>
                          <a:srgbClr val="0070C0"/>
                        </a:solidFill>
                      </a:endParaRPr>
                    </a:p>
                  </a:txBody>
                  <a:tcPr/>
                </a:tc>
              </a:tr>
              <a:tr h="390941">
                <a:tc>
                  <a:txBody>
                    <a:bodyPr/>
                    <a:lstStyle/>
                    <a:p>
                      <a:r>
                        <a:rPr lang="en-GB" sz="1400" dirty="0" smtClean="0"/>
                        <a:t>Ensure Plus</a:t>
                      </a:r>
                      <a:endParaRPr lang="en-GB" sz="1400" dirty="0"/>
                    </a:p>
                  </a:txBody>
                  <a:tcPr/>
                </a:tc>
                <a:tc>
                  <a:txBody>
                    <a:bodyPr/>
                    <a:lstStyle/>
                    <a:p>
                      <a:r>
                        <a:rPr lang="en-GB" sz="1400" dirty="0" smtClean="0"/>
                        <a:t>Current BMI 25.5 and</a:t>
                      </a:r>
                      <a:r>
                        <a:rPr lang="en-GB" sz="1400" baseline="0" dirty="0" smtClean="0"/>
                        <a:t> eating well. </a:t>
                      </a:r>
                      <a:r>
                        <a:rPr lang="en-GB" sz="1400" b="1" baseline="0" dirty="0" smtClean="0">
                          <a:solidFill>
                            <a:srgbClr val="0070C0"/>
                          </a:solidFill>
                        </a:rPr>
                        <a:t>Stopped dietary supplements.</a:t>
                      </a:r>
                      <a:endParaRPr lang="en-GB" sz="1400" b="1" dirty="0">
                        <a:solidFill>
                          <a:srgbClr val="0070C0"/>
                        </a:solidFill>
                      </a:endParaRPr>
                    </a:p>
                  </a:txBody>
                  <a:tcPr/>
                </a:tc>
              </a:tr>
              <a:tr h="360040">
                <a:tc>
                  <a:txBody>
                    <a:bodyPr/>
                    <a:lstStyle/>
                    <a:p>
                      <a:r>
                        <a:rPr lang="en-GB" sz="1400" dirty="0" err="1" smtClean="0"/>
                        <a:t>Procal</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Current BMI 25.5 and</a:t>
                      </a:r>
                      <a:r>
                        <a:rPr lang="en-GB" sz="1400" baseline="0" dirty="0" smtClean="0"/>
                        <a:t> eating well. </a:t>
                      </a:r>
                      <a:r>
                        <a:rPr lang="en-GB" sz="1400" b="1" baseline="0" dirty="0" smtClean="0">
                          <a:solidFill>
                            <a:srgbClr val="0070C0"/>
                          </a:solidFill>
                        </a:rPr>
                        <a:t>Stopped dietary supplements.</a:t>
                      </a:r>
                    </a:p>
                  </a:txBody>
                  <a:tcPr/>
                </a:tc>
              </a:tr>
              <a:tr h="360040">
                <a:tc>
                  <a:txBody>
                    <a:bodyPr/>
                    <a:lstStyle/>
                    <a:p>
                      <a:r>
                        <a:rPr lang="en-GB" sz="1400" dirty="0" smtClean="0"/>
                        <a:t>Thiamine</a:t>
                      </a:r>
                      <a:endParaRPr lang="en-GB" sz="1400" dirty="0"/>
                    </a:p>
                  </a:txBody>
                  <a:tcPr/>
                </a:tc>
                <a:tc>
                  <a:txBody>
                    <a:bodyPr/>
                    <a:lstStyle/>
                    <a:p>
                      <a:r>
                        <a:rPr lang="en-GB" sz="1400" dirty="0" smtClean="0"/>
                        <a:t>No current indication.</a:t>
                      </a:r>
                      <a:r>
                        <a:rPr lang="en-GB" sz="1400" baseline="0" dirty="0" smtClean="0"/>
                        <a:t> </a:t>
                      </a:r>
                      <a:r>
                        <a:rPr lang="en-GB" sz="1400" b="1" baseline="0" dirty="0" smtClean="0">
                          <a:solidFill>
                            <a:srgbClr val="0070C0"/>
                          </a:solidFill>
                        </a:rPr>
                        <a:t>Discontinued.</a:t>
                      </a:r>
                      <a:endParaRPr lang="en-GB" sz="1400" b="1" dirty="0">
                        <a:solidFill>
                          <a:srgbClr val="0070C0"/>
                        </a:solidFill>
                      </a:endParaRPr>
                    </a:p>
                  </a:txBody>
                  <a:tcPr/>
                </a:tc>
              </a:tr>
              <a:tr h="360040">
                <a:tc>
                  <a:txBody>
                    <a:bodyPr/>
                    <a:lstStyle/>
                    <a:p>
                      <a:r>
                        <a:rPr lang="en-GB" sz="1400" dirty="0" smtClean="0"/>
                        <a:t>Vitamins</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No current indication.</a:t>
                      </a:r>
                      <a:r>
                        <a:rPr lang="en-GB" sz="1400" baseline="0" dirty="0" smtClean="0"/>
                        <a:t> </a:t>
                      </a:r>
                      <a:r>
                        <a:rPr lang="en-GB" sz="1400" b="1" baseline="0" dirty="0" smtClean="0">
                          <a:solidFill>
                            <a:srgbClr val="0070C0"/>
                          </a:solidFill>
                        </a:rPr>
                        <a:t>Discontinued.</a:t>
                      </a:r>
                      <a:endParaRPr lang="en-GB" sz="1400" b="1" dirty="0" smtClean="0">
                        <a:solidFill>
                          <a:srgbClr val="0070C0"/>
                        </a:solidFill>
                      </a:endParaRPr>
                    </a:p>
                  </a:txBody>
                  <a:tcPr/>
                </a:tc>
              </a:tr>
              <a:tr h="360040">
                <a:tc>
                  <a:txBody>
                    <a:bodyPr/>
                    <a:lstStyle/>
                    <a:p>
                      <a:r>
                        <a:rPr lang="en-GB" sz="1400" dirty="0" smtClean="0"/>
                        <a:t>Vitamin</a:t>
                      </a:r>
                      <a:r>
                        <a:rPr lang="en-GB" sz="1400" baseline="0" dirty="0" smtClean="0"/>
                        <a:t> B Co Strong</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No current indication.</a:t>
                      </a:r>
                      <a:r>
                        <a:rPr lang="en-GB" sz="1400" baseline="0" dirty="0" smtClean="0"/>
                        <a:t> </a:t>
                      </a:r>
                      <a:r>
                        <a:rPr lang="en-GB" sz="1400" b="1" baseline="0" dirty="0" smtClean="0">
                          <a:solidFill>
                            <a:srgbClr val="0070C0"/>
                          </a:solidFill>
                        </a:rPr>
                        <a:t>Discontinued.</a:t>
                      </a:r>
                      <a:endParaRPr lang="en-GB" sz="1400" b="1" dirty="0" smtClean="0">
                        <a:solidFill>
                          <a:srgbClr val="0070C0"/>
                        </a:solidFill>
                      </a:endParaRPr>
                    </a:p>
                  </a:txBody>
                  <a:tcPr/>
                </a:tc>
              </a:tr>
              <a:tr h="360040">
                <a:tc>
                  <a:txBody>
                    <a:bodyPr/>
                    <a:lstStyle/>
                    <a:p>
                      <a:r>
                        <a:rPr lang="en-GB" sz="1400" dirty="0" smtClean="0"/>
                        <a:t>Olive</a:t>
                      </a:r>
                      <a:r>
                        <a:rPr lang="en-GB" sz="1400" baseline="0" dirty="0" smtClean="0"/>
                        <a:t> oil ear drops</a:t>
                      </a:r>
                      <a:endParaRPr lang="en-GB"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No current indication. </a:t>
                      </a:r>
                      <a:r>
                        <a:rPr lang="en-GB" sz="1400" baseline="0" dirty="0" smtClean="0"/>
                        <a:t> Acute episode. </a:t>
                      </a:r>
                      <a:r>
                        <a:rPr lang="en-GB" sz="1400" b="1" baseline="0" dirty="0" smtClean="0">
                          <a:solidFill>
                            <a:srgbClr val="0070C0"/>
                          </a:solidFill>
                        </a:rPr>
                        <a:t>Discontinued.</a:t>
                      </a:r>
                      <a:endParaRPr lang="en-GB" sz="1400" b="1" dirty="0" smtClean="0">
                        <a:solidFill>
                          <a:srgbClr val="0070C0"/>
                        </a:solidFill>
                      </a:endParaRPr>
                    </a:p>
                  </a:txBody>
                  <a:tcPr/>
                </a:tc>
              </a:tr>
              <a:tr h="459051">
                <a:tc>
                  <a:txBody>
                    <a:bodyPr/>
                    <a:lstStyle/>
                    <a:p>
                      <a:r>
                        <a:rPr lang="en-GB" sz="1400" dirty="0" smtClean="0"/>
                        <a:t>Simvastatin</a:t>
                      </a:r>
                      <a:endParaRPr lang="en-GB" sz="1400" dirty="0"/>
                    </a:p>
                  </a:txBody>
                  <a:tcPr/>
                </a:tc>
                <a:tc>
                  <a:txBody>
                    <a:bodyPr/>
                    <a:lstStyle/>
                    <a:p>
                      <a:r>
                        <a:rPr lang="en-GB" sz="1400" dirty="0" smtClean="0"/>
                        <a:t>Secondary</a:t>
                      </a:r>
                      <a:r>
                        <a:rPr lang="en-GB" sz="1400" baseline="0" dirty="0" smtClean="0"/>
                        <a:t> prevention. DM &amp; HTN but no cardiac events. </a:t>
                      </a:r>
                      <a:r>
                        <a:rPr lang="en-GB" sz="1400" b="1" baseline="0" dirty="0" smtClean="0">
                          <a:solidFill>
                            <a:srgbClr val="0070C0"/>
                          </a:solidFill>
                        </a:rPr>
                        <a:t>Discussion with daughter and happy to discontinue.</a:t>
                      </a:r>
                      <a:endParaRPr lang="en-GB" sz="1400" b="1" dirty="0">
                        <a:solidFill>
                          <a:srgbClr val="0070C0"/>
                        </a:solidFill>
                      </a:endParaRPr>
                    </a:p>
                  </a:txBody>
                  <a:tcPr/>
                </a:tc>
              </a:tr>
              <a:tr h="417944">
                <a:tc>
                  <a:txBody>
                    <a:bodyPr/>
                    <a:lstStyle/>
                    <a:p>
                      <a:r>
                        <a:rPr lang="en-GB" sz="1400" dirty="0" err="1" smtClean="0"/>
                        <a:t>Lansoprazole</a:t>
                      </a:r>
                      <a:endParaRPr lang="en-GB" sz="1400" dirty="0"/>
                    </a:p>
                  </a:txBody>
                  <a:tcPr/>
                </a:tc>
                <a:tc>
                  <a:txBody>
                    <a:bodyPr/>
                    <a:lstStyle/>
                    <a:p>
                      <a:r>
                        <a:rPr lang="en-GB" sz="1400" b="1" dirty="0" smtClean="0">
                          <a:solidFill>
                            <a:srgbClr val="0070C0"/>
                          </a:solidFill>
                        </a:rPr>
                        <a:t>Updated records </a:t>
                      </a:r>
                      <a:r>
                        <a:rPr lang="en-GB" sz="1400" dirty="0" smtClean="0"/>
                        <a:t>and confirmed on 15mg OD</a:t>
                      </a:r>
                      <a:r>
                        <a:rPr lang="en-GB" sz="1400" baseline="0" dirty="0" smtClean="0"/>
                        <a:t> (previous ulcer)</a:t>
                      </a:r>
                      <a:endParaRPr lang="en-GB" sz="1400" dirty="0"/>
                    </a:p>
                  </a:txBody>
                  <a:tcPr/>
                </a:tc>
              </a:tr>
              <a:tr h="417944">
                <a:tc>
                  <a:txBody>
                    <a:bodyPr/>
                    <a:lstStyle/>
                    <a:p>
                      <a:r>
                        <a:rPr lang="en-GB" sz="1400" dirty="0" err="1" smtClean="0"/>
                        <a:t>Zopiclone</a:t>
                      </a:r>
                      <a:endParaRPr lang="en-GB" sz="1400" dirty="0"/>
                    </a:p>
                  </a:txBody>
                  <a:tcPr/>
                </a:tc>
                <a:tc>
                  <a:txBody>
                    <a:bodyPr/>
                    <a:lstStyle/>
                    <a:p>
                      <a:r>
                        <a:rPr lang="en-GB" sz="1400" dirty="0" smtClean="0"/>
                        <a:t>No</a:t>
                      </a:r>
                      <a:r>
                        <a:rPr lang="en-GB" sz="1400" baseline="0" dirty="0" smtClean="0"/>
                        <a:t> current indication. Was commenced whilst in-patient at NTGH. No trouble sleeping, has naps during day. </a:t>
                      </a:r>
                      <a:r>
                        <a:rPr lang="en-GB" sz="1400" b="1" baseline="0" dirty="0" smtClean="0">
                          <a:solidFill>
                            <a:srgbClr val="0070C0"/>
                          </a:solidFill>
                        </a:rPr>
                        <a:t>Discontinued.</a:t>
                      </a:r>
                      <a:endParaRPr lang="en-GB" sz="1400" b="1" dirty="0">
                        <a:solidFill>
                          <a:srgbClr val="0070C0"/>
                        </a:solidFill>
                      </a:endParaRPr>
                    </a:p>
                  </a:txBody>
                  <a:tcPr/>
                </a:tc>
              </a:tr>
            </a:tbl>
          </a:graphicData>
        </a:graphic>
      </p:graphicFrame>
      <p:pic>
        <p:nvPicPr>
          <p:cNvPr id="6"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866843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200" dirty="0" smtClean="0"/>
              <a:t>THANK YOU FOR LISTENING</a:t>
            </a:r>
            <a:endParaRPr lang="en-GB" sz="4200" dirty="0"/>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5536" y="332656"/>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86647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0" y="5291916"/>
            <a:ext cx="4032250" cy="729372"/>
          </a:xfrm>
        </p:spPr>
        <p:txBody>
          <a:bodyPr/>
          <a:lstStyle/>
          <a:p>
            <a:pPr algn="l"/>
            <a:r>
              <a:rPr lang="en-GB" b="1" i="1" dirty="0">
                <a:solidFill>
                  <a:schemeClr val="tx2"/>
                </a:solidFill>
              </a:rPr>
              <a:t>Melanie Johnson, </a:t>
            </a:r>
            <a:endParaRPr lang="en-GB" b="1" i="1" dirty="0" smtClean="0">
              <a:solidFill>
                <a:schemeClr val="tx2"/>
              </a:solidFill>
            </a:endParaRPr>
          </a:p>
          <a:p>
            <a:pPr algn="l"/>
            <a:r>
              <a:rPr lang="en-GB" dirty="0" smtClean="0">
                <a:solidFill>
                  <a:schemeClr val="tx2"/>
                </a:solidFill>
              </a:rPr>
              <a:t>Nurse </a:t>
            </a:r>
            <a:r>
              <a:rPr lang="en-GB" dirty="0">
                <a:solidFill>
                  <a:schemeClr val="tx2"/>
                </a:solidFill>
              </a:rPr>
              <a:t>Practitioner / Nurse Manager</a:t>
            </a:r>
          </a:p>
          <a:p>
            <a:endParaRPr lang="en-GB" dirty="0"/>
          </a:p>
        </p:txBody>
      </p:sp>
      <p:sp>
        <p:nvSpPr>
          <p:cNvPr id="3" name="Rectangle 2"/>
          <p:cNvSpPr/>
          <p:nvPr/>
        </p:nvSpPr>
        <p:spPr>
          <a:xfrm>
            <a:off x="251520" y="2151109"/>
            <a:ext cx="4572000" cy="707886"/>
          </a:xfrm>
          <a:prstGeom prst="rect">
            <a:avLst/>
          </a:prstGeom>
        </p:spPr>
        <p:txBody>
          <a:bodyPr>
            <a:spAutoFit/>
          </a:bodyPr>
          <a:lstStyle/>
          <a:p>
            <a:pPr algn="ctr"/>
            <a:r>
              <a:rPr lang="en-GB" sz="3600" b="1" dirty="0" smtClean="0"/>
              <a:t>A Nurses Perspective</a:t>
            </a:r>
            <a:r>
              <a:rPr lang="en-GB" sz="3600" b="1" dirty="0"/>
              <a:t/>
            </a:r>
            <a:br>
              <a:rPr lang="en-GB" sz="3600" b="1" dirty="0"/>
            </a:br>
            <a:r>
              <a:rPr lang="en-GB" sz="400" dirty="0"/>
              <a:t> </a:t>
            </a:r>
            <a:endParaRPr lang="en-GB" dirty="0"/>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074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55199231"/>
              </p:ext>
            </p:extLst>
          </p:nvPr>
        </p:nvGraphicFramePr>
        <p:xfrm>
          <a:off x="107348" y="1500174"/>
          <a:ext cx="90011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5" name="Picture 0" descr="Report Shine logo.bmp"/>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1750" y="428625"/>
            <a:ext cx="35909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72000" y="5291916"/>
            <a:ext cx="4032250" cy="729372"/>
          </a:xfrm>
        </p:spPr>
        <p:txBody>
          <a:bodyPr/>
          <a:lstStyle/>
          <a:p>
            <a:pPr algn="l"/>
            <a:r>
              <a:rPr lang="en-GB" b="1" i="1" dirty="0" smtClean="0">
                <a:solidFill>
                  <a:schemeClr val="tx2"/>
                </a:solidFill>
              </a:rPr>
              <a:t>Wasim Baqir, </a:t>
            </a:r>
          </a:p>
          <a:p>
            <a:pPr algn="l"/>
            <a:r>
              <a:rPr lang="en-GB" dirty="0">
                <a:solidFill>
                  <a:schemeClr val="tx2"/>
                </a:solidFill>
              </a:rPr>
              <a:t>Research &amp; Development Pharmacist</a:t>
            </a:r>
          </a:p>
        </p:txBody>
      </p:sp>
      <p:sp>
        <p:nvSpPr>
          <p:cNvPr id="3" name="Rectangle 2"/>
          <p:cNvSpPr/>
          <p:nvPr/>
        </p:nvSpPr>
        <p:spPr>
          <a:xfrm>
            <a:off x="251520" y="2151109"/>
            <a:ext cx="4572000" cy="1261884"/>
          </a:xfrm>
          <a:prstGeom prst="rect">
            <a:avLst/>
          </a:prstGeom>
        </p:spPr>
        <p:txBody>
          <a:bodyPr>
            <a:spAutoFit/>
          </a:bodyPr>
          <a:lstStyle/>
          <a:p>
            <a:pPr algn="ctr"/>
            <a:r>
              <a:rPr lang="en-GB" sz="3600" b="1" dirty="0" smtClean="0"/>
              <a:t>Closing Remarks</a:t>
            </a:r>
          </a:p>
          <a:p>
            <a:pPr algn="ctr"/>
            <a:r>
              <a:rPr lang="en-GB" sz="3600" b="1" dirty="0" smtClean="0"/>
              <a:t>And Q &amp; A</a:t>
            </a:r>
            <a:r>
              <a:rPr lang="en-GB" sz="3600" b="1" dirty="0"/>
              <a:t/>
            </a:r>
            <a:br>
              <a:rPr lang="en-GB" sz="3600" b="1" dirty="0"/>
            </a:br>
            <a:r>
              <a:rPr lang="en-GB" sz="400" dirty="0"/>
              <a:t> </a:t>
            </a:r>
            <a:endParaRPr lang="en-GB" dirty="0"/>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43217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2708920"/>
            <a:ext cx="8640960" cy="720080"/>
          </a:xfrm>
        </p:spPr>
        <p:txBody>
          <a:bodyPr/>
          <a:lstStyle/>
          <a:p>
            <a:pPr algn="ctr"/>
            <a:r>
              <a:rPr lang="en-GB" dirty="0" smtClean="0">
                <a:solidFill>
                  <a:schemeClr val="tx2"/>
                </a:solidFill>
              </a:rPr>
              <a:t>Thank You for Attending</a:t>
            </a:r>
            <a:endParaRPr lang="en-GB" dirty="0">
              <a:solidFill>
                <a:schemeClr val="tx2"/>
              </a:solidFill>
            </a:endParaRPr>
          </a:p>
        </p:txBody>
      </p:sp>
      <p:pic>
        <p:nvPicPr>
          <p:cNvPr id="4" name="Picture 0" descr="Report Shine logo.bmp"/>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3" y="404664"/>
            <a:ext cx="274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076659"/>
      </p:ext>
    </p:extLst>
  </p:cSld>
  <p:clrMapOvr>
    <a:masterClrMapping/>
  </p:clrMapOvr>
</p:sld>
</file>

<file path=ppt/theme/theme1.xml><?xml version="1.0" encoding="utf-8"?>
<a:theme xmlns:a="http://schemas.openxmlformats.org/drawingml/2006/main" name="Divider Slide (Text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7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_Divider Slide (Text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9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Divider Slide (Text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2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Divider Slide (Text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7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5_Divider Slide (Text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8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9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icture Slide 0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0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2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3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4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5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6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7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icture Slide 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nd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vider Slide (Text Onl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5064</TotalTime>
  <Words>3226</Words>
  <Application>Microsoft Office PowerPoint</Application>
  <PresentationFormat>On-screen Show (4:3)</PresentationFormat>
  <Paragraphs>616</Paragraphs>
  <Slides>91</Slides>
  <Notes>3</Notes>
  <HiddenSlides>0</HiddenSlides>
  <MMClips>0</MMClips>
  <ScaleCrop>false</ScaleCrop>
  <HeadingPairs>
    <vt:vector size="6" baseType="variant">
      <vt:variant>
        <vt:lpstr>Theme</vt:lpstr>
      </vt:variant>
      <vt:variant>
        <vt:i4>38</vt:i4>
      </vt:variant>
      <vt:variant>
        <vt:lpstr>Embedded OLE Servers</vt:lpstr>
      </vt:variant>
      <vt:variant>
        <vt:i4>1</vt:i4>
      </vt:variant>
      <vt:variant>
        <vt:lpstr>Slide Titles</vt:lpstr>
      </vt:variant>
      <vt:variant>
        <vt:i4>91</vt:i4>
      </vt:variant>
    </vt:vector>
  </HeadingPairs>
  <TitlesOfParts>
    <vt:vector size="130" baseType="lpstr">
      <vt:lpstr>Divider Slide (Text Only)</vt:lpstr>
      <vt:lpstr>Text Slide</vt:lpstr>
      <vt:lpstr>Picture Slide 01</vt:lpstr>
      <vt:lpstr>Picture Slide 02</vt:lpstr>
      <vt:lpstr>End Slide</vt:lpstr>
      <vt:lpstr>1_Divider Slide (Text Only)</vt:lpstr>
      <vt:lpstr>1_Text Slide</vt:lpstr>
      <vt:lpstr>2_Text Slide</vt:lpstr>
      <vt:lpstr>3_Text Slide</vt:lpstr>
      <vt:lpstr>4_Text Slide</vt:lpstr>
      <vt:lpstr>5_Text Slide</vt:lpstr>
      <vt:lpstr>6_Text Slide</vt:lpstr>
      <vt:lpstr>7_Text Slide</vt:lpstr>
      <vt:lpstr>8_Text Slide</vt:lpstr>
      <vt:lpstr>2_Divider Slide (Text Only)</vt:lpstr>
      <vt:lpstr>9_Text Slide</vt:lpstr>
      <vt:lpstr>3_Divider Slide (Text Only)</vt:lpstr>
      <vt:lpstr>10_Text Slide</vt:lpstr>
      <vt:lpstr>11_Text Slide</vt:lpstr>
      <vt:lpstr>12_Text Slide</vt:lpstr>
      <vt:lpstr>4_Divider Slide (Text Only)</vt:lpstr>
      <vt:lpstr>13_Text Slide</vt:lpstr>
      <vt:lpstr>14_Text Slide</vt:lpstr>
      <vt:lpstr>15_Text Slide</vt:lpstr>
      <vt:lpstr>16_Text Slide</vt:lpstr>
      <vt:lpstr>17_Text Slide</vt:lpstr>
      <vt:lpstr>5_Divider Slide (Text Only)</vt:lpstr>
      <vt:lpstr>18_Text Slide</vt:lpstr>
      <vt:lpstr>19_Text Slide</vt:lpstr>
      <vt:lpstr>20_Text Slide</vt:lpstr>
      <vt:lpstr>21_Text Slide</vt:lpstr>
      <vt:lpstr>22_Text Slide</vt:lpstr>
      <vt:lpstr>23_Text Slide</vt:lpstr>
      <vt:lpstr>24_Text Slide</vt:lpstr>
      <vt:lpstr>25_Text Slide</vt:lpstr>
      <vt:lpstr>26_Text Slide</vt:lpstr>
      <vt:lpstr>27_Text Slide</vt:lpstr>
      <vt:lpstr>Title Slide</vt:lpstr>
      <vt:lpstr>Visio.Drawing.11</vt:lpstr>
      <vt:lpstr>Welcome to:  Optimising medicines;  involving residents:  The Northumbria Care Home Project  Share and Spread Event</vt:lpstr>
      <vt:lpstr>Get involved!</vt:lpstr>
      <vt:lpstr>PowerPoint Presentation</vt:lpstr>
      <vt:lpstr>PowerPoint Presentation</vt:lpstr>
      <vt:lpstr>PowerPoint Presentation</vt:lpstr>
      <vt:lpstr>Ethel</vt:lpstr>
      <vt:lpstr>Our objective</vt:lpstr>
      <vt:lpstr>A clinico-ethical framework for multidisciplinary review of medication in nursing homes</vt:lpstr>
      <vt:lpstr>PowerPoint Presentation</vt:lpstr>
      <vt:lpstr>PowerPoint Presentation</vt:lpstr>
      <vt:lpstr>What worked well?</vt:lpstr>
      <vt:lpstr>PowerPoint Presentation</vt:lpstr>
      <vt:lpstr>Involving Patients: Our Model</vt:lpstr>
      <vt:lpstr>Working with GPs &amp; Residents</vt:lpstr>
      <vt:lpstr>Working with POAS</vt:lpstr>
      <vt:lpstr>The numbers!</vt:lpstr>
      <vt:lpstr>Stopping Medicines</vt:lpstr>
      <vt:lpstr>PowerPoint Presentation</vt:lpstr>
      <vt:lpstr>PowerPoint Presentation</vt:lpstr>
      <vt:lpstr>Jane, 89y</vt:lpstr>
      <vt:lpstr>Improving Quality whilst reducing Costs</vt:lpstr>
      <vt:lpstr>Prescribing</vt:lpstr>
      <vt:lpstr>PowerPoint Presentation</vt:lpstr>
      <vt:lpstr>Other Efficiencies</vt:lpstr>
      <vt:lpstr>PowerPoint Presentation</vt:lpstr>
      <vt:lpstr>The</vt:lpstr>
      <vt:lpstr>http://tinyurl.com/NHCTShine</vt:lpstr>
      <vt:lpstr>PowerPoint Presentation</vt:lpstr>
      <vt:lpstr>Plan</vt:lpstr>
      <vt:lpstr>To start at the end</vt:lpstr>
      <vt:lpstr>The basics</vt:lpstr>
      <vt:lpstr>Back to the beginning MCA 2005 – Section 1: the principles</vt:lpstr>
      <vt:lpstr>Assessment of capacity – definition  Section 2(1):</vt:lpstr>
      <vt:lpstr>Assessment of capacity – two-stage test  (see Code of Practice §§ 4.10-4.13)</vt:lpstr>
      <vt:lpstr>Assessment of capacity – two-stage test  (see Code of Practice §§ 4.10-4.13)</vt:lpstr>
      <vt:lpstr>Best interests</vt:lpstr>
      <vt:lpstr>Some of the checklist (1)</vt:lpstr>
      <vt:lpstr>The checklist (2)</vt:lpstr>
      <vt:lpstr>The checklist (3)</vt:lpstr>
      <vt:lpstr>Lasting Power of Attorney MCA Sections 9-14 (And remember deputyship)</vt:lpstr>
      <vt:lpstr>The Shine Way</vt:lpstr>
      <vt:lpstr>Presuming Capacity</vt:lpstr>
      <vt:lpstr>When should capacity be assessed? Code of Practice Section 4.34</vt:lpstr>
      <vt:lpstr>The issue of medication</vt:lpstr>
      <vt:lpstr>Capacity and Complexity</vt:lpstr>
      <vt:lpstr>Validation study(1) (with thanks to James Clark)</vt:lpstr>
      <vt:lpstr>Validation study(2) Results</vt:lpstr>
      <vt:lpstr>Validation study(3)</vt:lpstr>
      <vt:lpstr>Conclusions</vt:lpstr>
      <vt:lpstr>THANK YOU julian.hughes@ncl.ac.uk</vt:lpstr>
      <vt:lpstr>PowerPoint Presentation</vt:lpstr>
      <vt:lpstr>“When we want your opinion,  we’ll give it to you”</vt:lpstr>
      <vt:lpstr>Using Shared Decision Making</vt:lpstr>
      <vt:lpstr>3 Questions Approach</vt:lpstr>
      <vt:lpstr>PowerPoint Presentation</vt:lpstr>
      <vt:lpstr>Examples of SDM Tools</vt:lpstr>
      <vt:lpstr>PowerPoint Presentation</vt:lpstr>
      <vt:lpstr>  Treatment of stable angina</vt:lpstr>
      <vt:lpstr>PowerPoint Presentation</vt:lpstr>
      <vt:lpstr>Statin Prescribed</vt:lpstr>
      <vt:lpstr>Interactive Examples</vt:lpstr>
      <vt:lpstr>PowerPoint Presentation</vt:lpstr>
      <vt:lpstr>Break</vt:lpstr>
      <vt:lpstr>PowerPoint Presentation</vt:lpstr>
      <vt:lpstr>PowerPoint Presentation</vt:lpstr>
      <vt:lpstr>Overview</vt:lpstr>
      <vt:lpstr>What is a medication review?</vt:lpstr>
      <vt:lpstr>Definition</vt:lpstr>
      <vt:lpstr>Levels of medication review</vt:lpstr>
      <vt:lpstr>Clinical medication review</vt:lpstr>
      <vt:lpstr>Key Questions</vt:lpstr>
      <vt:lpstr>Key questions to ask</vt:lpstr>
      <vt:lpstr>Key question 1</vt:lpstr>
      <vt:lpstr>Key question 2</vt:lpstr>
      <vt:lpstr>Key question 3</vt:lpstr>
      <vt:lpstr>Missing medicines?</vt:lpstr>
      <vt:lpstr>Case Studies</vt:lpstr>
      <vt:lpstr>Case study 1</vt:lpstr>
      <vt:lpstr>Case study 1</vt:lpstr>
      <vt:lpstr>Case study 1</vt:lpstr>
      <vt:lpstr>Case study 1</vt:lpstr>
      <vt:lpstr>Case study 1</vt:lpstr>
      <vt:lpstr>Case study 2</vt:lpstr>
      <vt:lpstr>Case study 2</vt:lpstr>
      <vt:lpstr>Case study 2</vt:lpstr>
      <vt:lpstr>Case study 2</vt:lpstr>
      <vt:lpstr>Case study 2</vt:lpstr>
      <vt:lpstr>THANK YOU FOR LISTENING</vt:lpstr>
      <vt:lpstr>PowerPoint Presentation</vt:lpstr>
      <vt:lpstr>PowerPoint Presentation</vt:lpstr>
      <vt:lpstr>Thank You for Attending</vt:lpstr>
    </vt:vector>
  </TitlesOfParts>
  <Company>Lenovo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SHINE Project</dc:title>
  <dc:creator>Peter Derrington</dc:creator>
  <cp:lastModifiedBy>Lucy Morgan</cp:lastModifiedBy>
  <cp:revision>177</cp:revision>
  <dcterms:created xsi:type="dcterms:W3CDTF">2012-09-10T09:24:15Z</dcterms:created>
  <dcterms:modified xsi:type="dcterms:W3CDTF">2015-03-04T17:29:46Z</dcterms:modified>
</cp:coreProperties>
</file>