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274" r:id="rId6"/>
    <p:sldId id="257" r:id="rId7"/>
    <p:sldId id="261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2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860" y="-240"/>
      </p:cViewPr>
      <p:guideLst>
        <p:guide orient="horz" pos="2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6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0067"/>
            <a:ext cx="7398468" cy="2345257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4004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4" y="3298221"/>
            <a:ext cx="7398043" cy="5418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091133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About us</a:t>
            </a:r>
            <a:endParaRPr lang="en-GB" sz="3800" dirty="0">
              <a:latin typeface="+mj-lt"/>
            </a:endParaRPr>
          </a:p>
        </p:txBody>
      </p:sp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pic>
        <p:nvPicPr>
          <p:cNvPr id="16" name="Picture 15" descr="shap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3" y="2099149"/>
            <a:ext cx="3248372" cy="30600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sp>
        <p:nvSpPr>
          <p:cNvPr id="17" name="TextBox 16"/>
          <p:cNvSpPr txBox="1"/>
          <p:nvPr userDrawn="1"/>
        </p:nvSpPr>
        <p:spPr>
          <a:xfrm>
            <a:off x="5318653" y="5377540"/>
            <a:ext cx="2479675" cy="1043897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40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8" name="Picture 17" descr="fee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0" y="4490511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Stay in touch</a:t>
            </a:r>
            <a:endParaRPr lang="en-GB" sz="3800" dirty="0">
              <a:latin typeface="+mj-lt"/>
            </a:endParaRPr>
          </a:p>
        </p:txBody>
      </p:sp>
      <p:pic>
        <p:nvPicPr>
          <p:cNvPr id="2" name="Picture 1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01" y="3473606"/>
            <a:ext cx="3079865" cy="293439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6" name="Picture 5" descr="peopl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3" y="1375249"/>
            <a:ext cx="1612669" cy="1812175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4" name="Picture 13" descr="logosmall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78600" y="2223031"/>
            <a:ext cx="2175170" cy="1044575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200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2903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660903"/>
            <a:ext cx="7398468" cy="972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70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5" name="Picture 4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2007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753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478292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35997" y="302881"/>
            <a:ext cx="730472" cy="308869"/>
          </a:xfrm>
        </p:spPr>
        <p:txBody>
          <a:bodyPr anchor="ctr"/>
          <a:lstStyle>
            <a:lvl1pPr algn="ctr">
              <a:spcBef>
                <a:spcPts val="0"/>
              </a:spcBef>
              <a:defRPr sz="800" baseline="0"/>
            </a:lvl1pPr>
          </a:lstStyle>
          <a:p>
            <a:r>
              <a:rPr lang="en-GB" dirty="0" smtClean="0"/>
              <a:t>Insert co-brand</a:t>
            </a:r>
            <a:br>
              <a:rPr lang="en-GB" dirty="0" smtClean="0"/>
            </a:br>
            <a:r>
              <a:rPr lang="en-GB" dirty="0" smtClean="0"/>
              <a:t>logo here 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79433" y="304438"/>
            <a:ext cx="0" cy="30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608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396085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3" y="6352919"/>
            <a:ext cx="7191375" cy="272576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 dirty="0" smtClean="0"/>
              <a:t>Click to edit chart reference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355600"/>
            <a:ext cx="7398468" cy="2089963"/>
          </a:xfrm>
        </p:spPr>
        <p:txBody>
          <a:bodyPr anchor="b" anchorCtr="0"/>
          <a:lstStyle>
            <a:lvl1pPr algn="l">
              <a:defRPr sz="4700" b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2615969"/>
            <a:ext cx="7398468" cy="1500187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99999"/>
            <a:ext cx="4122000" cy="4608000"/>
          </a:xfrm>
        </p:spPr>
        <p:txBody>
          <a:bodyPr/>
          <a:lstStyle>
            <a:lvl1pPr>
              <a:defRPr sz="240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99999"/>
            <a:ext cx="4122000" cy="4608000"/>
          </a:xfrm>
        </p:spPr>
        <p:txBody>
          <a:bodyPr/>
          <a:lstStyle>
            <a:lvl1pPr>
              <a:defRPr sz="2400" baseline="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1" y="756000"/>
            <a:ext cx="6836199" cy="4664330"/>
          </a:xfrm>
        </p:spPr>
        <p:txBody>
          <a:bodyPr/>
          <a:lstStyle>
            <a:lvl1pPr>
              <a:lnSpc>
                <a:spcPts val="4800"/>
              </a:lnSpc>
              <a:spcAft>
                <a:spcPts val="1500"/>
              </a:spcAft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“Pull out statement or quote slide” use bold italic font for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99999"/>
            <a:ext cx="8406469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54875"/>
            <a:ext cx="9360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354875"/>
            <a:ext cx="58086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9207"/>
            <a:ext cx="2213268" cy="232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0" r:id="rId4"/>
    <p:sldLayoutId id="2147483685" r:id="rId5"/>
    <p:sldLayoutId id="2147483651" r:id="rId6"/>
    <p:sldLayoutId id="2147483657" r:id="rId7"/>
    <p:sldLayoutId id="2147483654" r:id="rId8"/>
    <p:sldLayoutId id="2147483661" r:id="rId9"/>
    <p:sldLayoutId id="2147483662" r:id="rId10"/>
    <p:sldLayoutId id="2147483663" r:id="rId11"/>
    <p:sldLayoutId id="214748366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916441"/>
            <a:ext cx="7544180" cy="1538883"/>
          </a:xfrm>
        </p:spPr>
        <p:txBody>
          <a:bodyPr/>
          <a:lstStyle/>
          <a:p>
            <a:r>
              <a:rPr lang="en-US" dirty="0" smtClean="0"/>
              <a:t>Staffing matters;</a:t>
            </a:r>
            <a:br>
              <a:rPr lang="en-US" dirty="0" smtClean="0"/>
            </a:br>
            <a:r>
              <a:rPr lang="en-US" dirty="0" smtClean="0"/>
              <a:t>funding counts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263" y="2634004"/>
            <a:ext cx="7398468" cy="642600"/>
          </a:xfrm>
        </p:spPr>
        <p:txBody>
          <a:bodyPr/>
          <a:lstStyle/>
          <a:p>
            <a:r>
              <a:rPr lang="en-GB" dirty="0" smtClean="0"/>
              <a:t>Workforce profile and trends in the English NHS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371688" y="3276604"/>
            <a:ext cx="7398043" cy="541867"/>
          </a:xfrm>
        </p:spPr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7: Qualified nurses, midwives and health visitors (headcount) by age </a:t>
            </a:r>
            <a:r>
              <a:rPr lang="en-GB" sz="2400" dirty="0" smtClean="0"/>
              <a:t>group, 2005 </a:t>
            </a:r>
            <a:r>
              <a:rPr lang="en-GB" sz="2400" dirty="0"/>
              <a:t>and 2014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8" y="1639598"/>
            <a:ext cx="8168851" cy="51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8: Remuneration of </a:t>
            </a:r>
            <a:r>
              <a:rPr lang="en-GB" sz="2400" dirty="0" smtClean="0"/>
              <a:t>hospital nurses</a:t>
            </a:r>
            <a:r>
              <a:rPr lang="en-GB" sz="2400" dirty="0"/>
              <a:t>, ratio to average wage, </a:t>
            </a:r>
            <a:r>
              <a:rPr lang="en-GB" sz="2400" dirty="0" smtClean="0"/>
              <a:t>2013 (</a:t>
            </a:r>
            <a:r>
              <a:rPr lang="en-GB" sz="2400" dirty="0"/>
              <a:t>or nearest year)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1902" y="-753376"/>
            <a:ext cx="3083272" cy="88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9: Remuneration of </a:t>
            </a:r>
            <a:r>
              <a:rPr lang="en-GB" sz="2400" dirty="0" smtClean="0"/>
              <a:t>hospital nurses</a:t>
            </a:r>
            <a:r>
              <a:rPr lang="en-GB" sz="2400" dirty="0"/>
              <a:t>, US$000 purchasing </a:t>
            </a:r>
            <a:r>
              <a:rPr lang="en-GB" sz="2400" dirty="0" smtClean="0"/>
              <a:t>power parity</a:t>
            </a:r>
            <a:r>
              <a:rPr lang="en-GB" sz="2400" dirty="0"/>
              <a:t>, 2013 (or nearest year)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1902" y="-683683"/>
            <a:ext cx="3083272" cy="8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10: Commencing enrolments of students for general nursing </a:t>
            </a:r>
            <a:r>
              <a:rPr lang="en-GB" sz="2400" dirty="0" smtClean="0"/>
              <a:t>courses in </a:t>
            </a:r>
            <a:r>
              <a:rPr lang="en-GB" sz="2400" dirty="0"/>
              <a:t>Australia, 2002–14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8" y="1592996"/>
            <a:ext cx="7222355" cy="52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1107996"/>
          </a:xfrm>
        </p:spPr>
        <p:txBody>
          <a:bodyPr/>
          <a:lstStyle/>
          <a:p>
            <a:r>
              <a:rPr lang="en-GB" sz="2400" dirty="0"/>
              <a:t>Figure 11: International and UK sources as a % of total new admissions to the </a:t>
            </a:r>
            <a:r>
              <a:rPr lang="en-GB" sz="2400" dirty="0" smtClean="0"/>
              <a:t>UK nursing </a:t>
            </a:r>
            <a:r>
              <a:rPr lang="en-GB" sz="2400" dirty="0"/>
              <a:t>register, 1990/91–2015/16 (initial registrations)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8" y="1929279"/>
            <a:ext cx="7078014" cy="49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</a:t>
            </a:r>
            <a:r>
              <a:rPr lang="en-US" dirty="0" smtClean="0"/>
              <a:t>Foundation is </a:t>
            </a:r>
            <a:r>
              <a:rPr lang="en-US" dirty="0"/>
              <a:t>an independent </a:t>
            </a:r>
            <a:r>
              <a:rPr lang="en-US" dirty="0" smtClean="0"/>
              <a:t>charity committed </a:t>
            </a:r>
            <a:r>
              <a:rPr lang="en-US" dirty="0"/>
              <a:t>to </a:t>
            </a:r>
            <a:r>
              <a:rPr lang="en-US" dirty="0" smtClean="0"/>
              <a:t>bringing about </a:t>
            </a:r>
            <a:r>
              <a:rPr lang="en-US" dirty="0"/>
              <a:t>better health </a:t>
            </a:r>
            <a:r>
              <a:rPr lang="en-US" dirty="0" smtClean="0"/>
              <a:t>and health </a:t>
            </a:r>
            <a:r>
              <a:rPr lang="en-US" dirty="0"/>
              <a:t>care for people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/>
              <a:t>UK.</a:t>
            </a:r>
          </a:p>
          <a:p>
            <a:r>
              <a:rPr lang="en-US" dirty="0" smtClean="0"/>
              <a:t>We connect what works </a:t>
            </a:r>
            <a:br>
              <a:rPr lang="en-US" dirty="0" smtClean="0"/>
            </a:br>
            <a:r>
              <a:rPr lang="en-US" dirty="0" smtClean="0"/>
              <a:t>on the ground with</a:t>
            </a:r>
            <a:br>
              <a:rPr lang="en-US" dirty="0" smtClean="0"/>
            </a:br>
            <a:r>
              <a:rPr lang="en-US" dirty="0" smtClean="0"/>
              <a:t>effective policymaking </a:t>
            </a:r>
            <a:br>
              <a:rPr lang="en-US" dirty="0" smtClean="0"/>
            </a:br>
            <a:r>
              <a:rPr lang="en-US" dirty="0" smtClean="0"/>
              <a:t>and vice versa.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 to our email newsletter</a:t>
            </a:r>
          </a:p>
          <a:p>
            <a:r>
              <a:rPr lang="en-US" dirty="0"/>
              <a:t>Register for email alerts </a:t>
            </a:r>
            <a:br>
              <a:rPr lang="en-US" dirty="0"/>
            </a:br>
            <a:r>
              <a:rPr lang="en-US" dirty="0"/>
              <a:t>to be notified about our latest work</a:t>
            </a:r>
          </a:p>
          <a:p>
            <a:r>
              <a:rPr lang="en-US" dirty="0"/>
              <a:t>Follow us on Twitter,</a:t>
            </a:r>
            <a:br>
              <a:rPr lang="en-US" dirty="0"/>
            </a:br>
            <a:r>
              <a:rPr lang="en-US" dirty="0"/>
              <a:t>Facebook, </a:t>
            </a:r>
            <a:r>
              <a:rPr lang="en-US" dirty="0" smtClean="0"/>
              <a:t>YouTube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</a:t>
            </a:r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861774"/>
          </a:xfrm>
        </p:spPr>
        <p:txBody>
          <a:bodyPr/>
          <a:lstStyle/>
          <a:p>
            <a:r>
              <a:rPr lang="en-GB" sz="2800" dirty="0"/>
              <a:t>Figure 1: A Labour market framework for the health care workforce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0" y="1728985"/>
            <a:ext cx="7819041" cy="50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430887"/>
          </a:xfrm>
        </p:spPr>
        <p:txBody>
          <a:bodyPr/>
          <a:lstStyle/>
          <a:p>
            <a:r>
              <a:rPr lang="en-GB" sz="2800" dirty="0"/>
              <a:t>Table 1: Recent workforce policy reports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6" name="Picture 5" descr="List level butt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0" y="2300645"/>
            <a:ext cx="593731" cy="33248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94656"/>
              </p:ext>
            </p:extLst>
          </p:nvPr>
        </p:nvGraphicFramePr>
        <p:xfrm>
          <a:off x="379335" y="1638490"/>
          <a:ext cx="8378255" cy="4669498"/>
        </p:xfrm>
        <a:graphic>
          <a:graphicData uri="http://schemas.openxmlformats.org/drawingml/2006/table">
            <a:tbl>
              <a:tblPr/>
              <a:tblGrid>
                <a:gridCol w="1437133"/>
                <a:gridCol w="5756184"/>
                <a:gridCol w="1184938"/>
              </a:tblGrid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Organisation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Report title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Publication date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41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National Audit Office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Managing the supply of NHS clinical staff in England15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February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NHS Improvement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Evidence from NHS Improvement on clinical staff shortages. A workforce analysis16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February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Department of Health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Operational productivity and performance in English NHS acute hospitals: Unwarranted Variations. An independent report for the Department of Health by Lord Carter of Coles17 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February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NHS Pay review body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NHS Pay review body: Twenty-Ninth Report18 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March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The Health Foundation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 perfect storm: an impossible climate for NHS providers12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March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Migration Advisory Committee 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Partial review of the Shortage Occupation List. Review of nursing19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March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The Health Foundation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Fit for purpose? Workforce policy in the English NHS20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March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Public Accounts Committee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Managing the supply of NHS clinical staff in England. Fortieth Report of Session 2015–1621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April 2016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Nuffield Trust</a:t>
                      </a:r>
                      <a:endParaRPr lang="en-GB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Reshaping the workforce to deliver the care patients need22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66747" marB="100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May 2016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7" marR="66747" marT="100416" marB="66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9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Table 2: National changes in NHS workforce planning in England, selected list, 2000–16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23413"/>
              </p:ext>
            </p:extLst>
          </p:nvPr>
        </p:nvGraphicFramePr>
        <p:xfrm>
          <a:off x="590550" y="1826048"/>
          <a:ext cx="7915275" cy="4012025"/>
        </p:xfrm>
        <a:graphic>
          <a:graphicData uri="http://schemas.openxmlformats.org/drawingml/2006/table">
            <a:tbl>
              <a:tblPr/>
              <a:tblGrid>
                <a:gridCol w="619125"/>
                <a:gridCol w="3257550"/>
                <a:gridCol w="685800"/>
                <a:gridCol w="3352800"/>
              </a:tblGrid>
              <a:tr h="24286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800" b="1" spc="-1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Univers-630Bold"/>
                        </a:rPr>
                        <a:t>Year</a:t>
                      </a:r>
                      <a:endParaRPr lang="en-GB" sz="800" b="1" spc="-10" baseline="0" dirty="0">
                        <a:solidFill>
                          <a:srgbClr val="000000"/>
                        </a:solidFill>
                        <a:effectLst/>
                        <a:latin typeface="LinotypeUnivers-630Bold"/>
                        <a:ea typeface="Times New Roman"/>
                        <a:cs typeface="LinotypeUnivers-630Bold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Univers-630Bold"/>
                        </a:rPr>
                        <a:t>Change</a:t>
                      </a:r>
                      <a:endParaRPr lang="en-GB" sz="800" b="1" spc="-10" dirty="0">
                        <a:solidFill>
                          <a:srgbClr val="000000"/>
                        </a:solidFill>
                        <a:effectLst/>
                        <a:latin typeface="LinotypeUnivers-630Bold"/>
                        <a:ea typeface="Times New Roman"/>
                        <a:cs typeface="LinotypeUnivers-630Bold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800" b="1" spc="-1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Univers-630Bold"/>
                        </a:rPr>
                        <a:t>Year</a:t>
                      </a:r>
                      <a:endParaRPr lang="en-GB" sz="800" b="1" spc="-10" baseline="0" dirty="0">
                        <a:solidFill>
                          <a:srgbClr val="000000"/>
                        </a:solidFill>
                        <a:effectLst/>
                        <a:latin typeface="LinotypeUnivers-630Bold"/>
                        <a:ea typeface="Times New Roman"/>
                        <a:cs typeface="LinotypeUnivers-630Bold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Univers-630Bold"/>
                        </a:rPr>
                        <a:t>Change</a:t>
                      </a:r>
                      <a:endParaRPr lang="en-GB" sz="800" b="1" spc="-10" dirty="0">
                        <a:solidFill>
                          <a:srgbClr val="000000"/>
                        </a:solidFill>
                        <a:effectLst/>
                        <a:latin typeface="LinotypeUnivers-630Bold"/>
                        <a:ea typeface="Times New Roman"/>
                        <a:cs typeface="LinotypeUnivers-630Bold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40594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2000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Plan published – NHS staffing growth targets published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HRH Plan published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2009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Medical Education England (MEE) and Professional Advisory Boards (PABs) established 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95169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2001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27 regional Workforce Development Confederations (WDC) established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Primary Care Trusts (PCT) established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Modernisation Agency created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Workforce Review Team (WRT) established to produce national annual recommendations for planning for all of the main clinical staff groups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National Workforce Development Board established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2010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Department of Health (DH) publishes </a:t>
                      </a:r>
                      <a:r>
                        <a:rPr lang="en-GB" sz="700" i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Italic"/>
                        </a:rPr>
                        <a:t>Developing the Healthcare Workforce</a:t>
                      </a: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 proposing to create a new body which would supersede both MEE and the PABs. Health Education England (HEE) was to ‘go live’ in April 2012 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2251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2002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Strategic Health Authorities (SHA) created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2010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DH contract a management consultancy to set up and run the Centre for Workforce Intelligence (</a:t>
                      </a:r>
                      <a:r>
                        <a:rPr lang="en-GB" sz="700" spc="-1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CfWI</a:t>
                      </a: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), to be ‘the national authority on workforce planning and development and the primary source of workforce intelligence’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National Workforce Review team closed down as a result; some staff and functions transferred to </a:t>
                      </a:r>
                      <a:r>
                        <a:rPr lang="en-GB" sz="700" spc="-1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CfWI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40594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2004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WDCs ended, merged with SHAs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Employers established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2013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HEE becomes operational, absorbing MEE (a year later than initially planned); SHAs abolished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PCTs abolished; Clinical Commissioning Groups (CCGs) established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Institute for Innovation and Improvement closed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2251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2005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Modernisation Agency replaced with NHS Institute for Innovation and Improvement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2016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CfWI</a:t>
                      </a: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 closed down; some functions transferred to DH, and HEE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NHS Improvement established (by merger of Monitor, Trust Development Agency </a:t>
                      </a:r>
                      <a:b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</a:b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and other bodies)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  <a:tr h="2251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2006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7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-BasicLight"/>
                        </a:rPr>
                        <a:t>Number of SHAs reduced from 28 to 10</a:t>
                      </a: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endParaRPr lang="en-GB" sz="700" spc="-10" dirty="0">
                        <a:solidFill>
                          <a:srgbClr val="000000"/>
                        </a:solidFill>
                        <a:effectLst/>
                        <a:latin typeface="LTUnivers-BasicLight"/>
                        <a:ea typeface="Times New Roman"/>
                        <a:cs typeface="LTUnivers-BasicLight"/>
                      </a:endParaRPr>
                    </a:p>
                  </a:txBody>
                  <a:tcPr marL="41502" marR="41502" marT="62436" marB="41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5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2: Number of doctors/1,000 population in OECD countries, 2000 and </a:t>
            </a:r>
            <a:r>
              <a:rPr lang="en-GB" sz="2400" dirty="0" smtClean="0"/>
              <a:t>2013 (or </a:t>
            </a:r>
            <a:r>
              <a:rPr lang="en-GB" sz="2400" dirty="0"/>
              <a:t>nearest year)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88" y="1567238"/>
            <a:ext cx="6748150" cy="52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3: Change in selected occupations in the English NHS 2004–14 (FTE)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68" y="1567238"/>
            <a:ext cx="6591790" cy="52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4: Number of nurses employed in acute, general and elderly </a:t>
            </a:r>
            <a:r>
              <a:rPr lang="en-GB" sz="2400" dirty="0" smtClean="0"/>
              <a:t>sectors, excluding </a:t>
            </a:r>
            <a:r>
              <a:rPr lang="en-GB" sz="2400" dirty="0"/>
              <a:t>bank and agency staff (FTE)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0" y="1631956"/>
            <a:ext cx="6837587" cy="51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/>
              <a:t>Figure 5: </a:t>
            </a:r>
            <a:r>
              <a:rPr lang="en-GB" sz="2400" dirty="0" err="1"/>
              <a:t>Staff:population</a:t>
            </a:r>
            <a:r>
              <a:rPr lang="en-GB" sz="2400" dirty="0"/>
              <a:t> ratios, 2004–14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9" y="1334858"/>
            <a:ext cx="7937433" cy="54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6: Percentage of doctors who were foreign trained, </a:t>
            </a:r>
            <a:r>
              <a:rPr lang="en-GB" sz="2400" dirty="0" smtClean="0"/>
              <a:t>2013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0" y="1334858"/>
            <a:ext cx="7743371" cy="54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110_THF_Powerpoint_Template_Basic">
  <a:themeElements>
    <a:clrScheme name="The Health Foundation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1C1C1C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E794D6084B14A85248D91AFA40F19" ma:contentTypeVersion="1" ma:contentTypeDescription="Create a new document." ma:contentTypeScope="" ma:versionID="0086644ada57efb65468b994466eb6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3BC12D-4DF5-4EF8-9750-0A41C38A0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D5E28F9-C420-45EC-9E43-60DEA6360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0D5A5-4DF7-4D7F-8B4F-D9061411871F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151110_THF_Powerpoint_Template_Basic</Template>
  <TotalTime>612</TotalTime>
  <Words>789</Words>
  <Application>Microsoft Office PowerPoint</Application>
  <PresentationFormat>On-screen Show (4:3)</PresentationFormat>
  <Paragraphs>118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151110_THF_Powerpoint_Template_Basic</vt:lpstr>
      <vt:lpstr>Staffing matters; funding counts</vt:lpstr>
      <vt:lpstr>Figure 1: A Labour market framework for the health care workforce</vt:lpstr>
      <vt:lpstr>Table 1: Recent workforce policy reports</vt:lpstr>
      <vt:lpstr>Table 2: National changes in NHS workforce planning in England, selected list, 2000–16</vt:lpstr>
      <vt:lpstr>Figure 2: Number of doctors/1,000 population in OECD countries, 2000 and 2013 (or nearest year)</vt:lpstr>
      <vt:lpstr>Figure 3: Change in selected occupations in the English NHS 2004–14 (FTE)</vt:lpstr>
      <vt:lpstr>Figure 4: Number of nurses employed in acute, general and elderly sectors, excluding bank and agency staff (FTE)</vt:lpstr>
      <vt:lpstr>Figure 5: Staff:population ratios, 2004–14</vt:lpstr>
      <vt:lpstr>Figure 6: Percentage of doctors who were foreign trained, 2013</vt:lpstr>
      <vt:lpstr>Figure 7: Qualified nurses, midwives and health visitors (headcount) by age group, 2005 and 2014</vt:lpstr>
      <vt:lpstr>Figure 8: Remuneration of hospital nurses, ratio to average wage, 2013 (or nearest year)</vt:lpstr>
      <vt:lpstr>Figure 9: Remuneration of hospital nurses, US$000 purchasing power parity, 2013 (or nearest year)</vt:lpstr>
      <vt:lpstr>Figure 10: Commencing enrolments of students for general nursing courses in Australia, 2002–14</vt:lpstr>
      <vt:lpstr>Figure 11: International and UK sources as a % of total new admissions to the UK nursing register, 1990/91–2015/16 (initial registrations)</vt:lpstr>
      <vt:lpstr>PowerPoint Presentation</vt:lpstr>
      <vt:lpstr>PowerPoint Presentation</vt:lpstr>
      <vt:lpstr>PowerPoint Presentation</vt:lpstr>
    </vt:vector>
  </TitlesOfParts>
  <Company>The Health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Catherine Riedel</dc:creator>
  <cp:lastModifiedBy>Rob Hucker</cp:lastModifiedBy>
  <cp:revision>35</cp:revision>
  <dcterms:created xsi:type="dcterms:W3CDTF">2016-02-09T17:21:09Z</dcterms:created>
  <dcterms:modified xsi:type="dcterms:W3CDTF">2016-07-20T08:04:39Z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0x0101006ECE794D6084B14A85248D91AFA40F19</vt:lpwstr>
  </property>
</Properties>
</file>