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3" r:id="rId5"/>
    <p:sldId id="275" r:id="rId6"/>
    <p:sldId id="302" r:id="rId7"/>
    <p:sldId id="280" r:id="rId8"/>
    <p:sldId id="290" r:id="rId9"/>
    <p:sldId id="296" r:id="rId10"/>
    <p:sldId id="297" r:id="rId11"/>
    <p:sldId id="283" r:id="rId12"/>
    <p:sldId id="298" r:id="rId13"/>
    <p:sldId id="299" r:id="rId14"/>
    <p:sldId id="300" r:id="rId15"/>
    <p:sldId id="303" r:id="rId16"/>
    <p:sldId id="301" r:id="rId17"/>
    <p:sldId id="289" r:id="rId18"/>
    <p:sldId id="304" r:id="rId19"/>
    <p:sldId id="305" r:id="rId20"/>
    <p:sldId id="306" r:id="rId21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ptop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4"/>
    <a:srgbClr val="342E2B"/>
    <a:srgbClr val="FFFFFF"/>
    <a:srgbClr val="000000"/>
    <a:srgbClr val="898989"/>
    <a:srgbClr val="E2DED8"/>
    <a:srgbClr val="E2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45" autoAdjust="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-1182" y="-90"/>
      </p:cViewPr>
      <p:guideLst>
        <p:guide orient="horz" pos="27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630" y="-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F09A-7643-8E49-A419-6A6F781113D1}" type="datetimeFigureOut"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A621-1AE1-2541-A18B-F139E38977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D6CA-19FA-6A46-BBB5-71E9697CFD07}" type="datetimeFigureOut"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3EF1-9BE1-3F46-AC92-B087BE00A5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32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</a:t>
            </a:r>
            <a:r>
              <a:rPr lang="en-GB" baseline="0" dirty="0" smtClean="0"/>
              <a:t>-end reports by Monitor/NHS Improvement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Health</a:t>
            </a:r>
            <a:r>
              <a:rPr lang="en-GB" baseline="0" dirty="0" smtClean="0"/>
              <a:t> Foundation modelling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8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Expenditure Statistical Analyses 2015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 Spending Review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6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IMF Country Report. (2016). United Kingdom: Selected Issues.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26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Department of Health Annual Report and Accounts 2014-15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Department of Health Annual Report and Accounts 2014-15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Department of Health Annual Report and Accounts 2014-15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6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</a:t>
            </a:r>
            <a:r>
              <a:rPr lang="en-GB" baseline="0" dirty="0" smtClean="0"/>
              <a:t>-end reports by Monitor/NHS Improvement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8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</a:t>
            </a:r>
            <a:r>
              <a:rPr lang="en-GB" baseline="0" dirty="0" smtClean="0"/>
              <a:t>-end reports by Monitor/NHS Improvement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8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Year</a:t>
            </a:r>
            <a:r>
              <a:rPr lang="en-GB" baseline="0" dirty="0" smtClean="0"/>
              <a:t>-end reports by Monitor/NHS Improvement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110067"/>
            <a:ext cx="7398468" cy="2345257"/>
          </a:xfrm>
        </p:spPr>
        <p:txBody>
          <a:bodyPr anchor="b" anchorCtr="0"/>
          <a:lstStyle>
            <a:lvl1pPr>
              <a:defRPr sz="5000"/>
            </a:lvl1pPr>
          </a:lstStyle>
          <a:p>
            <a:r>
              <a:rPr lang="en-GB"/>
              <a:t>Title of Presentation</a:t>
            </a:r>
            <a:br>
              <a:rPr lang="en-GB"/>
            </a:br>
            <a:r>
              <a:rPr lang="en-GB"/>
              <a:t>Title line 2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634004"/>
            <a:ext cx="7398468" cy="64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4" y="3298221"/>
            <a:ext cx="7398043" cy="5418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XX Month Year</a:t>
            </a:r>
            <a:endParaRPr lang="en-US"/>
          </a:p>
        </p:txBody>
      </p:sp>
      <p:pic>
        <p:nvPicPr>
          <p:cNvPr id="11" name="Picture 10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5501818"/>
            <a:ext cx="28324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091267"/>
            <a:ext cx="4212001" cy="4316732"/>
          </a:xfrm>
        </p:spPr>
        <p:txBody>
          <a:bodyPr/>
          <a:lstStyle>
            <a:lvl1pPr marL="0" indent="0">
              <a:spcBef>
                <a:spcPts val="1000"/>
              </a:spcBef>
              <a:buFont typeface="+mj-lt"/>
              <a:buNone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091133" cy="272363"/>
          </a:xfrm>
        </p:spPr>
        <p:txBody>
          <a:bodyPr/>
          <a:lstStyle/>
          <a:p>
            <a:r>
              <a:rPr lang="en-GB" smtClean="0"/>
              <a:t>NHS finances outside the EU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About us</a:t>
            </a:r>
            <a:endParaRPr lang="en-GB" sz="3800" dirty="0">
              <a:latin typeface="+mj-lt"/>
            </a:endParaRPr>
          </a:p>
        </p:txBody>
      </p:sp>
      <p:pic>
        <p:nvPicPr>
          <p:cNvPr id="15" name="Picture 14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pic>
        <p:nvPicPr>
          <p:cNvPr id="16" name="Picture 15" descr="shap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3" y="2099149"/>
            <a:ext cx="3248372" cy="30600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sp>
        <p:nvSpPr>
          <p:cNvPr id="17" name="TextBox 16"/>
          <p:cNvSpPr txBox="1"/>
          <p:nvPr userDrawn="1"/>
        </p:nvSpPr>
        <p:spPr>
          <a:xfrm>
            <a:off x="5318653" y="5377540"/>
            <a:ext cx="2479675" cy="1043897"/>
          </a:xfrm>
          <a:prstGeom prst="rect">
            <a:avLst/>
          </a:prstGeom>
          <a:solidFill>
            <a:srgbClr val="E30514"/>
          </a:solidFill>
        </p:spPr>
        <p:txBody>
          <a:bodyPr wrap="none" rtlCol="0">
            <a:noAutofit/>
          </a:bodyPr>
          <a:lstStyle/>
          <a:p>
            <a:r>
              <a:rPr lang="en-US" sz="1400">
                <a:solidFill>
                  <a:srgbClr val="FFFFFF"/>
                </a:solidFill>
                <a:latin typeface="+mj-lt"/>
              </a:rPr>
              <a:t>We shine a light on </a:t>
            </a:r>
            <a:br>
              <a:rPr lang="en-US" sz="1400">
                <a:solidFill>
                  <a:srgbClr val="FFFFFF"/>
                </a:solidFill>
                <a:latin typeface="+mj-lt"/>
              </a:rPr>
            </a:br>
            <a:r>
              <a:rPr lang="en-US" sz="1400">
                <a:solidFill>
                  <a:srgbClr val="FFFFFF"/>
                </a:solidFill>
                <a:latin typeface="+mj-lt"/>
              </a:rPr>
              <a:t>how to make successful </a:t>
            </a:r>
            <a:br>
              <a:rPr lang="en-US" sz="1400">
                <a:solidFill>
                  <a:srgbClr val="FFFFFF"/>
                </a:solidFill>
                <a:latin typeface="+mj-lt"/>
              </a:rPr>
            </a:br>
            <a:r>
              <a:rPr lang="en-US" sz="1400">
                <a:solidFill>
                  <a:srgbClr val="FFFFFF"/>
                </a:solidFill>
                <a:latin typeface="+mj-lt"/>
              </a:rPr>
              <a:t>change happen</a:t>
            </a:r>
          </a:p>
        </p:txBody>
      </p:sp>
      <p:pic>
        <p:nvPicPr>
          <p:cNvPr id="18" name="Picture 17" descr="fee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60" y="4490511"/>
            <a:ext cx="1064029" cy="18288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6727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091267"/>
            <a:ext cx="4212001" cy="4316732"/>
          </a:xfrm>
        </p:spPr>
        <p:txBody>
          <a:bodyPr/>
          <a:lstStyle>
            <a:lvl1pPr marL="288000" indent="-288000">
              <a:spcBef>
                <a:spcPts val="1000"/>
              </a:spcBef>
              <a:spcAft>
                <a:spcPts val="500"/>
              </a:spcAft>
              <a:buSzPct val="120000"/>
              <a:buFont typeface="Arial"/>
              <a:buChar char="•"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GB" smtClean="0"/>
              <a:t>NHS finances outside the EU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Stay in touch</a:t>
            </a:r>
            <a:endParaRPr lang="en-GB" sz="3800" dirty="0">
              <a:latin typeface="+mj-lt"/>
            </a:endParaRPr>
          </a:p>
        </p:txBody>
      </p:sp>
      <p:pic>
        <p:nvPicPr>
          <p:cNvPr id="2" name="Picture 1" descr="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01" y="3473606"/>
            <a:ext cx="3079865" cy="2934393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6" name="Picture 5" descr="peopl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13" y="1375249"/>
            <a:ext cx="1612669" cy="1812175"/>
          </a:xfrm>
          <a:prstGeom prst="rect">
            <a:avLst/>
          </a:prstGeom>
          <a:ln w="101600">
            <a:solidFill>
              <a:srgbClr val="FFFFFF"/>
            </a:solidFill>
            <a:miter lim="800000"/>
          </a:ln>
        </p:spPr>
      </p:pic>
      <p:pic>
        <p:nvPicPr>
          <p:cNvPr id="14" name="Picture 13" descr="logosmall60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578600" y="2223031"/>
            <a:ext cx="2175170" cy="1044575"/>
          </a:xfrm>
          <a:prstGeom prst="rect">
            <a:avLst/>
          </a:prstGeom>
          <a:solidFill>
            <a:srgbClr val="E30514"/>
          </a:solidFill>
        </p:spPr>
        <p:txBody>
          <a:bodyPr wrap="square" rtlCol="0">
            <a:noAutofit/>
          </a:bodyPr>
          <a:lstStyle/>
          <a:p>
            <a:r>
              <a: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@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Healthfdn</a:t>
            </a:r>
            <a:endParaRPr lang="en-US" sz="2000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health.org.uk</a:t>
            </a:r>
          </a:p>
        </p:txBody>
      </p:sp>
    </p:spTree>
    <p:extLst>
      <p:ext uri="{BB962C8B-B14F-4D97-AF65-F5344CB8AC3E}">
        <p14:creationId xmlns:p14="http://schemas.microsoft.com/office/powerpoint/2010/main" val="42833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632903"/>
            <a:ext cx="7398468" cy="64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1660903"/>
            <a:ext cx="7398468" cy="97200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US" sz="470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pic>
        <p:nvPicPr>
          <p:cNvPr id="5" name="Picture 4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5501818"/>
            <a:ext cx="28324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200734" cy="4608000"/>
          </a:xfrm>
        </p:spPr>
        <p:txBody>
          <a:bodyPr/>
          <a:lstStyle>
            <a:lvl1pPr marL="360000" indent="-360000">
              <a:spcBef>
                <a:spcPts val="1000"/>
              </a:spcBef>
              <a:buFont typeface="+mj-lt"/>
              <a:buAutoNum type="arabicPeriod"/>
              <a:defRPr sz="2400"/>
            </a:lvl1pPr>
            <a:lvl2pPr marL="360000" indent="-360000">
              <a:spcBef>
                <a:spcPts val="1000"/>
              </a:spcBef>
              <a:buFont typeface="+mj-lt"/>
              <a:buAutoNum type="arabicPeriod"/>
              <a:defRPr sz="2400" b="1">
                <a:solidFill>
                  <a:srgbClr val="E30514"/>
                </a:solidFill>
              </a:defRPr>
            </a:lvl2pPr>
            <a:lvl3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3pPr>
            <a:lvl4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4pPr>
            <a:lvl5pPr marL="360000" indent="-360000"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Contents</a:t>
            </a:r>
            <a:endParaRPr lang="en-GB" sz="3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2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75334" cy="4608000"/>
          </a:xfrm>
        </p:spPr>
        <p:txBody>
          <a:bodyPr/>
          <a:lstStyle>
            <a:lvl1pPr marL="360000" indent="-360000">
              <a:spcBef>
                <a:spcPts val="1000"/>
              </a:spcBef>
              <a:buFont typeface="+mj-lt"/>
              <a:buAutoNum type="arabicPeriod"/>
              <a:defRPr sz="2400"/>
            </a:lvl1pPr>
            <a:lvl2pPr marL="360000" indent="-360000">
              <a:spcBef>
                <a:spcPts val="1000"/>
              </a:spcBef>
              <a:buFont typeface="+mj-lt"/>
              <a:buAutoNum type="arabicPeriod"/>
              <a:defRPr sz="2400" b="1">
                <a:solidFill>
                  <a:srgbClr val="E30514"/>
                </a:solidFill>
              </a:defRPr>
            </a:lvl2pPr>
            <a:lvl3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3pPr>
            <a:lvl4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4pPr>
            <a:lvl5pPr marL="360000" indent="-360000"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478292" cy="272363"/>
          </a:xfrm>
        </p:spPr>
        <p:txBody>
          <a:bodyPr/>
          <a:lstStyle/>
          <a:p>
            <a:r>
              <a:rPr lang="en-GB" smtClean="0"/>
              <a:t>NHS finances outside the EU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61" y="305426"/>
            <a:ext cx="940308" cy="3063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Contents</a:t>
            </a:r>
            <a:endParaRPr lang="en-GB" sz="3800" dirty="0">
              <a:latin typeface="+mj-lt"/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8035997" y="302881"/>
            <a:ext cx="730472" cy="308869"/>
          </a:xfrm>
        </p:spPr>
        <p:txBody>
          <a:bodyPr anchor="ctr"/>
          <a:lstStyle>
            <a:lvl1pPr algn="ctr">
              <a:spcBef>
                <a:spcPts val="0"/>
              </a:spcBef>
              <a:defRPr sz="800" baseline="0"/>
            </a:lvl1pPr>
          </a:lstStyle>
          <a:p>
            <a:r>
              <a:rPr lang="en-GB" dirty="0" smtClean="0"/>
              <a:t>Insert co-brand</a:t>
            </a:r>
            <a:br>
              <a:rPr lang="en-GB" dirty="0" smtClean="0"/>
            </a:br>
            <a:r>
              <a:rPr lang="en-GB" dirty="0" smtClean="0"/>
              <a:t>logo here 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979433" y="304438"/>
            <a:ext cx="0" cy="30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6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92268" cy="4608000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400" b="1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92268" cy="4396085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400" b="1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0893" y="6352919"/>
            <a:ext cx="7191375" cy="272576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GB" dirty="0" smtClean="0"/>
              <a:t>Click to edit chart reference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46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355600"/>
            <a:ext cx="7398468" cy="2089963"/>
          </a:xfrm>
        </p:spPr>
        <p:txBody>
          <a:bodyPr anchor="b" anchorCtr="0"/>
          <a:lstStyle>
            <a:lvl1pPr algn="l">
              <a:defRPr sz="4700" b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Coloured divider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0" y="2615969"/>
            <a:ext cx="7398468" cy="1500187"/>
          </a:xfrm>
        </p:spPr>
        <p:txBody>
          <a:bodyPr anchor="t" anchorCtr="0"/>
          <a:lstStyle>
            <a:lvl1pPr marL="0" indent="0">
              <a:buNone/>
              <a:defRPr sz="25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Insert 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320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99999"/>
            <a:ext cx="4122000" cy="4608000"/>
          </a:xfrm>
        </p:spPr>
        <p:txBody>
          <a:bodyPr/>
          <a:lstStyle>
            <a:lvl1pPr>
              <a:defRPr sz="2400"/>
            </a:lvl1pPr>
            <a:lvl2pPr>
              <a:defRPr sz="2400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99999"/>
            <a:ext cx="4122000" cy="4608000"/>
          </a:xfrm>
        </p:spPr>
        <p:txBody>
          <a:bodyPr/>
          <a:lstStyle>
            <a:lvl1pPr>
              <a:defRPr sz="2400" baseline="0"/>
            </a:lvl1pPr>
            <a:lvl2pPr>
              <a:defRPr sz="2400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add copy or image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1" y="756000"/>
            <a:ext cx="6836199" cy="4664330"/>
          </a:xfrm>
        </p:spPr>
        <p:txBody>
          <a:bodyPr/>
          <a:lstStyle>
            <a:lvl1pPr>
              <a:lnSpc>
                <a:spcPts val="4800"/>
              </a:lnSpc>
              <a:spcAft>
                <a:spcPts val="1500"/>
              </a:spcAft>
              <a:defRPr sz="33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“Pull out statement or quote slide” use bold italic font for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9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2322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99999"/>
            <a:ext cx="8406469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354875"/>
            <a:ext cx="936000" cy="2723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354875"/>
            <a:ext cx="5808600" cy="2723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GB" smtClean="0"/>
              <a:t>NHS finances outside the EU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9207"/>
            <a:ext cx="2213268" cy="2322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B096CFE-13EB-9C46-AD64-3E2A74317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6" r:id="rId3"/>
    <p:sldLayoutId id="2147483650" r:id="rId4"/>
    <p:sldLayoutId id="2147483685" r:id="rId5"/>
    <p:sldLayoutId id="2147483651" r:id="rId6"/>
    <p:sldLayoutId id="2147483657" r:id="rId7"/>
    <p:sldLayoutId id="2147483654" r:id="rId8"/>
    <p:sldLayoutId id="2147483661" r:id="rId9"/>
    <p:sldLayoutId id="2147483662" r:id="rId10"/>
    <p:sldLayoutId id="2147483663" r:id="rId11"/>
    <p:sldLayoutId id="2147483665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b="1" kern="1200">
          <a:solidFill>
            <a:srgbClr val="E30514"/>
          </a:solidFill>
          <a:latin typeface="+mn-lt"/>
          <a:ea typeface="+mn-ea"/>
          <a:cs typeface="+mn-cs"/>
        </a:defRPr>
      </a:lvl2pPr>
      <a:lvl3pPr marL="288000" indent="-288000" algn="l" defTabSz="457200" rtl="0" eaLnBrk="1" latinLnBrk="0" hangingPunct="1">
        <a:spcBef>
          <a:spcPts val="1000"/>
        </a:spcBef>
        <a:spcAft>
          <a:spcPts val="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spcBef>
          <a:spcPts val="0"/>
        </a:spcBef>
        <a:spcAft>
          <a:spcPts val="50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88000" algn="l" defTabSz="4572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457200" rtl="0" eaLnBrk="1" latinLnBrk="0" hangingPunct="1">
        <a:spcBef>
          <a:spcPts val="500"/>
        </a:spcBef>
        <a:buFont typeface="Wingdings" charset="2"/>
        <a:buAutoNum type="arabicPlain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ts val="500"/>
        </a:spcBef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88000" indent="-28800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1312705"/>
            <a:ext cx="7544180" cy="1538883"/>
          </a:xfrm>
        </p:spPr>
        <p:txBody>
          <a:bodyPr/>
          <a:lstStyle/>
          <a:p>
            <a:r>
              <a:rPr lang="en-US" dirty="0" smtClean="0"/>
              <a:t>NHS finances outside</a:t>
            </a:r>
            <a:br>
              <a:rPr lang="en-US" dirty="0" smtClean="0"/>
            </a:br>
            <a:r>
              <a:rPr lang="en-US" dirty="0" smtClean="0"/>
              <a:t>the EU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68000" y="3030268"/>
            <a:ext cx="7398468" cy="642600"/>
          </a:xfrm>
        </p:spPr>
        <p:txBody>
          <a:bodyPr/>
          <a:lstStyle/>
          <a:p>
            <a:r>
              <a:rPr lang="en-GB" dirty="0"/>
              <a:t>Health Foundation analysis of the impact on NHS finances of the UK leaving the European Union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368424" y="3953565"/>
            <a:ext cx="7398043" cy="541867"/>
          </a:xfrm>
        </p:spPr>
        <p:txBody>
          <a:bodyPr/>
          <a:lstStyle/>
          <a:p>
            <a:r>
              <a:rPr lang="en-US" dirty="0" smtClean="0"/>
              <a:t>July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69332"/>
          </a:xfrm>
        </p:spPr>
        <p:txBody>
          <a:bodyPr/>
          <a:lstStyle/>
          <a:p>
            <a:r>
              <a:rPr lang="en-GB" sz="2400" dirty="0" smtClean="0"/>
              <a:t>Annual change in hospital productivity, 2009/10–2014/15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9" y="1197906"/>
            <a:ext cx="7641001" cy="557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 smtClean="0"/>
              <a:t>NHS England cash increase for 2016/17 – the impact of cost and demand pressures and efficiency savings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8" y="1567237"/>
            <a:ext cx="7709922" cy="520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23220"/>
          </a:xfrm>
        </p:spPr>
        <p:txBody>
          <a:bodyPr/>
          <a:lstStyle/>
          <a:p>
            <a:r>
              <a:rPr lang="en-GB" dirty="0"/>
              <a:t>NHS </a:t>
            </a:r>
            <a:r>
              <a:rPr lang="en-GB" dirty="0" smtClean="0"/>
              <a:t>funding </a:t>
            </a:r>
            <a:r>
              <a:rPr lang="en-GB" dirty="0"/>
              <a:t>gap </a:t>
            </a:r>
            <a:r>
              <a:rPr lang="en-GB" dirty="0" smtClean="0"/>
              <a:t>scenarios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60878"/>
              </p:ext>
            </p:extLst>
          </p:nvPr>
        </p:nvGraphicFramePr>
        <p:xfrm>
          <a:off x="359998" y="1746089"/>
          <a:ext cx="8406469" cy="4378702"/>
        </p:xfrm>
        <a:graphic>
          <a:graphicData uri="http://schemas.openxmlformats.org/drawingml/2006/table">
            <a:tbl>
              <a:tblPr/>
              <a:tblGrid>
                <a:gridCol w="1980020"/>
                <a:gridCol w="2878368"/>
                <a:gridCol w="3548081"/>
              </a:tblGrid>
              <a:tr h="703508"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Minion Pro"/>
                        </a:rPr>
                        <a:t> 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8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Funding gap in 2019/20 (£</a:t>
                      </a:r>
                      <a:r>
                        <a:rPr lang="en-GB" sz="1800" b="1" spc="-1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bn</a:t>
                      </a:r>
                      <a:r>
                        <a:rPr lang="en-GB" sz="18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, 2016/17 prices)</a:t>
                      </a:r>
                      <a:endParaRPr lang="en-GB" sz="18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6116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800" b="1" spc="-1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Efficiency</a:t>
                      </a:r>
                      <a:br>
                        <a:rPr lang="en-GB" sz="1800" b="1" spc="-1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</a:br>
                      <a:r>
                        <a:rPr lang="en-GB" sz="1800" b="1" spc="-1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growth</a:t>
                      </a:r>
                      <a:endParaRPr lang="en-GB" sz="18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8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Gap based on </a:t>
                      </a:r>
                      <a:br>
                        <a:rPr lang="en-GB" sz="18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</a:br>
                      <a:r>
                        <a:rPr lang="en-GB" sz="18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current budget</a:t>
                      </a:r>
                      <a:endParaRPr lang="en-GB" sz="18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8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Gap based on possible new budget if the UK leaves the EU</a:t>
                      </a:r>
                      <a:endParaRPr lang="en-GB" sz="18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</a:tr>
              <a:tr h="70350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0.0%</a:t>
                      </a:r>
                      <a:endParaRPr lang="en-GB" sz="16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£11.9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£14.7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</a:tr>
              <a:tr h="70350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1.0%</a:t>
                      </a:r>
                      <a:endParaRPr lang="en-GB" sz="16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£7.2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£10.0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</a:tr>
              <a:tr h="70350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1.5%</a:t>
                      </a:r>
                      <a:endParaRPr lang="en-GB" sz="16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£5.0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£7.8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</a:tr>
              <a:tr h="70350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2–3%</a:t>
                      </a:r>
                      <a:endParaRPr lang="en-GB" sz="16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£0.5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£3.3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1755" marR="0" marT="107950" marB="71755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4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69332"/>
          </a:xfrm>
        </p:spPr>
        <p:txBody>
          <a:bodyPr/>
          <a:lstStyle/>
          <a:p>
            <a:r>
              <a:rPr lang="en-GB" sz="2400" dirty="0"/>
              <a:t>NHS </a:t>
            </a:r>
            <a:r>
              <a:rPr lang="en-GB" sz="2400" dirty="0" smtClean="0"/>
              <a:t>funding </a:t>
            </a:r>
            <a:r>
              <a:rPr lang="en-GB" sz="2400" dirty="0"/>
              <a:t>gap </a:t>
            </a:r>
            <a:r>
              <a:rPr lang="en-GB" sz="2400" dirty="0" smtClean="0"/>
              <a:t>scenarios, 2015/16–2019/20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9" y="1228386"/>
            <a:ext cx="8695682" cy="55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9" y="828574"/>
            <a:ext cx="8534239" cy="738664"/>
          </a:xfrm>
        </p:spPr>
        <p:txBody>
          <a:bodyPr/>
          <a:lstStyle/>
          <a:p>
            <a:r>
              <a:rPr lang="en-GB" sz="2400" dirty="0"/>
              <a:t>Potential funding gap for the Department of </a:t>
            </a:r>
            <a:r>
              <a:rPr lang="en-GB" sz="2400" dirty="0" smtClean="0"/>
              <a:t>Health in </a:t>
            </a:r>
            <a:r>
              <a:rPr lang="en-GB" sz="2400" dirty="0"/>
              <a:t>2030/31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9" y="1263392"/>
            <a:ext cx="8713651" cy="55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Health </a:t>
            </a:r>
            <a:r>
              <a:rPr lang="en-US" dirty="0" smtClean="0"/>
              <a:t>Foundation is </a:t>
            </a:r>
            <a:r>
              <a:rPr lang="en-US" dirty="0"/>
              <a:t>an independent </a:t>
            </a:r>
            <a:r>
              <a:rPr lang="en-US" dirty="0" smtClean="0"/>
              <a:t>charity committed </a:t>
            </a:r>
            <a:r>
              <a:rPr lang="en-US" dirty="0"/>
              <a:t>to </a:t>
            </a:r>
            <a:r>
              <a:rPr lang="en-US" dirty="0" smtClean="0"/>
              <a:t>bringing about </a:t>
            </a:r>
            <a:r>
              <a:rPr lang="en-US" dirty="0"/>
              <a:t>better health </a:t>
            </a:r>
            <a:r>
              <a:rPr lang="en-US" dirty="0" smtClean="0"/>
              <a:t>and health </a:t>
            </a:r>
            <a:r>
              <a:rPr lang="en-US" dirty="0"/>
              <a:t>care for people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/>
              <a:t>UK.</a:t>
            </a:r>
          </a:p>
          <a:p>
            <a:r>
              <a:rPr lang="en-US" dirty="0" smtClean="0"/>
              <a:t>We connect what works </a:t>
            </a:r>
            <a:br>
              <a:rPr lang="en-US" dirty="0" smtClean="0"/>
            </a:br>
            <a:r>
              <a:rPr lang="en-US" dirty="0" smtClean="0"/>
              <a:t>on the ground with</a:t>
            </a:r>
            <a:br>
              <a:rPr lang="en-US" dirty="0" smtClean="0"/>
            </a:br>
            <a:r>
              <a:rPr lang="en-US" dirty="0" smtClean="0"/>
              <a:t>effective policymaking </a:t>
            </a:r>
            <a:br>
              <a:rPr lang="en-US" dirty="0" smtClean="0"/>
            </a:br>
            <a:r>
              <a:rPr lang="en-US" dirty="0" smtClean="0"/>
              <a:t>and vice versa.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Subscribe to our email newsletter</a:t>
            </a:r>
          </a:p>
          <a:p>
            <a:r>
              <a:rPr lang="en-US" dirty="0"/>
              <a:t>Register for email alerts </a:t>
            </a:r>
            <a:br>
              <a:rPr lang="en-US" dirty="0"/>
            </a:br>
            <a:r>
              <a:rPr lang="en-US" dirty="0"/>
              <a:t>to be notified about our latest work</a:t>
            </a:r>
          </a:p>
          <a:p>
            <a:r>
              <a:rPr lang="en-US" dirty="0"/>
              <a:t>Follow us on Twitter,</a:t>
            </a:r>
            <a:br>
              <a:rPr lang="en-US" dirty="0"/>
            </a:br>
            <a:r>
              <a:rPr lang="en-US" dirty="0"/>
              <a:t>Facebook, </a:t>
            </a:r>
            <a:r>
              <a:rPr lang="en-US" dirty="0" err="1"/>
              <a:t>youTube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 </a:t>
            </a:r>
            <a:r>
              <a:rPr lang="en-US" dirty="0" err="1"/>
              <a:t>Linkedin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Annual change in NHS spend per head in England, real </a:t>
            </a:r>
            <a:r>
              <a:rPr lang="en-GB" sz="2400" dirty="0" smtClean="0"/>
              <a:t>terms, 2010/11–2020/21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NHS finances outside the EU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933253"/>
              </p:ext>
            </p:extLst>
          </p:nvPr>
        </p:nvGraphicFramePr>
        <p:xfrm>
          <a:off x="1866900" y="3206750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Artwork" r:id="rId4" imgW="277294680" imgH="277431480" progId="Adobe.Illustrator.15.1">
                  <p:embed/>
                </p:oleObj>
              </mc:Choice>
              <mc:Fallback>
                <p:oleObj name="Artwork" r:id="rId4" imgW="277294680" imgH="277431480" progId="Adobe.Illustrator.15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6900" y="3206750"/>
                        <a:ext cx="28575" cy="2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10" name="Picture 38" descr="T:\Communications\Publications\2016 publications\Finances briefing\PowerPoint and slidepack\Anita sidepack\fig 1 Annual change in NHS spend per head in England, real term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03" y="1661142"/>
            <a:ext cx="7336511" cy="527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69332"/>
          </a:xfrm>
        </p:spPr>
        <p:txBody>
          <a:bodyPr/>
          <a:lstStyle/>
          <a:p>
            <a:pPr lvl="0"/>
            <a:r>
              <a:rPr lang="en-GB" altLang="en-US" sz="2400" dirty="0"/>
              <a:t>OBR projections for economic growth, March 2016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657995"/>
              </p:ext>
            </p:extLst>
          </p:nvPr>
        </p:nvGraphicFramePr>
        <p:xfrm>
          <a:off x="359999" y="2124090"/>
          <a:ext cx="8406467" cy="3234566"/>
        </p:xfrm>
        <a:graphic>
          <a:graphicData uri="http://schemas.openxmlformats.org/drawingml/2006/table">
            <a:tbl>
              <a:tblPr/>
              <a:tblGrid>
                <a:gridCol w="3986622"/>
                <a:gridCol w="884166"/>
                <a:gridCol w="883181"/>
                <a:gridCol w="884166"/>
                <a:gridCol w="884166"/>
                <a:gridCol w="884166"/>
              </a:tblGrid>
              <a:tr h="649247"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Minion Pro"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8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2015</a:t>
                      </a:r>
                      <a:endParaRPr lang="en-GB" sz="18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8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2016</a:t>
                      </a:r>
                      <a:endParaRPr lang="en-GB" sz="18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8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2017</a:t>
                      </a:r>
                      <a:endParaRPr lang="en-GB" sz="18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8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2018</a:t>
                      </a:r>
                      <a:endParaRPr lang="en-GB" sz="18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8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2019</a:t>
                      </a:r>
                      <a:endParaRPr lang="en-GB" sz="1800" b="1" spc="-1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</a:tr>
              <a:tr h="5947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GDP real terms annual growth</a:t>
                      </a:r>
                      <a:endParaRPr lang="en-GB" sz="16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2.2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2.0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2.2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2.1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2.1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</a:tr>
              <a:tr h="5947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Public sector net borrowing </a:t>
                      </a:r>
                      <a:r>
                        <a:rPr lang="en-GB" sz="1600" b="1" spc="-1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/>
                      </a:r>
                      <a:br>
                        <a:rPr lang="en-GB" sz="1600" b="1" spc="-1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</a:br>
                      <a:r>
                        <a:rPr lang="en-GB" sz="1600" b="1" spc="-1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as </a:t>
                      </a:r>
                      <a:r>
                        <a:rPr lang="en-GB" sz="1600" b="1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% GDP</a:t>
                      </a:r>
                      <a:endParaRPr lang="en-GB" sz="1600" b="1" spc="-10" dirty="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3.8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2.9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1.9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1.0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-0.5</a:t>
                      </a:r>
                      <a:endParaRPr lang="en-GB" sz="1600" spc="-1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</a:tr>
              <a:tr h="5947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Inflation (CPI)</a:t>
                      </a:r>
                      <a:endParaRPr lang="en-GB" sz="1600" b="1" spc="-1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0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0.7</a:t>
                      </a:r>
                      <a:endParaRPr lang="en-GB" sz="1600" spc="-1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1.6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2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2.1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</a:tr>
              <a:tr h="5947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b="1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inotype Univers 330 Light"/>
                        </a:rPr>
                        <a:t>GDP deflator</a:t>
                      </a:r>
                      <a:endParaRPr lang="en-GB" sz="1600" b="1" spc="-10">
                        <a:solidFill>
                          <a:srgbClr val="000000"/>
                        </a:solidFill>
                        <a:effectLst/>
                        <a:latin typeface="Linotype Univers 330 Light"/>
                        <a:ea typeface="Times New Roman"/>
                        <a:cs typeface="Linotype Univers 330 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0.3</a:t>
                      </a:r>
                      <a:endParaRPr lang="en-GB" sz="1600" spc="-1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1.1</a:t>
                      </a:r>
                      <a:endParaRPr lang="en-GB" sz="1600" spc="-1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1.9</a:t>
                      </a:r>
                      <a:endParaRPr lang="en-GB" sz="1600" spc="-1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2.0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425"/>
                        </a:spcAft>
                        <a:tabLst>
                          <a:tab pos="421005" algn="l"/>
                          <a:tab pos="850900" algn="l"/>
                        </a:tabLst>
                      </a:pPr>
                      <a:r>
                        <a:rPr lang="en-GB" sz="1600" spc="-1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LTUnivers 330 BasicLight"/>
                        </a:rPr>
                        <a:t>1.9</a:t>
                      </a:r>
                      <a:endParaRPr lang="en-GB" sz="1600" spc="-10" dirty="0">
                        <a:solidFill>
                          <a:srgbClr val="000000"/>
                        </a:solidFill>
                        <a:effectLst/>
                        <a:latin typeface="LTUnivers 330 BasicLight"/>
                        <a:ea typeface="Times New Roman"/>
                        <a:cs typeface="LTUnivers 330 BasicLight"/>
                      </a:endParaRPr>
                    </a:p>
                  </a:txBody>
                  <a:tcPr marL="72000" marR="0" marT="144000" marB="72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F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5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13545" cy="738664"/>
          </a:xfrm>
        </p:spPr>
        <p:txBody>
          <a:bodyPr/>
          <a:lstStyle/>
          <a:p>
            <a:r>
              <a:rPr lang="en-GB" sz="2400" dirty="0"/>
              <a:t>Forecasts of change to GDP in 2030/31 following UK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leaving </a:t>
            </a:r>
            <a:r>
              <a:rPr lang="en-GB" sz="2400" dirty="0"/>
              <a:t>the EU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226" y="1576063"/>
            <a:ext cx="7518378" cy="52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69332"/>
          </a:xfrm>
        </p:spPr>
        <p:txBody>
          <a:bodyPr/>
          <a:lstStyle/>
          <a:p>
            <a:r>
              <a:rPr lang="en-GB" sz="2400" dirty="0" smtClean="0"/>
              <a:t>Estimated fall in budget for the Department of Health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28" y="1226934"/>
            <a:ext cx="8549145" cy="56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Impact of NIESR forecast on planned budget surplus,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and </a:t>
            </a:r>
            <a:r>
              <a:rPr lang="en-GB" sz="2400" dirty="0"/>
              <a:t>impact of £100m a week increase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045" y="1544336"/>
            <a:ext cx="7407763" cy="54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 smtClean="0"/>
              <a:t>Recent spending against the Department of Health budget, 2010/11–2014/15 (cash terms)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9" y="1567238"/>
            <a:ext cx="8017771" cy="521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69332"/>
          </a:xfrm>
        </p:spPr>
        <p:txBody>
          <a:bodyPr/>
          <a:lstStyle/>
          <a:p>
            <a:r>
              <a:rPr lang="en-GB" sz="2400" dirty="0"/>
              <a:t>NHS provider surplus/deficit, </a:t>
            </a:r>
            <a:r>
              <a:rPr lang="en-GB" sz="2400" dirty="0" smtClean="0"/>
              <a:t>2013/13–2015/16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2" y="1459433"/>
            <a:ext cx="8910546" cy="51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69332"/>
          </a:xfrm>
        </p:spPr>
        <p:txBody>
          <a:bodyPr/>
          <a:lstStyle/>
          <a:p>
            <a:r>
              <a:rPr lang="en-GB" sz="2400" dirty="0" smtClean="0"/>
              <a:t>Agency staff cost 2013/14–2015/16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NHS finances outside the EU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6" y="1228386"/>
            <a:ext cx="8552438" cy="56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1110_THF_Powerpoint_Template_Basic">
  <a:themeElements>
    <a:clrScheme name="The Health Foundation">
      <a:dk1>
        <a:srgbClr val="1C1C1C"/>
      </a:dk1>
      <a:lt1>
        <a:srgbClr val="FFFFFF"/>
      </a:lt1>
      <a:dk2>
        <a:srgbClr val="DD0031"/>
      </a:dk2>
      <a:lt2>
        <a:srgbClr val="E2DFD8"/>
      </a:lt2>
      <a:accent1>
        <a:srgbClr val="999390"/>
      </a:accent1>
      <a:accent2>
        <a:srgbClr val="EE9B90"/>
      </a:accent2>
      <a:accent3>
        <a:srgbClr val="9D8CB1"/>
      </a:accent3>
      <a:accent4>
        <a:srgbClr val="8BC68F"/>
      </a:accent4>
      <a:accent5>
        <a:srgbClr val="FFE996"/>
      </a:accent5>
      <a:accent6>
        <a:srgbClr val="A6D7D3"/>
      </a:accent6>
      <a:hlink>
        <a:srgbClr val="1C1C1C"/>
      </a:hlink>
      <a:folHlink>
        <a:srgbClr val="E2DFD8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E794D6084B14A85248D91AFA40F19" ma:contentTypeVersion="1" ma:contentTypeDescription="Create a new document." ma:contentTypeScope="" ma:versionID="0086644ada57efb65468b994466eb67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AB0D5A5-4DF7-4D7F-8B4F-D9061411871F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5E28F9-C420-45EC-9E43-60DEA6360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3BC12D-4DF5-4EF8-9750-0A41C38A0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151110_THF_Powerpoint_Template_Basic</Template>
  <TotalTime>1335</TotalTime>
  <Words>440</Words>
  <Application>Microsoft Office PowerPoint</Application>
  <PresentationFormat>On-screen Show (4:3)</PresentationFormat>
  <Paragraphs>120</Paragraphs>
  <Slides>17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151110_THF_Powerpoint_Template_Basic</vt:lpstr>
      <vt:lpstr>Artwork</vt:lpstr>
      <vt:lpstr>NHS finances outside the EU</vt:lpstr>
      <vt:lpstr>Annual change in NHS spend per head in England, real terms, 2010/11–2020/21</vt:lpstr>
      <vt:lpstr>OBR projections for economic growth, March 2016</vt:lpstr>
      <vt:lpstr>Forecasts of change to GDP in 2030/31 following UK  leaving the EU</vt:lpstr>
      <vt:lpstr>Estimated fall in budget for the Department of Health</vt:lpstr>
      <vt:lpstr>Impact of NIESR forecast on planned budget surplus,  and impact of £100m a week increase</vt:lpstr>
      <vt:lpstr>Recent spending against the Department of Health budget, 2010/11–2014/15 (cash terms)</vt:lpstr>
      <vt:lpstr>NHS provider surplus/deficit, 2013/13–2015/16 </vt:lpstr>
      <vt:lpstr>Agency staff cost 2013/14–2015/16</vt:lpstr>
      <vt:lpstr>Annual change in hospital productivity, 2009/10–2014/15</vt:lpstr>
      <vt:lpstr>NHS England cash increase for 2016/17 – the impact of cost and demand pressures and efficiency savings</vt:lpstr>
      <vt:lpstr>NHS funding gap scenarios</vt:lpstr>
      <vt:lpstr>NHS funding gap scenarios, 2015/16–2019/20</vt:lpstr>
      <vt:lpstr>Potential funding gap for the Department of Health in 2030/31</vt:lpstr>
      <vt:lpstr>PowerPoint Presentation</vt:lpstr>
      <vt:lpstr>PowerPoint Presentation</vt:lpstr>
      <vt:lpstr>PowerPoint Presentation</vt:lpstr>
    </vt:vector>
  </TitlesOfParts>
  <Company>The Health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Catherine Riedel</dc:creator>
  <cp:lastModifiedBy>Rob Hucker</cp:lastModifiedBy>
  <cp:revision>73</cp:revision>
  <cp:lastPrinted>2016-07-04T08:11:14Z</cp:lastPrinted>
  <dcterms:created xsi:type="dcterms:W3CDTF">2016-02-09T17:21:09Z</dcterms:created>
  <dcterms:modified xsi:type="dcterms:W3CDTF">2016-07-05T07:21:29Z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0x0101006ECE794D6084B14A85248D91AFA40F19</vt:lpwstr>
  </property>
</Properties>
</file>