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handoutMasterIdLst>
    <p:handoutMasterId r:id="rId26"/>
  </p:handoutMasterIdLst>
  <p:sldIdLst>
    <p:sldId id="285" r:id="rId5"/>
    <p:sldId id="287" r:id="rId6"/>
    <p:sldId id="289" r:id="rId7"/>
    <p:sldId id="290" r:id="rId8"/>
    <p:sldId id="291" r:id="rId9"/>
    <p:sldId id="292" r:id="rId10"/>
    <p:sldId id="293" r:id="rId11"/>
    <p:sldId id="294" r:id="rId12"/>
    <p:sldId id="295" r:id="rId13"/>
    <p:sldId id="296" r:id="rId14"/>
    <p:sldId id="297" r:id="rId15"/>
    <p:sldId id="298" r:id="rId16"/>
    <p:sldId id="299" r:id="rId17"/>
    <p:sldId id="300" r:id="rId18"/>
    <p:sldId id="301" r:id="rId19"/>
    <p:sldId id="302" r:id="rId20"/>
    <p:sldId id="303" r:id="rId21"/>
    <p:sldId id="262" r:id="rId22"/>
    <p:sldId id="271" r:id="rId23"/>
    <p:sldId id="272"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65">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0514"/>
    <a:srgbClr val="342E2B"/>
    <a:srgbClr val="FFFFFF"/>
    <a:srgbClr val="000000"/>
    <a:srgbClr val="898989"/>
    <a:srgbClr val="E2DED8"/>
    <a:srgbClr val="E2DFD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autoAdjust="0"/>
    <p:restoredTop sz="72571" autoAdjust="0"/>
  </p:normalViewPr>
  <p:slideViewPr>
    <p:cSldViewPr snapToGrid="0" snapToObjects="1" showGuides="1">
      <p:cViewPr varScale="1">
        <p:scale>
          <a:sx n="83" d="100"/>
          <a:sy n="83" d="100"/>
        </p:scale>
        <p:origin x="2022" y="84"/>
      </p:cViewPr>
      <p:guideLst>
        <p:guide orient="horz" pos="2765"/>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4" d="100"/>
          <a:sy n="84" d="100"/>
        </p:scale>
        <p:origin x="-63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DCF09A-7643-8E49-A419-6A6F781113D1}" type="datetimeFigureOut">
              <a:t>12/18/2018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EAA621-1AE1-2541-A18B-F139E38977EB}" type="slidenum">
              <a:t>‹#›</a:t>
            </a:fld>
            <a:endParaRPr lang="en-US"/>
          </a:p>
        </p:txBody>
      </p:sp>
    </p:spTree>
    <p:extLst>
      <p:ext uri="{BB962C8B-B14F-4D97-AF65-F5344CB8AC3E}">
        <p14:creationId xmlns:p14="http://schemas.microsoft.com/office/powerpoint/2010/main" val="18516882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CDD6CA-19FA-6A46-BBB5-71E9697CFD07}" type="datetimeFigureOut">
              <a:t>12/18/2018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333EF1-9BE1-3F46-AC92-B087BE00A53D}" type="slidenum">
              <a:t>‹#›</a:t>
            </a:fld>
            <a:endParaRPr lang="en-US"/>
          </a:p>
        </p:txBody>
      </p:sp>
    </p:spTree>
    <p:extLst>
      <p:ext uri="{BB962C8B-B14F-4D97-AF65-F5344CB8AC3E}">
        <p14:creationId xmlns:p14="http://schemas.microsoft.com/office/powerpoint/2010/main" val="127897689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6333EF1-9BE1-3F46-AC92-B087BE00A53D}" type="slidenum">
              <a:rPr lang="en-GB" smtClean="0"/>
              <a:t>1</a:t>
            </a:fld>
            <a:endParaRPr lang="en-GB"/>
          </a:p>
        </p:txBody>
      </p:sp>
    </p:spTree>
    <p:extLst>
      <p:ext uri="{BB962C8B-B14F-4D97-AF65-F5344CB8AC3E}">
        <p14:creationId xmlns:p14="http://schemas.microsoft.com/office/powerpoint/2010/main" val="3735132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dirty="0">
                <a:latin typeface="Arial" panose="020B0604020202020204" pitchFamily="34" charset="0"/>
                <a:cs typeface="Arial" panose="020B0604020202020204" pitchFamily="34" charset="0"/>
              </a:rPr>
              <a:t>Note</a:t>
            </a:r>
            <a:r>
              <a:rPr lang="en-GB" sz="1100" dirty="0">
                <a:latin typeface="Arial" panose="020B0604020202020204" pitchFamily="34" charset="0"/>
                <a:cs typeface="Arial" panose="020B0604020202020204" pitchFamily="34" charset="0"/>
              </a:rPr>
              <a:t>: The total Department Expenditure Limit (DEL) has been used as a measure of NHS spending.</a:t>
            </a:r>
          </a:p>
          <a:p>
            <a:endParaRPr lang="en-GB" sz="1100" dirty="0">
              <a:latin typeface="Arial" panose="020B0604020202020204" pitchFamily="34" charset="0"/>
              <a:cs typeface="Arial" panose="020B0604020202020204" pitchFamily="34" charset="0"/>
            </a:endParaRPr>
          </a:p>
          <a:p>
            <a:r>
              <a:rPr lang="en-GB" sz="1100" b="1" dirty="0">
                <a:latin typeface="Arial" panose="020B0604020202020204" pitchFamily="34" charset="0"/>
                <a:cs typeface="Arial" panose="020B0604020202020204" pitchFamily="34" charset="0"/>
              </a:rPr>
              <a:t>Source</a:t>
            </a:r>
            <a:r>
              <a:rPr lang="en-GB" sz="1100" dirty="0">
                <a:latin typeface="Arial" panose="020B0604020202020204" pitchFamily="34" charset="0"/>
                <a:cs typeface="Arial" panose="020B0604020202020204" pitchFamily="34" charset="0"/>
              </a:rPr>
              <a:t>: Department of Health Annual Accounts 2015/16.</a:t>
            </a:r>
          </a:p>
          <a:p>
            <a:endParaRPr lang="en-GB"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6333EF1-9BE1-3F46-AC92-B087BE00A53D}" type="slidenum">
              <a:rPr lang="en-GB" smtClean="0"/>
              <a:t>10</a:t>
            </a:fld>
            <a:endParaRPr lang="en-GB"/>
          </a:p>
        </p:txBody>
      </p:sp>
    </p:spTree>
    <p:extLst>
      <p:ext uri="{BB962C8B-B14F-4D97-AF65-F5344CB8AC3E}">
        <p14:creationId xmlns:p14="http://schemas.microsoft.com/office/powerpoint/2010/main" val="20077843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dirty="0">
                <a:latin typeface="Arial" panose="020B0604020202020204" pitchFamily="34" charset="0"/>
                <a:cs typeface="Arial" panose="020B0604020202020204" pitchFamily="34" charset="0"/>
              </a:rPr>
              <a:t>Note</a:t>
            </a:r>
            <a:r>
              <a:rPr lang="en-GB" sz="1100" dirty="0">
                <a:latin typeface="Arial" panose="020B0604020202020204" pitchFamily="34" charset="0"/>
                <a:cs typeface="Arial" panose="020B0604020202020204" pitchFamily="34" charset="0"/>
              </a:rPr>
              <a:t>: The total Department Expenditure Limit (DEL) has been used as a measure of NHS spending.</a:t>
            </a:r>
          </a:p>
          <a:p>
            <a:endParaRPr lang="en-GB" sz="1100" dirty="0">
              <a:latin typeface="Arial" panose="020B0604020202020204" pitchFamily="34" charset="0"/>
              <a:cs typeface="Arial" panose="020B0604020202020204" pitchFamily="34" charset="0"/>
            </a:endParaRPr>
          </a:p>
          <a:p>
            <a:r>
              <a:rPr lang="en-GB" sz="1100" b="1" dirty="0">
                <a:latin typeface="Arial" panose="020B0604020202020204" pitchFamily="34" charset="0"/>
                <a:cs typeface="Arial" panose="020B0604020202020204" pitchFamily="34" charset="0"/>
              </a:rPr>
              <a:t>Source</a:t>
            </a:r>
            <a:r>
              <a:rPr lang="en-GB" sz="1100" dirty="0">
                <a:latin typeface="Arial" panose="020B0604020202020204" pitchFamily="34" charset="0"/>
                <a:cs typeface="Arial" panose="020B0604020202020204" pitchFamily="34" charset="0"/>
              </a:rPr>
              <a:t>: Department of Health Annual Accounts 2015/16.</a:t>
            </a:r>
          </a:p>
        </p:txBody>
      </p:sp>
      <p:sp>
        <p:nvSpPr>
          <p:cNvPr id="4" name="Slide Number Placeholder 3"/>
          <p:cNvSpPr>
            <a:spLocks noGrp="1"/>
          </p:cNvSpPr>
          <p:nvPr>
            <p:ph type="sldNum" sz="quarter" idx="10"/>
          </p:nvPr>
        </p:nvSpPr>
        <p:spPr/>
        <p:txBody>
          <a:bodyPr/>
          <a:lstStyle/>
          <a:p>
            <a:fld id="{26333EF1-9BE1-3F46-AC92-B087BE00A53D}" type="slidenum">
              <a:rPr lang="en-GB" smtClean="0"/>
              <a:t>11</a:t>
            </a:fld>
            <a:endParaRPr lang="en-GB"/>
          </a:p>
        </p:txBody>
      </p:sp>
    </p:spTree>
    <p:extLst>
      <p:ext uri="{BB962C8B-B14F-4D97-AF65-F5344CB8AC3E}">
        <p14:creationId xmlns:p14="http://schemas.microsoft.com/office/powerpoint/2010/main" val="20077843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dirty="0">
                <a:latin typeface="Arial" panose="020B0604020202020204" pitchFamily="34" charset="0"/>
                <a:cs typeface="Arial" panose="020B0604020202020204" pitchFamily="34" charset="0"/>
              </a:rPr>
              <a:t>Note</a:t>
            </a:r>
            <a:r>
              <a:rPr lang="en-GB" sz="1100" dirty="0">
                <a:latin typeface="Arial" panose="020B0604020202020204" pitchFamily="34" charset="0"/>
                <a:cs typeface="Arial" panose="020B0604020202020204" pitchFamily="34" charset="0"/>
              </a:rPr>
              <a:t>: UK productivity is measured as constant price GDP per hour worked.</a:t>
            </a:r>
          </a:p>
          <a:p>
            <a:endParaRPr lang="en-GB" sz="1100" dirty="0">
              <a:latin typeface="Arial" panose="020B0604020202020204" pitchFamily="34" charset="0"/>
              <a:cs typeface="Arial" panose="020B0604020202020204" pitchFamily="34" charset="0"/>
            </a:endParaRPr>
          </a:p>
          <a:p>
            <a:r>
              <a:rPr lang="en-GB" sz="1100" b="1" dirty="0">
                <a:latin typeface="Arial" panose="020B0604020202020204" pitchFamily="34" charset="0"/>
                <a:cs typeface="Arial" panose="020B0604020202020204" pitchFamily="34" charset="0"/>
              </a:rPr>
              <a:t>Source</a:t>
            </a:r>
            <a:r>
              <a:rPr lang="en-GB" sz="1100" dirty="0">
                <a:latin typeface="Arial" panose="020B0604020202020204" pitchFamily="34" charset="0"/>
                <a:cs typeface="Arial" panose="020B0604020202020204" pitchFamily="34" charset="0"/>
              </a:rPr>
              <a:t>: Office for National Statistics.	</a:t>
            </a:r>
          </a:p>
        </p:txBody>
      </p:sp>
      <p:sp>
        <p:nvSpPr>
          <p:cNvPr id="4" name="Slide Number Placeholder 3"/>
          <p:cNvSpPr>
            <a:spLocks noGrp="1"/>
          </p:cNvSpPr>
          <p:nvPr>
            <p:ph type="sldNum" sz="quarter" idx="10"/>
          </p:nvPr>
        </p:nvSpPr>
        <p:spPr/>
        <p:txBody>
          <a:bodyPr/>
          <a:lstStyle/>
          <a:p>
            <a:fld id="{26333EF1-9BE1-3F46-AC92-B087BE00A53D}" type="slidenum">
              <a:rPr lang="en-GB" smtClean="0"/>
              <a:t>12</a:t>
            </a:fld>
            <a:endParaRPr lang="en-GB"/>
          </a:p>
        </p:txBody>
      </p:sp>
    </p:spTree>
    <p:extLst>
      <p:ext uri="{BB962C8B-B14F-4D97-AF65-F5344CB8AC3E}">
        <p14:creationId xmlns:p14="http://schemas.microsoft.com/office/powerpoint/2010/main" val="20077843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dirty="0">
                <a:latin typeface="Arial" panose="020B0604020202020204" pitchFamily="34" charset="0"/>
                <a:cs typeface="Arial" panose="020B0604020202020204" pitchFamily="34" charset="0"/>
              </a:rPr>
              <a:t>Note</a:t>
            </a:r>
            <a:r>
              <a:rPr lang="en-GB" sz="1100" dirty="0">
                <a:latin typeface="Arial" panose="020B0604020202020204" pitchFamily="34" charset="0"/>
                <a:cs typeface="Arial" panose="020B0604020202020204" pitchFamily="34" charset="0"/>
              </a:rPr>
              <a:t>: Figures relate to the number of people receiving services (community based, residential or nursing care) provided or commissioned by local authorities.</a:t>
            </a:r>
          </a:p>
          <a:p>
            <a:r>
              <a:rPr lang="en-GB" sz="1100" dirty="0">
                <a:latin typeface="Arial" panose="020B0604020202020204" pitchFamily="34" charset="0"/>
                <a:cs typeface="Arial" panose="020B0604020202020204" pitchFamily="34" charset="0"/>
              </a:rPr>
              <a:t>	</a:t>
            </a:r>
          </a:p>
          <a:p>
            <a:r>
              <a:rPr lang="en-GB" sz="1100" b="1" dirty="0">
                <a:latin typeface="Arial" panose="020B0604020202020204" pitchFamily="34" charset="0"/>
                <a:cs typeface="Arial" panose="020B0604020202020204" pitchFamily="34" charset="0"/>
              </a:rPr>
              <a:t>Source</a:t>
            </a:r>
            <a:r>
              <a:rPr lang="en-GB" sz="1100" dirty="0">
                <a:latin typeface="Arial" panose="020B0604020202020204" pitchFamily="34" charset="0"/>
                <a:cs typeface="Arial" panose="020B0604020202020204" pitchFamily="34" charset="0"/>
              </a:rPr>
              <a:t>: National Adult Social Care Intelligence Service, Referrals and Packages, module P1.</a:t>
            </a:r>
          </a:p>
        </p:txBody>
      </p:sp>
      <p:sp>
        <p:nvSpPr>
          <p:cNvPr id="4" name="Slide Number Placeholder 3"/>
          <p:cNvSpPr>
            <a:spLocks noGrp="1"/>
          </p:cNvSpPr>
          <p:nvPr>
            <p:ph type="sldNum" sz="quarter" idx="10"/>
          </p:nvPr>
        </p:nvSpPr>
        <p:spPr/>
        <p:txBody>
          <a:bodyPr/>
          <a:lstStyle/>
          <a:p>
            <a:fld id="{26333EF1-9BE1-3F46-AC92-B087BE00A53D}" type="slidenum">
              <a:rPr lang="en-GB" smtClean="0"/>
              <a:t>13</a:t>
            </a:fld>
            <a:endParaRPr lang="en-GB"/>
          </a:p>
        </p:txBody>
      </p:sp>
    </p:spTree>
    <p:extLst>
      <p:ext uri="{BB962C8B-B14F-4D97-AF65-F5344CB8AC3E}">
        <p14:creationId xmlns:p14="http://schemas.microsoft.com/office/powerpoint/2010/main" val="20077843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dirty="0">
                <a:latin typeface="Arial" panose="020B0604020202020204" pitchFamily="34" charset="0"/>
                <a:cs typeface="Arial" panose="020B0604020202020204" pitchFamily="34" charset="0"/>
              </a:rPr>
              <a:t>Note</a:t>
            </a:r>
            <a:r>
              <a:rPr lang="en-GB" sz="1100" dirty="0">
                <a:latin typeface="Arial" panose="020B0604020202020204" pitchFamily="34" charset="0"/>
                <a:cs typeface="Arial" panose="020B0604020202020204" pitchFamily="34" charset="0"/>
              </a:rPr>
              <a:t>: Activities of daily living include eating, bathing, dressing.</a:t>
            </a:r>
          </a:p>
          <a:p>
            <a:endParaRPr lang="en-GB" sz="1100" dirty="0">
              <a:latin typeface="Arial" panose="020B0604020202020204" pitchFamily="34" charset="0"/>
              <a:cs typeface="Arial" panose="020B0604020202020204" pitchFamily="34" charset="0"/>
            </a:endParaRPr>
          </a:p>
          <a:p>
            <a:r>
              <a:rPr lang="en-GB" sz="1100" b="1" dirty="0">
                <a:latin typeface="Arial" panose="020B0604020202020204" pitchFamily="34" charset="0"/>
                <a:cs typeface="Arial" panose="020B0604020202020204" pitchFamily="34" charset="0"/>
              </a:rPr>
              <a:t>Source</a:t>
            </a:r>
            <a:r>
              <a:rPr lang="en-GB" sz="1100" dirty="0">
                <a:latin typeface="Arial" panose="020B0604020202020204" pitchFamily="34" charset="0"/>
                <a:cs typeface="Arial" panose="020B0604020202020204" pitchFamily="34" charset="0"/>
              </a:rPr>
              <a:t>: Health Survey for England.</a:t>
            </a:r>
          </a:p>
        </p:txBody>
      </p:sp>
      <p:sp>
        <p:nvSpPr>
          <p:cNvPr id="4" name="Slide Number Placeholder 3"/>
          <p:cNvSpPr>
            <a:spLocks noGrp="1"/>
          </p:cNvSpPr>
          <p:nvPr>
            <p:ph type="sldNum" sz="quarter" idx="10"/>
          </p:nvPr>
        </p:nvSpPr>
        <p:spPr/>
        <p:txBody>
          <a:bodyPr/>
          <a:lstStyle/>
          <a:p>
            <a:fld id="{26333EF1-9BE1-3F46-AC92-B087BE00A53D}" type="slidenum">
              <a:rPr lang="en-GB" smtClean="0"/>
              <a:t>14</a:t>
            </a:fld>
            <a:endParaRPr lang="en-GB"/>
          </a:p>
        </p:txBody>
      </p:sp>
    </p:spTree>
    <p:extLst>
      <p:ext uri="{BB962C8B-B14F-4D97-AF65-F5344CB8AC3E}">
        <p14:creationId xmlns:p14="http://schemas.microsoft.com/office/powerpoint/2010/main" val="20077843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dirty="0">
                <a:latin typeface="Arial" panose="020B0604020202020204" pitchFamily="34" charset="0"/>
                <a:cs typeface="Arial" panose="020B0604020202020204" pitchFamily="34" charset="0"/>
              </a:rPr>
              <a:t>Note</a:t>
            </a:r>
            <a:r>
              <a:rPr lang="en-GB" sz="1100" dirty="0">
                <a:latin typeface="Arial" panose="020B0604020202020204" pitchFamily="34" charset="0"/>
                <a:cs typeface="Arial" panose="020B0604020202020204" pitchFamily="34" charset="0"/>
              </a:rPr>
              <a:t>: It is assumed that pay will increase according to the current plan for public sector earnings (at 1% a year in cash terms until 2019, and at the long-term average rate of 2% a year between 2019/20 and 2030/31). We have included an estimated budget for the UK NHS based on the planned budget for the English NHS (defined as the total department expenditure limit for the Department of Health) between 2015/16 and 2020/21 following the November 2015 spending review. This assumes that the resulting Barnett </a:t>
            </a:r>
            <a:r>
              <a:rPr lang="en-GB" sz="1100" dirty="0" err="1">
                <a:latin typeface="Arial" panose="020B0604020202020204" pitchFamily="34" charset="0"/>
                <a:cs typeface="Arial" panose="020B0604020202020204" pitchFamily="34" charset="0"/>
              </a:rPr>
              <a:t>consequentials</a:t>
            </a:r>
            <a:r>
              <a:rPr lang="en-GB" sz="1100" dirty="0">
                <a:latin typeface="Arial" panose="020B0604020202020204" pitchFamily="34" charset="0"/>
                <a:cs typeface="Arial" panose="020B0604020202020204" pitchFamily="34" charset="0"/>
              </a:rPr>
              <a:t> for Northern Ireland, Wales and Scotland are applied to their respective health services, with the total budget rising by an average of 0.8% a year. Between 2020/21 and 2030/31 we have assumed the NHS budget rises in line with GDP, estimated at 2.2% a year.</a:t>
            </a:r>
          </a:p>
          <a:p>
            <a:endParaRPr lang="en-GB" sz="1100" dirty="0">
              <a:latin typeface="Arial" panose="020B0604020202020204" pitchFamily="34" charset="0"/>
              <a:cs typeface="Arial" panose="020B0604020202020204" pitchFamily="34" charset="0"/>
            </a:endParaRPr>
          </a:p>
          <a:p>
            <a:r>
              <a:rPr lang="en-GB" sz="1100" b="1" dirty="0">
                <a:latin typeface="Arial" panose="020B0604020202020204" pitchFamily="34" charset="0"/>
                <a:cs typeface="Arial" panose="020B0604020202020204" pitchFamily="34" charset="0"/>
              </a:rPr>
              <a:t>Source</a:t>
            </a:r>
            <a:r>
              <a:rPr lang="en-GB" sz="1100" dirty="0">
                <a:latin typeface="Arial" panose="020B0604020202020204" pitchFamily="34" charset="0"/>
                <a:cs typeface="Arial" panose="020B0604020202020204" pitchFamily="34" charset="0"/>
              </a:rPr>
              <a:t>: Health Foundation modelling.</a:t>
            </a:r>
          </a:p>
        </p:txBody>
      </p:sp>
      <p:sp>
        <p:nvSpPr>
          <p:cNvPr id="4" name="Slide Number Placeholder 3"/>
          <p:cNvSpPr>
            <a:spLocks noGrp="1"/>
          </p:cNvSpPr>
          <p:nvPr>
            <p:ph type="sldNum" sz="quarter" idx="10"/>
          </p:nvPr>
        </p:nvSpPr>
        <p:spPr/>
        <p:txBody>
          <a:bodyPr/>
          <a:lstStyle/>
          <a:p>
            <a:fld id="{26333EF1-9BE1-3F46-AC92-B087BE00A53D}" type="slidenum">
              <a:rPr lang="en-GB" smtClean="0"/>
              <a:t>15</a:t>
            </a:fld>
            <a:endParaRPr lang="en-GB"/>
          </a:p>
        </p:txBody>
      </p:sp>
    </p:spTree>
    <p:extLst>
      <p:ext uri="{BB962C8B-B14F-4D97-AF65-F5344CB8AC3E}">
        <p14:creationId xmlns:p14="http://schemas.microsoft.com/office/powerpoint/2010/main" val="20077843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dirty="0">
                <a:latin typeface="Arial" panose="020B0604020202020204" pitchFamily="34" charset="0"/>
                <a:cs typeface="Arial" panose="020B0604020202020204" pitchFamily="34" charset="0"/>
              </a:rPr>
              <a:t>Source</a:t>
            </a:r>
            <a:r>
              <a:rPr lang="en-GB" sz="1100" dirty="0">
                <a:latin typeface="Arial" panose="020B0604020202020204" pitchFamily="34" charset="0"/>
                <a:cs typeface="Arial" panose="020B0604020202020204" pitchFamily="34" charset="0"/>
              </a:rPr>
              <a:t>: Health Foundation analysis using LSE results from Hancock R, Wittenberg R, Hu B, et al. Long-term care funding in England: an analysis of the costs and distributional effects of potential reforms. PSSRU Discussion Paper 2857. London: LSE, 2013.</a:t>
            </a:r>
          </a:p>
        </p:txBody>
      </p:sp>
      <p:sp>
        <p:nvSpPr>
          <p:cNvPr id="4" name="Slide Number Placeholder 3"/>
          <p:cNvSpPr>
            <a:spLocks noGrp="1"/>
          </p:cNvSpPr>
          <p:nvPr>
            <p:ph type="sldNum" sz="quarter" idx="10"/>
          </p:nvPr>
        </p:nvSpPr>
        <p:spPr/>
        <p:txBody>
          <a:bodyPr/>
          <a:lstStyle/>
          <a:p>
            <a:fld id="{26333EF1-9BE1-3F46-AC92-B087BE00A53D}" type="slidenum">
              <a:rPr lang="en-GB" smtClean="0"/>
              <a:t>16</a:t>
            </a:fld>
            <a:endParaRPr lang="en-GB"/>
          </a:p>
        </p:txBody>
      </p:sp>
    </p:spTree>
    <p:extLst>
      <p:ext uri="{BB962C8B-B14F-4D97-AF65-F5344CB8AC3E}">
        <p14:creationId xmlns:p14="http://schemas.microsoft.com/office/powerpoint/2010/main" val="20077843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dirty="0">
                <a:latin typeface="Arial" panose="020B0604020202020204" pitchFamily="34" charset="0"/>
                <a:cs typeface="Arial" panose="020B0604020202020204" pitchFamily="34" charset="0"/>
              </a:rPr>
              <a:t>Note</a:t>
            </a:r>
            <a:r>
              <a:rPr lang="en-GB" sz="1100" dirty="0">
                <a:latin typeface="Arial" panose="020B0604020202020204" pitchFamily="34" charset="0"/>
                <a:cs typeface="Arial" panose="020B0604020202020204" pitchFamily="34" charset="0"/>
              </a:rPr>
              <a:t>: OBR FSR refers to the standard scenario of 2.2% productivity growth.</a:t>
            </a:r>
          </a:p>
          <a:p>
            <a:endParaRPr lang="en-GB" sz="1100" dirty="0">
              <a:latin typeface="Arial" panose="020B0604020202020204" pitchFamily="34" charset="0"/>
              <a:cs typeface="Arial" panose="020B0604020202020204" pitchFamily="34" charset="0"/>
            </a:endParaRPr>
          </a:p>
          <a:p>
            <a:r>
              <a:rPr lang="en-GB" sz="1100" b="1" dirty="0">
                <a:latin typeface="Arial" panose="020B0604020202020204" pitchFamily="34" charset="0"/>
                <a:cs typeface="Arial" panose="020B0604020202020204" pitchFamily="34" charset="0"/>
              </a:rPr>
              <a:t>Source</a:t>
            </a:r>
            <a:r>
              <a:rPr lang="en-GB" sz="1100" dirty="0">
                <a:latin typeface="Arial" panose="020B0604020202020204" pitchFamily="34" charset="0"/>
                <a:cs typeface="Arial" panose="020B0604020202020204" pitchFamily="34" charset="0"/>
              </a:rPr>
              <a:t>: Office for Budget Responsibility.</a:t>
            </a:r>
          </a:p>
        </p:txBody>
      </p:sp>
      <p:sp>
        <p:nvSpPr>
          <p:cNvPr id="4" name="Slide Number Placeholder 3"/>
          <p:cNvSpPr>
            <a:spLocks noGrp="1"/>
          </p:cNvSpPr>
          <p:nvPr>
            <p:ph type="sldNum" sz="quarter" idx="10"/>
          </p:nvPr>
        </p:nvSpPr>
        <p:spPr/>
        <p:txBody>
          <a:bodyPr/>
          <a:lstStyle/>
          <a:p>
            <a:fld id="{26333EF1-9BE1-3F46-AC92-B087BE00A53D}" type="slidenum">
              <a:rPr lang="en-GB" smtClean="0"/>
              <a:t>17</a:t>
            </a:fld>
            <a:endParaRPr lang="en-GB"/>
          </a:p>
        </p:txBody>
      </p:sp>
    </p:spTree>
    <p:extLst>
      <p:ext uri="{BB962C8B-B14F-4D97-AF65-F5344CB8AC3E}">
        <p14:creationId xmlns:p14="http://schemas.microsoft.com/office/powerpoint/2010/main" val="2007784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i="0" u="none" strike="noStrike" kern="1200" dirty="0">
                <a:solidFill>
                  <a:schemeClr val="tx1"/>
                </a:solidFill>
                <a:effectLst/>
                <a:latin typeface="Arial" panose="020B0604020202020204" pitchFamily="34" charset="0"/>
                <a:ea typeface="+mn-ea"/>
                <a:cs typeface="Arial" panose="020B0604020202020204" pitchFamily="34" charset="0"/>
              </a:rPr>
              <a:t>Note:</a:t>
            </a:r>
            <a:r>
              <a:rPr lang="en-GB" sz="1100" b="0" i="0" u="none" strike="noStrike" kern="1200" dirty="0">
                <a:solidFill>
                  <a:schemeClr val="tx1"/>
                </a:solidFill>
                <a:effectLst/>
                <a:latin typeface="Arial" panose="020B0604020202020204" pitchFamily="34" charset="0"/>
                <a:ea typeface="+mn-ea"/>
                <a:cs typeface="Arial" panose="020B0604020202020204" pitchFamily="34" charset="0"/>
              </a:rPr>
              <a:t> Health spending is measured as public spending by health ‘function’, and includes all spending on the NHS in the UK, but excludes administrative costs. It also includes medical research, devolved administrations and local government spending on health.</a:t>
            </a:r>
          </a:p>
          <a:p>
            <a:endParaRPr lang="en-GB" sz="1100" b="0" i="0" u="none" strike="noStrike" kern="1200" dirty="0">
              <a:solidFill>
                <a:schemeClr val="tx1"/>
              </a:solidFill>
              <a:effectLst/>
              <a:latin typeface="Arial" panose="020B0604020202020204" pitchFamily="34" charset="0"/>
              <a:ea typeface="+mn-ea"/>
              <a:cs typeface="Arial" panose="020B0604020202020204" pitchFamily="34" charset="0"/>
            </a:endParaRPr>
          </a:p>
          <a:p>
            <a:r>
              <a:rPr lang="en-GB" sz="1100" b="1" i="0" u="none" strike="noStrike" kern="1200" dirty="0">
                <a:solidFill>
                  <a:schemeClr val="tx1"/>
                </a:solidFill>
                <a:effectLst/>
                <a:latin typeface="Arial" panose="020B0604020202020204" pitchFamily="34" charset="0"/>
                <a:ea typeface="+mn-ea"/>
                <a:cs typeface="Arial" panose="020B0604020202020204" pitchFamily="34" charset="0"/>
              </a:rPr>
              <a:t>Source:</a:t>
            </a:r>
            <a:r>
              <a:rPr lang="en-GB" sz="1100" b="0" i="0" u="none" strike="noStrike" kern="1200" dirty="0">
                <a:solidFill>
                  <a:schemeClr val="tx1"/>
                </a:solidFill>
                <a:effectLst/>
                <a:latin typeface="Arial" panose="020B0604020202020204" pitchFamily="34" charset="0"/>
                <a:ea typeface="+mn-ea"/>
                <a:cs typeface="Arial" panose="020B0604020202020204" pitchFamily="34" charset="0"/>
              </a:rPr>
              <a:t> Health Foundation analyses using data from Public Sector Statistical Analyses 2016 (HM Treasury); Fiscal Facts: Spending by function (Institute of Fiscal Studies); OHE Guide to UK Health and Health Care Statistics 2013 (Office of Health Economics, </a:t>
            </a:r>
            <a:r>
              <a:rPr lang="en-GB" sz="1100" b="0" i="0" u="none" strike="noStrike" kern="1200" dirty="0" err="1">
                <a:solidFill>
                  <a:schemeClr val="tx1"/>
                </a:solidFill>
                <a:effectLst/>
                <a:latin typeface="Arial" panose="020B0604020202020204" pitchFamily="34" charset="0"/>
                <a:ea typeface="+mn-ea"/>
                <a:cs typeface="Arial" panose="020B0604020202020204" pitchFamily="34" charset="0"/>
              </a:rPr>
              <a:t>Hawe</a:t>
            </a:r>
            <a:r>
              <a:rPr lang="en-GB" sz="1100" b="0" i="0" u="none" strike="noStrike" kern="1200" dirty="0">
                <a:solidFill>
                  <a:schemeClr val="tx1"/>
                </a:solidFill>
                <a:effectLst/>
                <a:latin typeface="Arial" panose="020B0604020202020204" pitchFamily="34" charset="0"/>
                <a:ea typeface="+mn-ea"/>
                <a:cs typeface="Arial" panose="020B0604020202020204" pitchFamily="34" charset="0"/>
              </a:rPr>
              <a:t> E and Cockcroft L); Quarterly National Accounts, Quarter 2 (Apr to June) 2015 dataset (Office for National Statistics); GDP deflators at market prices, and money GDP September 2016 (HM Treasury).</a:t>
            </a:r>
            <a:r>
              <a:rPr lang="en-GB" sz="1100"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10"/>
          </p:nvPr>
        </p:nvSpPr>
        <p:spPr/>
        <p:txBody>
          <a:bodyPr/>
          <a:lstStyle/>
          <a:p>
            <a:fld id="{26333EF1-9BE1-3F46-AC92-B087BE00A53D}" type="slidenum">
              <a:rPr lang="en-GB" smtClean="0"/>
              <a:t>2</a:t>
            </a:fld>
            <a:endParaRPr lang="en-GB"/>
          </a:p>
        </p:txBody>
      </p:sp>
    </p:spTree>
    <p:extLst>
      <p:ext uri="{BB962C8B-B14F-4D97-AF65-F5344CB8AC3E}">
        <p14:creationId xmlns:p14="http://schemas.microsoft.com/office/powerpoint/2010/main" val="2335462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dirty="0">
                <a:latin typeface="Arial" panose="020B0604020202020204" pitchFamily="34" charset="0"/>
                <a:cs typeface="Arial" panose="020B0604020202020204" pitchFamily="34" charset="0"/>
              </a:rPr>
              <a:t>Source</a:t>
            </a:r>
            <a:r>
              <a:rPr lang="en-GB" sz="1100" dirty="0">
                <a:latin typeface="Arial" panose="020B0604020202020204" pitchFamily="34" charset="0"/>
                <a:cs typeface="Arial" panose="020B0604020202020204" pitchFamily="34" charset="0"/>
              </a:rPr>
              <a:t>: Personal Social Services: Expenditure and Unit Costs (NHS Digital).</a:t>
            </a:r>
          </a:p>
        </p:txBody>
      </p:sp>
      <p:sp>
        <p:nvSpPr>
          <p:cNvPr id="4" name="Slide Number Placeholder 3"/>
          <p:cNvSpPr>
            <a:spLocks noGrp="1"/>
          </p:cNvSpPr>
          <p:nvPr>
            <p:ph type="sldNum" sz="quarter" idx="10"/>
          </p:nvPr>
        </p:nvSpPr>
        <p:spPr/>
        <p:txBody>
          <a:bodyPr/>
          <a:lstStyle/>
          <a:p>
            <a:fld id="{26333EF1-9BE1-3F46-AC92-B087BE00A53D}" type="slidenum">
              <a:rPr lang="en-GB" smtClean="0"/>
              <a:t>3</a:t>
            </a:fld>
            <a:endParaRPr lang="en-GB"/>
          </a:p>
        </p:txBody>
      </p:sp>
    </p:spTree>
    <p:extLst>
      <p:ext uri="{BB962C8B-B14F-4D97-AF65-F5344CB8AC3E}">
        <p14:creationId xmlns:p14="http://schemas.microsoft.com/office/powerpoint/2010/main" val="2196126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i="0" u="none" strike="noStrike" kern="1200" dirty="0">
                <a:solidFill>
                  <a:schemeClr val="tx1"/>
                </a:solidFill>
                <a:effectLst/>
                <a:latin typeface="Arial" panose="020B0604020202020204" pitchFamily="34" charset="0"/>
                <a:ea typeface="+mn-ea"/>
                <a:cs typeface="Arial" panose="020B0604020202020204" pitchFamily="34" charset="0"/>
              </a:rPr>
              <a:t>Note:</a:t>
            </a:r>
            <a:r>
              <a:rPr lang="en-GB" sz="1100" b="0" i="0" u="none" strike="noStrike" kern="1200" dirty="0">
                <a:solidFill>
                  <a:schemeClr val="tx1"/>
                </a:solidFill>
                <a:effectLst/>
                <a:latin typeface="Arial" panose="020B0604020202020204" pitchFamily="34" charset="0"/>
                <a:ea typeface="+mn-ea"/>
                <a:cs typeface="Arial" panose="020B0604020202020204" pitchFamily="34" charset="0"/>
              </a:rPr>
              <a:t> Health spending is measured as public spending by health ‘function’, and includes all spending on the NHS in the UK, but excludes administrative costs. It also includes medical research, devolved administrations and local government spending on health.</a:t>
            </a:r>
            <a:r>
              <a:rPr lang="en-GB" sz="1100" dirty="0">
                <a:latin typeface="Arial" panose="020B0604020202020204" pitchFamily="34" charset="0"/>
                <a:cs typeface="Arial" panose="020B0604020202020204" pitchFamily="34" charset="0"/>
              </a:rPr>
              <a:t> </a:t>
            </a:r>
          </a:p>
          <a:p>
            <a:endParaRPr lang="en-GB" sz="1100" b="1" i="0" u="none" strike="noStrike" kern="1200" dirty="0">
              <a:solidFill>
                <a:schemeClr val="tx1"/>
              </a:solidFill>
              <a:effectLst/>
              <a:latin typeface="Arial" panose="020B0604020202020204" pitchFamily="34" charset="0"/>
              <a:ea typeface="+mn-ea"/>
              <a:cs typeface="Arial" panose="020B0604020202020204" pitchFamily="34" charset="0"/>
            </a:endParaRPr>
          </a:p>
          <a:p>
            <a:r>
              <a:rPr lang="en-GB" sz="1100" b="1" i="0" u="none" strike="noStrike" kern="1200" dirty="0">
                <a:solidFill>
                  <a:schemeClr val="tx1"/>
                </a:solidFill>
                <a:effectLst/>
                <a:latin typeface="Arial" panose="020B0604020202020204" pitchFamily="34" charset="0"/>
                <a:ea typeface="+mn-ea"/>
                <a:cs typeface="Arial" panose="020B0604020202020204" pitchFamily="34" charset="0"/>
              </a:rPr>
              <a:t>Source:</a:t>
            </a:r>
            <a:r>
              <a:rPr lang="en-GB" sz="1100" b="0" i="0" u="none" strike="noStrike" kern="1200" dirty="0">
                <a:solidFill>
                  <a:schemeClr val="tx1"/>
                </a:solidFill>
                <a:effectLst/>
                <a:latin typeface="Arial" panose="020B0604020202020204" pitchFamily="34" charset="0"/>
                <a:ea typeface="+mn-ea"/>
                <a:cs typeface="Arial" panose="020B0604020202020204" pitchFamily="34" charset="0"/>
              </a:rPr>
              <a:t> Health Foundation analyses using data from Public Sector Statistical Analyses 2016 (HM Treasury); Fiscal Facts: Spending by function (Institute of Fiscal Studies); OHE Guide to UK Health and Health Care Statistics 2013 (Office of Health Economics, </a:t>
            </a:r>
            <a:r>
              <a:rPr lang="en-GB" sz="1100" b="0" i="0" u="none" strike="noStrike" kern="1200" dirty="0" err="1">
                <a:solidFill>
                  <a:schemeClr val="tx1"/>
                </a:solidFill>
                <a:effectLst/>
                <a:latin typeface="Arial" panose="020B0604020202020204" pitchFamily="34" charset="0"/>
                <a:ea typeface="+mn-ea"/>
                <a:cs typeface="Arial" panose="020B0604020202020204" pitchFamily="34" charset="0"/>
              </a:rPr>
              <a:t>Hawe</a:t>
            </a:r>
            <a:r>
              <a:rPr lang="en-GB" sz="1100" b="0" i="0" u="none" strike="noStrike" kern="1200" dirty="0">
                <a:solidFill>
                  <a:schemeClr val="tx1"/>
                </a:solidFill>
                <a:effectLst/>
                <a:latin typeface="Arial" panose="020B0604020202020204" pitchFamily="34" charset="0"/>
                <a:ea typeface="+mn-ea"/>
                <a:cs typeface="Arial" panose="020B0604020202020204" pitchFamily="34" charset="0"/>
              </a:rPr>
              <a:t> E and Cockcroft L); Quarterly National Accounts, Quarter 2 (Apr to June) 2015 dataset (Office for National Statistics); GDP deflators at market prices, and money GDP September 2016 (HM Treasury).</a:t>
            </a:r>
            <a:r>
              <a:rPr lang="en-GB" sz="1100"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10"/>
          </p:nvPr>
        </p:nvSpPr>
        <p:spPr/>
        <p:txBody>
          <a:bodyPr/>
          <a:lstStyle/>
          <a:p>
            <a:fld id="{26333EF1-9BE1-3F46-AC92-B087BE00A53D}" type="slidenum">
              <a:rPr lang="en-GB" smtClean="0"/>
              <a:t>4</a:t>
            </a:fld>
            <a:endParaRPr lang="en-GB"/>
          </a:p>
        </p:txBody>
      </p:sp>
    </p:spTree>
    <p:extLst>
      <p:ext uri="{BB962C8B-B14F-4D97-AF65-F5344CB8AC3E}">
        <p14:creationId xmlns:p14="http://schemas.microsoft.com/office/powerpoint/2010/main" val="2007784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i="0" u="none" strike="noStrike" kern="1200" dirty="0">
                <a:solidFill>
                  <a:schemeClr val="tx1"/>
                </a:solidFill>
                <a:effectLst/>
                <a:latin typeface="Arial" panose="020B0604020202020204" pitchFamily="34" charset="0"/>
                <a:ea typeface="+mn-ea"/>
                <a:cs typeface="Arial" panose="020B0604020202020204" pitchFamily="34" charset="0"/>
              </a:rPr>
              <a:t>Note:</a:t>
            </a:r>
            <a:r>
              <a:rPr lang="en-GB" sz="1100" b="0" i="0" u="none" strike="noStrike" kern="1200" dirty="0">
                <a:solidFill>
                  <a:schemeClr val="tx1"/>
                </a:solidFill>
                <a:effectLst/>
                <a:latin typeface="Arial" panose="020B0604020202020204" pitchFamily="34" charset="0"/>
                <a:ea typeface="+mn-ea"/>
                <a:cs typeface="Arial" panose="020B0604020202020204" pitchFamily="34" charset="0"/>
              </a:rPr>
              <a:t> EU14 average is the unweighted average of the first 15 countries to join the EU (excluding the UK). The OECD definition of health has been used for international comparison which defines health as all activities with the primary purpose of improving, maintaining and preventing the deterioration of the health status of persons and mitigating the consequences of ill health through the application of qualified health knowledge, medical, paramedical and nursing knowledge, including technology, and traditional, complementary and alternative medicine.</a:t>
            </a:r>
            <a:r>
              <a:rPr lang="en-GB" sz="1100" dirty="0">
                <a:latin typeface="Arial" panose="020B0604020202020204" pitchFamily="34" charset="0"/>
                <a:cs typeface="Arial" panose="020B0604020202020204" pitchFamily="34" charset="0"/>
              </a:rPr>
              <a:t> </a:t>
            </a:r>
          </a:p>
          <a:p>
            <a:endParaRPr lang="en-GB" sz="1100" b="1" i="0" u="none" strike="noStrike" kern="1200" dirty="0">
              <a:solidFill>
                <a:schemeClr val="tx1"/>
              </a:solidFill>
              <a:effectLst/>
              <a:latin typeface="Arial" panose="020B0604020202020204" pitchFamily="34" charset="0"/>
              <a:ea typeface="+mn-ea"/>
              <a:cs typeface="Arial" panose="020B0604020202020204" pitchFamily="34" charset="0"/>
            </a:endParaRPr>
          </a:p>
          <a:p>
            <a:r>
              <a:rPr lang="en-GB" sz="1100" b="1" i="0" u="none" strike="noStrike" kern="1200" dirty="0">
                <a:solidFill>
                  <a:schemeClr val="tx1"/>
                </a:solidFill>
                <a:effectLst/>
                <a:latin typeface="Arial" panose="020B0604020202020204" pitchFamily="34" charset="0"/>
                <a:ea typeface="+mn-ea"/>
                <a:cs typeface="Arial" panose="020B0604020202020204" pitchFamily="34" charset="0"/>
              </a:rPr>
              <a:t>Source:</a:t>
            </a:r>
            <a:r>
              <a:rPr lang="en-GB" sz="1100" b="0" i="0" u="none" strike="noStrike" kern="1200" dirty="0">
                <a:solidFill>
                  <a:schemeClr val="tx1"/>
                </a:solidFill>
                <a:effectLst/>
                <a:latin typeface="Arial" panose="020B0604020202020204" pitchFamily="34" charset="0"/>
                <a:ea typeface="+mn-ea"/>
                <a:cs typeface="Arial" panose="020B0604020202020204" pitchFamily="34" charset="0"/>
              </a:rPr>
              <a:t> Organisation for Economic Co-operation and Development.</a:t>
            </a:r>
            <a:r>
              <a:rPr lang="en-GB" sz="1100"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10"/>
          </p:nvPr>
        </p:nvSpPr>
        <p:spPr/>
        <p:txBody>
          <a:bodyPr/>
          <a:lstStyle/>
          <a:p>
            <a:fld id="{26333EF1-9BE1-3F46-AC92-B087BE00A53D}" type="slidenum">
              <a:rPr lang="en-GB" smtClean="0"/>
              <a:t>5</a:t>
            </a:fld>
            <a:endParaRPr lang="en-GB"/>
          </a:p>
        </p:txBody>
      </p:sp>
    </p:spTree>
    <p:extLst>
      <p:ext uri="{BB962C8B-B14F-4D97-AF65-F5344CB8AC3E}">
        <p14:creationId xmlns:p14="http://schemas.microsoft.com/office/powerpoint/2010/main" val="2007784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i="0" u="none" strike="noStrike" kern="1200" dirty="0">
                <a:solidFill>
                  <a:schemeClr val="tx1"/>
                </a:solidFill>
                <a:effectLst/>
                <a:latin typeface="Arial" panose="020B0604020202020204" pitchFamily="34" charset="0"/>
                <a:ea typeface="+mn-ea"/>
                <a:cs typeface="Arial" panose="020B0604020202020204" pitchFamily="34" charset="0"/>
              </a:rPr>
              <a:t>Note:</a:t>
            </a:r>
            <a:r>
              <a:rPr lang="en-GB" sz="1100" b="0" i="0" u="none" strike="noStrike" kern="1200" dirty="0">
                <a:solidFill>
                  <a:schemeClr val="tx1"/>
                </a:solidFill>
                <a:effectLst/>
                <a:latin typeface="Arial" panose="020B0604020202020204" pitchFamily="34" charset="0"/>
                <a:ea typeface="+mn-ea"/>
                <a:cs typeface="Arial" panose="020B0604020202020204" pitchFamily="34" charset="0"/>
              </a:rPr>
              <a:t> EU14 average is the unweighted average of the first 15 countries to join the EU (excluding the UK). Total current spending shown in outline. The OECD definition of health has been used for international comparison which defines health as all activities with the primary purpose of improving, maintaining and preventing the deterioration of the health status of persons and mitigating the consequences of ill health through the application of qualified health knowledge, medical, paramedical and nursing knowledge, including technology, and traditional, complementary and alternative medicine.</a:t>
            </a:r>
            <a:r>
              <a:rPr lang="en-GB" sz="1100" dirty="0">
                <a:latin typeface="Arial" panose="020B0604020202020204" pitchFamily="34" charset="0"/>
                <a:cs typeface="Arial" panose="020B0604020202020204" pitchFamily="34" charset="0"/>
              </a:rPr>
              <a:t> </a:t>
            </a:r>
          </a:p>
          <a:p>
            <a:endParaRPr lang="en-GB" sz="1100" b="1" i="0" u="none" strike="noStrike" kern="1200" dirty="0">
              <a:solidFill>
                <a:schemeClr val="tx1"/>
              </a:solidFill>
              <a:effectLst/>
              <a:latin typeface="Arial" panose="020B0604020202020204" pitchFamily="34" charset="0"/>
              <a:ea typeface="+mn-ea"/>
              <a:cs typeface="Arial" panose="020B0604020202020204" pitchFamily="34" charset="0"/>
            </a:endParaRPr>
          </a:p>
          <a:p>
            <a:r>
              <a:rPr lang="en-GB" sz="1100" b="1" i="0" u="none" strike="noStrike" kern="1200" dirty="0">
                <a:solidFill>
                  <a:schemeClr val="tx1"/>
                </a:solidFill>
                <a:effectLst/>
                <a:latin typeface="Arial" panose="020B0604020202020204" pitchFamily="34" charset="0"/>
                <a:ea typeface="+mn-ea"/>
                <a:cs typeface="Arial" panose="020B0604020202020204" pitchFamily="34" charset="0"/>
              </a:rPr>
              <a:t>Source:</a:t>
            </a:r>
            <a:r>
              <a:rPr lang="en-GB" sz="1100" b="0" i="0" u="none" strike="noStrike" kern="1200" dirty="0">
                <a:solidFill>
                  <a:schemeClr val="tx1"/>
                </a:solidFill>
                <a:effectLst/>
                <a:latin typeface="Arial" panose="020B0604020202020204" pitchFamily="34" charset="0"/>
                <a:ea typeface="+mn-ea"/>
                <a:cs typeface="Arial" panose="020B0604020202020204" pitchFamily="34" charset="0"/>
              </a:rPr>
              <a:t> Organisation for Economic Co-operation and Development.</a:t>
            </a:r>
            <a:r>
              <a:rPr lang="en-GB" sz="1100"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10"/>
          </p:nvPr>
        </p:nvSpPr>
        <p:spPr/>
        <p:txBody>
          <a:bodyPr/>
          <a:lstStyle/>
          <a:p>
            <a:fld id="{26333EF1-9BE1-3F46-AC92-B087BE00A53D}" type="slidenum">
              <a:rPr lang="en-GB" smtClean="0"/>
              <a:t>6</a:t>
            </a:fld>
            <a:endParaRPr lang="en-GB"/>
          </a:p>
        </p:txBody>
      </p:sp>
    </p:spTree>
    <p:extLst>
      <p:ext uri="{BB962C8B-B14F-4D97-AF65-F5344CB8AC3E}">
        <p14:creationId xmlns:p14="http://schemas.microsoft.com/office/powerpoint/2010/main" val="2007784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i="0" u="none" strike="noStrike" kern="1200" dirty="0">
                <a:solidFill>
                  <a:schemeClr val="tx1"/>
                </a:solidFill>
                <a:effectLst/>
                <a:latin typeface="Arial" panose="020B0604020202020204" pitchFamily="34" charset="0"/>
                <a:ea typeface="+mn-ea"/>
                <a:cs typeface="Arial" panose="020B0604020202020204" pitchFamily="34" charset="0"/>
              </a:rPr>
              <a:t>Note: </a:t>
            </a:r>
            <a:r>
              <a:rPr lang="en-GB" sz="1100" b="0" i="0" u="none" strike="noStrike" kern="1200" dirty="0">
                <a:solidFill>
                  <a:schemeClr val="tx1"/>
                </a:solidFill>
                <a:effectLst/>
                <a:latin typeface="Arial" panose="020B0604020202020204" pitchFamily="34" charset="0"/>
                <a:ea typeface="+mn-ea"/>
                <a:cs typeface="Arial" panose="020B0604020202020204" pitchFamily="34" charset="0"/>
              </a:rPr>
              <a:t>Health spending is measured as public spending by health ‘function’, and includes all spending on the NHS in the UK, but excludes administrative costs. It also includes medical research, devolved administrations and local government spending on health.</a:t>
            </a:r>
            <a:r>
              <a:rPr lang="en-GB" sz="1100" dirty="0">
                <a:latin typeface="Arial" panose="020B0604020202020204" pitchFamily="34" charset="0"/>
                <a:cs typeface="Arial" panose="020B0604020202020204" pitchFamily="34" charset="0"/>
              </a:rPr>
              <a:t> </a:t>
            </a:r>
          </a:p>
          <a:p>
            <a:endParaRPr lang="en-GB" sz="1100" b="1" i="0" u="none" strike="noStrike" kern="1200" dirty="0">
              <a:solidFill>
                <a:schemeClr val="tx1"/>
              </a:solidFill>
              <a:effectLst/>
              <a:latin typeface="Arial" panose="020B0604020202020204" pitchFamily="34" charset="0"/>
              <a:ea typeface="+mn-ea"/>
              <a:cs typeface="Arial" panose="020B0604020202020204" pitchFamily="34" charset="0"/>
            </a:endParaRPr>
          </a:p>
          <a:p>
            <a:r>
              <a:rPr lang="en-GB" sz="1100" b="1" i="0" u="none" strike="noStrike" kern="1200" dirty="0">
                <a:solidFill>
                  <a:schemeClr val="tx1"/>
                </a:solidFill>
                <a:effectLst/>
                <a:latin typeface="Arial" panose="020B0604020202020204" pitchFamily="34" charset="0"/>
                <a:ea typeface="+mn-ea"/>
                <a:cs typeface="Arial" panose="020B0604020202020204" pitchFamily="34" charset="0"/>
              </a:rPr>
              <a:t>Source:</a:t>
            </a:r>
            <a:r>
              <a:rPr lang="en-GB" sz="1100" b="0" i="0" u="none" strike="noStrike" kern="1200" dirty="0">
                <a:solidFill>
                  <a:schemeClr val="tx1"/>
                </a:solidFill>
                <a:effectLst/>
                <a:latin typeface="Arial" panose="020B0604020202020204" pitchFamily="34" charset="0"/>
                <a:ea typeface="+mn-ea"/>
                <a:cs typeface="Arial" panose="020B0604020202020204" pitchFamily="34" charset="0"/>
              </a:rPr>
              <a:t> HM Treasury, Public Expenditure Statistical Analyses 2016, GDP deflators at market prices, and money GDP September 2016.</a:t>
            </a:r>
            <a:r>
              <a:rPr lang="en-GB" sz="1100"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10"/>
          </p:nvPr>
        </p:nvSpPr>
        <p:spPr/>
        <p:txBody>
          <a:bodyPr/>
          <a:lstStyle/>
          <a:p>
            <a:fld id="{26333EF1-9BE1-3F46-AC92-B087BE00A53D}" type="slidenum">
              <a:rPr lang="en-GB" smtClean="0"/>
              <a:t>7</a:t>
            </a:fld>
            <a:endParaRPr lang="en-GB"/>
          </a:p>
        </p:txBody>
      </p:sp>
    </p:spTree>
    <p:extLst>
      <p:ext uri="{BB962C8B-B14F-4D97-AF65-F5344CB8AC3E}">
        <p14:creationId xmlns:p14="http://schemas.microsoft.com/office/powerpoint/2010/main" val="2007784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dirty="0">
                <a:latin typeface="Arial" panose="020B0604020202020204" pitchFamily="34" charset="0"/>
                <a:cs typeface="Arial" panose="020B0604020202020204" pitchFamily="34" charset="0"/>
              </a:rPr>
              <a:t>Note</a:t>
            </a:r>
            <a:r>
              <a:rPr lang="en-GB" sz="1100" dirty="0">
                <a:latin typeface="Arial" panose="020B0604020202020204" pitchFamily="34" charset="0"/>
                <a:cs typeface="Arial" panose="020B0604020202020204" pitchFamily="34" charset="0"/>
              </a:rPr>
              <a:t>: pre-2009 figures adjusted to exclude unemployment.</a:t>
            </a:r>
          </a:p>
          <a:p>
            <a:endParaRPr lang="en-GB" sz="1100" dirty="0">
              <a:latin typeface="Arial" panose="020B0604020202020204" pitchFamily="34" charset="0"/>
              <a:cs typeface="Arial" panose="020B0604020202020204" pitchFamily="34" charset="0"/>
            </a:endParaRPr>
          </a:p>
          <a:p>
            <a:r>
              <a:rPr lang="en-GB" sz="1100" b="1" dirty="0">
                <a:latin typeface="Arial" panose="020B0604020202020204" pitchFamily="34" charset="0"/>
                <a:cs typeface="Arial" panose="020B0604020202020204" pitchFamily="34" charset="0"/>
              </a:rPr>
              <a:t>Source</a:t>
            </a:r>
            <a:r>
              <a:rPr lang="en-GB" sz="1100" dirty="0">
                <a:latin typeface="Arial" panose="020B0604020202020204" pitchFamily="34" charset="0"/>
                <a:cs typeface="Arial" panose="020B0604020202020204" pitchFamily="34" charset="0"/>
              </a:rPr>
              <a:t>: HM Treasury, Public Expenditure Statistical Analyses 2016.</a:t>
            </a:r>
          </a:p>
          <a:p>
            <a:endParaRPr lang="en-GB"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6333EF1-9BE1-3F46-AC92-B087BE00A53D}" type="slidenum">
              <a:rPr lang="en-GB" smtClean="0"/>
              <a:t>8</a:t>
            </a:fld>
            <a:endParaRPr lang="en-GB"/>
          </a:p>
        </p:txBody>
      </p:sp>
    </p:spTree>
    <p:extLst>
      <p:ext uri="{BB962C8B-B14F-4D97-AF65-F5344CB8AC3E}">
        <p14:creationId xmlns:p14="http://schemas.microsoft.com/office/powerpoint/2010/main" val="2007784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dirty="0">
                <a:latin typeface="Arial" panose="020B0604020202020204" pitchFamily="34" charset="0"/>
                <a:cs typeface="Arial" panose="020B0604020202020204" pitchFamily="34" charset="0"/>
              </a:rPr>
              <a:t>Note</a:t>
            </a:r>
            <a:r>
              <a:rPr lang="en-GB" sz="1100" dirty="0">
                <a:latin typeface="Arial" panose="020B0604020202020204" pitchFamily="34" charset="0"/>
                <a:cs typeface="Arial" panose="020B0604020202020204" pitchFamily="34" charset="0"/>
              </a:rPr>
              <a:t>: Financial performance of trusts measured as end of year net deficit/surplus before impairments and gain/loss from transfer by absorption transfers.</a:t>
            </a:r>
          </a:p>
          <a:p>
            <a:endParaRPr lang="en-GB" sz="1100" dirty="0">
              <a:latin typeface="Arial" panose="020B0604020202020204" pitchFamily="34" charset="0"/>
              <a:cs typeface="Arial" panose="020B0604020202020204" pitchFamily="34" charset="0"/>
            </a:endParaRPr>
          </a:p>
          <a:p>
            <a:r>
              <a:rPr lang="en-GB" sz="1100" b="1" dirty="0">
                <a:latin typeface="Arial" panose="020B0604020202020204" pitchFamily="34" charset="0"/>
                <a:cs typeface="Arial" panose="020B0604020202020204" pitchFamily="34" charset="0"/>
              </a:rPr>
              <a:t>Source</a:t>
            </a:r>
            <a:r>
              <a:rPr lang="en-GB" sz="1100" dirty="0">
                <a:latin typeface="Arial" panose="020B0604020202020204" pitchFamily="34" charset="0"/>
                <a:cs typeface="Arial" panose="020B0604020202020204" pitchFamily="34" charset="0"/>
              </a:rPr>
              <a:t>: NHS Improvement, NHS Trust Development Authority, Monitor.</a:t>
            </a:r>
          </a:p>
        </p:txBody>
      </p:sp>
      <p:sp>
        <p:nvSpPr>
          <p:cNvPr id="4" name="Slide Number Placeholder 3"/>
          <p:cNvSpPr>
            <a:spLocks noGrp="1"/>
          </p:cNvSpPr>
          <p:nvPr>
            <p:ph type="sldNum" sz="quarter" idx="10"/>
          </p:nvPr>
        </p:nvSpPr>
        <p:spPr/>
        <p:txBody>
          <a:bodyPr/>
          <a:lstStyle/>
          <a:p>
            <a:fld id="{26333EF1-9BE1-3F46-AC92-B087BE00A53D}" type="slidenum">
              <a:rPr lang="en-GB" smtClean="0"/>
              <a:t>9</a:t>
            </a:fld>
            <a:endParaRPr lang="en-GB"/>
          </a:p>
        </p:txBody>
      </p:sp>
    </p:spTree>
    <p:extLst>
      <p:ext uri="{BB962C8B-B14F-4D97-AF65-F5344CB8AC3E}">
        <p14:creationId xmlns:p14="http://schemas.microsoft.com/office/powerpoint/2010/main" val="20077843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2">
            <a:alpha val="50000"/>
          </a:schemeClr>
        </a:solid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1368000" y="110067"/>
            <a:ext cx="7398468" cy="2345257"/>
          </a:xfrm>
        </p:spPr>
        <p:txBody>
          <a:bodyPr anchor="b" anchorCtr="0"/>
          <a:lstStyle>
            <a:lvl1pPr>
              <a:defRPr sz="5000"/>
            </a:lvl1pPr>
          </a:lstStyle>
          <a:p>
            <a:r>
              <a:rPr lang="en-GB"/>
              <a:t>Title of Presentation</a:t>
            </a:r>
            <a:br>
              <a:rPr lang="en-GB"/>
            </a:br>
            <a:r>
              <a:rPr lang="en-GB"/>
              <a:t>Title line 2</a:t>
            </a:r>
            <a:endParaRPr lang="en-US"/>
          </a:p>
        </p:txBody>
      </p:sp>
      <p:sp>
        <p:nvSpPr>
          <p:cNvPr id="8" name="Subtitle 2"/>
          <p:cNvSpPr>
            <a:spLocks noGrp="1"/>
          </p:cNvSpPr>
          <p:nvPr>
            <p:ph type="subTitle" idx="1" hasCustomPrompt="1"/>
          </p:nvPr>
        </p:nvSpPr>
        <p:spPr>
          <a:xfrm>
            <a:off x="1368000" y="2634004"/>
            <a:ext cx="7398468" cy="642600"/>
          </a:xfrm>
        </p:spPr>
        <p:txBody>
          <a:bodyPr/>
          <a:lstStyle>
            <a:lvl1pPr marL="0" indent="0" algn="l">
              <a:buNone/>
              <a:defRPr sz="240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Presenter’s name or subheading</a:t>
            </a:r>
            <a:endParaRPr lang="en-US" dirty="0"/>
          </a:p>
        </p:txBody>
      </p:sp>
      <p:sp>
        <p:nvSpPr>
          <p:cNvPr id="9" name="Text Placeholder 7"/>
          <p:cNvSpPr>
            <a:spLocks noGrp="1"/>
          </p:cNvSpPr>
          <p:nvPr>
            <p:ph type="body" sz="quarter" idx="11" hasCustomPrompt="1"/>
          </p:nvPr>
        </p:nvSpPr>
        <p:spPr>
          <a:xfrm>
            <a:off x="1368424" y="3298221"/>
            <a:ext cx="7398043" cy="541867"/>
          </a:xfrm>
        </p:spPr>
        <p:txBody>
          <a:bodyPr/>
          <a:lstStyle>
            <a:lvl1pPr marL="0" indent="0">
              <a:spcBef>
                <a:spcPts val="0"/>
              </a:spcBef>
              <a:spcAft>
                <a:spcPts val="0"/>
              </a:spcAft>
              <a:buFont typeface="Arial"/>
              <a:buNone/>
              <a:defRPr b="0" i="0">
                <a:solidFill>
                  <a:schemeClr val="accent1"/>
                </a:solidFill>
              </a:defRPr>
            </a:lvl1pPr>
            <a:lvl2pPr marL="0" indent="0">
              <a:spcBef>
                <a:spcPts val="0"/>
              </a:spcBef>
              <a:spcAft>
                <a:spcPts val="0"/>
              </a:spcAft>
              <a:buFont typeface="Arial"/>
              <a:buNone/>
              <a:defRPr b="0" i="0">
                <a:solidFill>
                  <a:schemeClr val="accent1"/>
                </a:solidFill>
              </a:defRPr>
            </a:lvl2pPr>
            <a:lvl3pPr marL="0" indent="0">
              <a:spcBef>
                <a:spcPts val="0"/>
              </a:spcBef>
              <a:spcAft>
                <a:spcPts val="0"/>
              </a:spcAft>
              <a:buNone/>
              <a:defRPr b="0" i="0">
                <a:solidFill>
                  <a:schemeClr val="accent1"/>
                </a:solidFill>
              </a:defRPr>
            </a:lvl3pPr>
            <a:lvl4pPr marL="0" indent="0">
              <a:spcBef>
                <a:spcPts val="0"/>
              </a:spcBef>
              <a:spcAft>
                <a:spcPts val="0"/>
              </a:spcAft>
              <a:buNone/>
              <a:defRPr b="0" i="0">
                <a:solidFill>
                  <a:schemeClr val="accent1"/>
                </a:solidFill>
              </a:defRPr>
            </a:lvl4pPr>
            <a:lvl5pPr marL="0" indent="0">
              <a:spcBef>
                <a:spcPts val="0"/>
              </a:spcBef>
              <a:spcAft>
                <a:spcPts val="0"/>
              </a:spcAft>
              <a:buNone/>
              <a:defRPr b="0" i="0">
                <a:solidFill>
                  <a:schemeClr val="accent1"/>
                </a:solidFill>
              </a:defRPr>
            </a:lvl5pPr>
          </a:lstStyle>
          <a:p>
            <a:pPr lvl="0"/>
            <a:r>
              <a:rPr lang="en-GB"/>
              <a:t>XX Month Year</a:t>
            </a:r>
            <a:endParaRPr lang="en-US"/>
          </a:p>
        </p:txBody>
      </p:sp>
      <p:pic>
        <p:nvPicPr>
          <p:cNvPr id="11" name="Picture 10" descr="logolarge600.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3869" y="5501818"/>
            <a:ext cx="2832473" cy="900000"/>
          </a:xfrm>
          <a:prstGeom prst="rect">
            <a:avLst/>
          </a:prstGeom>
        </p:spPr>
      </p:pic>
    </p:spTree>
    <p:extLst>
      <p:ext uri="{BB962C8B-B14F-4D97-AF65-F5344CB8AC3E}">
        <p14:creationId xmlns:p14="http://schemas.microsoft.com/office/powerpoint/2010/main" val="2818290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bout us">
    <p:bg>
      <p:bgPr>
        <a:solidFill>
          <a:schemeClr val="bg2">
            <a:alpha val="5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999" y="2091267"/>
            <a:ext cx="4212001" cy="4316732"/>
          </a:xfrm>
        </p:spPr>
        <p:txBody>
          <a:bodyPr/>
          <a:lstStyle>
            <a:lvl1pPr marL="0" indent="0">
              <a:spcBef>
                <a:spcPts val="1000"/>
              </a:spcBef>
              <a:buFont typeface="+mj-lt"/>
              <a:buNone/>
              <a:defRPr sz="2400"/>
            </a:lvl1pPr>
            <a:lvl2pPr marL="0" indent="0">
              <a:spcBef>
                <a:spcPts val="1000"/>
              </a:spcBef>
              <a:buFont typeface="+mj-lt"/>
              <a:buNone/>
              <a:defRPr sz="2400" b="1">
                <a:solidFill>
                  <a:schemeClr val="tx2"/>
                </a:solidFill>
              </a:defRPr>
            </a:lvl2pPr>
            <a:lvl3pPr marL="0" indent="0">
              <a:spcBef>
                <a:spcPts val="1000"/>
              </a:spcBef>
              <a:buSzPct val="100000"/>
              <a:buFont typeface="+mj-lt"/>
              <a:buNone/>
              <a:defRPr sz="2400"/>
            </a:lvl3pPr>
            <a:lvl4pPr marL="0" indent="0">
              <a:spcBef>
                <a:spcPts val="1000"/>
              </a:spcBef>
              <a:buSzPct val="100000"/>
              <a:buFont typeface="+mj-lt"/>
              <a:buNone/>
              <a:defRPr sz="2400"/>
            </a:lvl4pPr>
            <a:lvl5pPr marL="0" indent="0">
              <a:spcBef>
                <a:spcPts val="1000"/>
              </a:spcBef>
              <a:buFont typeface="+mj-lt"/>
              <a:buNone/>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a:t>2016</a:t>
            </a:r>
          </a:p>
        </p:txBody>
      </p:sp>
      <p:sp>
        <p:nvSpPr>
          <p:cNvPr id="5" name="Footer Placeholder 4"/>
          <p:cNvSpPr>
            <a:spLocks noGrp="1"/>
          </p:cNvSpPr>
          <p:nvPr>
            <p:ph type="ftr" sz="quarter" idx="11"/>
          </p:nvPr>
        </p:nvSpPr>
        <p:spPr>
          <a:xfrm>
            <a:off x="1367999" y="354875"/>
            <a:ext cx="6091133" cy="272363"/>
          </a:xfrm>
        </p:spPr>
        <p:txBody>
          <a:bodyPr/>
          <a:lstStyle/>
          <a:p>
            <a:r>
              <a:rPr lang="en-GB"/>
              <a:t>Health and social care funding explained</a:t>
            </a:r>
            <a:endParaRPr lang="en-US" dirty="0"/>
          </a:p>
        </p:txBody>
      </p:sp>
      <p:cxnSp>
        <p:nvCxnSpPr>
          <p:cNvPr id="7" name="Straight Connector 6"/>
          <p:cNvCxnSpPr/>
          <p:nvPr userDrawn="1"/>
        </p:nvCxnSpPr>
        <p:spPr>
          <a:xfrm>
            <a:off x="360000" y="720000"/>
            <a:ext cx="8406469"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userDrawn="1"/>
        </p:nvSpPr>
        <p:spPr>
          <a:xfrm>
            <a:off x="360000" y="790474"/>
            <a:ext cx="8393770" cy="584775"/>
          </a:xfrm>
          <a:prstGeom prst="rect">
            <a:avLst/>
          </a:prstGeom>
          <a:noFill/>
        </p:spPr>
        <p:txBody>
          <a:bodyPr wrap="square" lIns="0" tIns="0" rIns="0" bIns="0" rtlCol="0">
            <a:spAutoFit/>
          </a:bodyPr>
          <a:lstStyle/>
          <a:p>
            <a:r>
              <a:rPr lang="en-GB" sz="3800" dirty="0">
                <a:latin typeface="+mj-lt"/>
              </a:rPr>
              <a:t>About us</a:t>
            </a:r>
          </a:p>
        </p:txBody>
      </p:sp>
      <p:pic>
        <p:nvPicPr>
          <p:cNvPr id="15" name="Picture 14" descr="logosmall600.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26161" y="305426"/>
            <a:ext cx="940308" cy="306324"/>
          </a:xfrm>
          <a:prstGeom prst="rect">
            <a:avLst/>
          </a:prstGeom>
        </p:spPr>
      </p:pic>
      <p:pic>
        <p:nvPicPr>
          <p:cNvPr id="16" name="Picture 15" descr="shapes.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09763" y="2099149"/>
            <a:ext cx="3248372" cy="3060000"/>
          </a:xfrm>
          <a:prstGeom prst="rect">
            <a:avLst/>
          </a:prstGeom>
          <a:ln w="101600">
            <a:solidFill>
              <a:schemeClr val="bg1"/>
            </a:solidFill>
            <a:miter lim="800000"/>
          </a:ln>
        </p:spPr>
      </p:pic>
      <p:sp>
        <p:nvSpPr>
          <p:cNvPr id="17" name="TextBox 16"/>
          <p:cNvSpPr txBox="1"/>
          <p:nvPr userDrawn="1"/>
        </p:nvSpPr>
        <p:spPr>
          <a:xfrm>
            <a:off x="5318653" y="5377540"/>
            <a:ext cx="2479675" cy="1043897"/>
          </a:xfrm>
          <a:prstGeom prst="rect">
            <a:avLst/>
          </a:prstGeom>
          <a:solidFill>
            <a:srgbClr val="E30514"/>
          </a:solidFill>
        </p:spPr>
        <p:txBody>
          <a:bodyPr wrap="none" rtlCol="0">
            <a:noAutofit/>
          </a:bodyPr>
          <a:lstStyle/>
          <a:p>
            <a:r>
              <a:rPr lang="en-US" sz="1400">
                <a:solidFill>
                  <a:srgbClr val="FFFFFF"/>
                </a:solidFill>
                <a:latin typeface="+mj-lt"/>
              </a:rPr>
              <a:t>We shine a light on </a:t>
            </a:r>
            <a:br>
              <a:rPr lang="en-US" sz="1400">
                <a:solidFill>
                  <a:srgbClr val="FFFFFF"/>
                </a:solidFill>
                <a:latin typeface="+mj-lt"/>
              </a:rPr>
            </a:br>
            <a:r>
              <a:rPr lang="en-US" sz="1400">
                <a:solidFill>
                  <a:srgbClr val="FFFFFF"/>
                </a:solidFill>
                <a:latin typeface="+mj-lt"/>
              </a:rPr>
              <a:t>how to make successful </a:t>
            </a:r>
            <a:br>
              <a:rPr lang="en-US" sz="1400">
                <a:solidFill>
                  <a:srgbClr val="FFFFFF"/>
                </a:solidFill>
                <a:latin typeface="+mj-lt"/>
              </a:rPr>
            </a:br>
            <a:r>
              <a:rPr lang="en-US" sz="1400">
                <a:solidFill>
                  <a:srgbClr val="FFFFFF"/>
                </a:solidFill>
                <a:latin typeface="+mj-lt"/>
              </a:rPr>
              <a:t>change happen</a:t>
            </a:r>
          </a:p>
        </p:txBody>
      </p:sp>
      <p:pic>
        <p:nvPicPr>
          <p:cNvPr id="18" name="Picture 17" descr="feet.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030460" y="4490511"/>
            <a:ext cx="1064029" cy="1828800"/>
          </a:xfrm>
          <a:prstGeom prst="rect">
            <a:avLst/>
          </a:prstGeom>
          <a:ln w="101600">
            <a:solidFill>
              <a:schemeClr val="bg1"/>
            </a:solidFill>
            <a:miter lim="800000"/>
          </a:ln>
        </p:spPr>
      </p:pic>
    </p:spTree>
    <p:extLst>
      <p:ext uri="{BB962C8B-B14F-4D97-AF65-F5344CB8AC3E}">
        <p14:creationId xmlns:p14="http://schemas.microsoft.com/office/powerpoint/2010/main" val="2467274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y in touch">
    <p:bg>
      <p:bgPr>
        <a:solidFill>
          <a:schemeClr val="bg2">
            <a:alpha val="5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999" y="2091267"/>
            <a:ext cx="4212001" cy="4316732"/>
          </a:xfrm>
        </p:spPr>
        <p:txBody>
          <a:bodyPr/>
          <a:lstStyle>
            <a:lvl1pPr marL="288000" indent="-288000">
              <a:spcBef>
                <a:spcPts val="1000"/>
              </a:spcBef>
              <a:spcAft>
                <a:spcPts val="500"/>
              </a:spcAft>
              <a:buSzPct val="120000"/>
              <a:buFont typeface="Arial"/>
              <a:buChar char="•"/>
              <a:defRPr sz="2400"/>
            </a:lvl1pPr>
            <a:lvl2pPr marL="0" indent="0">
              <a:spcBef>
                <a:spcPts val="1000"/>
              </a:spcBef>
              <a:buFont typeface="+mj-lt"/>
              <a:buNone/>
              <a:defRPr sz="2400" b="1">
                <a:solidFill>
                  <a:schemeClr val="tx2"/>
                </a:solidFill>
              </a:defRPr>
            </a:lvl2pPr>
            <a:lvl3pPr marL="0" indent="0">
              <a:spcBef>
                <a:spcPts val="1000"/>
              </a:spcBef>
              <a:buSzPct val="100000"/>
              <a:buFont typeface="+mj-lt"/>
              <a:buNone/>
              <a:defRPr sz="2400"/>
            </a:lvl3pPr>
            <a:lvl4pPr marL="0" indent="0">
              <a:spcBef>
                <a:spcPts val="1000"/>
              </a:spcBef>
              <a:buSzPct val="100000"/>
              <a:buFont typeface="+mj-lt"/>
              <a:buNone/>
              <a:defRPr sz="2400"/>
            </a:lvl4pPr>
            <a:lvl5pPr marL="0" indent="0">
              <a:spcBef>
                <a:spcPts val="1000"/>
              </a:spcBef>
              <a:buFont typeface="+mj-lt"/>
              <a:buNone/>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a:t>2016</a:t>
            </a:r>
          </a:p>
        </p:txBody>
      </p:sp>
      <p:sp>
        <p:nvSpPr>
          <p:cNvPr id="5" name="Footer Placeholder 4"/>
          <p:cNvSpPr>
            <a:spLocks noGrp="1"/>
          </p:cNvSpPr>
          <p:nvPr>
            <p:ph type="ftr" sz="quarter" idx="11"/>
          </p:nvPr>
        </p:nvSpPr>
        <p:spPr>
          <a:xfrm>
            <a:off x="1367999" y="354875"/>
            <a:ext cx="6209667" cy="272363"/>
          </a:xfrm>
        </p:spPr>
        <p:txBody>
          <a:bodyPr/>
          <a:lstStyle/>
          <a:p>
            <a:r>
              <a:rPr lang="en-GB"/>
              <a:t>Health and social care funding explained</a:t>
            </a:r>
            <a:endParaRPr lang="en-US" dirty="0"/>
          </a:p>
        </p:txBody>
      </p:sp>
      <p:cxnSp>
        <p:nvCxnSpPr>
          <p:cNvPr id="7" name="Straight Connector 6"/>
          <p:cNvCxnSpPr/>
          <p:nvPr userDrawn="1"/>
        </p:nvCxnSpPr>
        <p:spPr>
          <a:xfrm>
            <a:off x="360000" y="720000"/>
            <a:ext cx="8406469"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userDrawn="1"/>
        </p:nvSpPr>
        <p:spPr>
          <a:xfrm>
            <a:off x="360000" y="790474"/>
            <a:ext cx="8393770" cy="584775"/>
          </a:xfrm>
          <a:prstGeom prst="rect">
            <a:avLst/>
          </a:prstGeom>
          <a:noFill/>
        </p:spPr>
        <p:txBody>
          <a:bodyPr wrap="square" lIns="0" tIns="0" rIns="0" bIns="0" rtlCol="0">
            <a:spAutoFit/>
          </a:bodyPr>
          <a:lstStyle/>
          <a:p>
            <a:r>
              <a:rPr lang="en-GB" sz="3800" dirty="0">
                <a:latin typeface="+mj-lt"/>
              </a:rPr>
              <a:t>Stay in touch</a:t>
            </a:r>
          </a:p>
        </p:txBody>
      </p:sp>
      <p:pic>
        <p:nvPicPr>
          <p:cNvPr id="2" name="Picture 1" descr="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72301" y="3473606"/>
            <a:ext cx="3079865" cy="2934393"/>
          </a:xfrm>
          <a:prstGeom prst="rect">
            <a:avLst/>
          </a:prstGeom>
          <a:ln w="101600">
            <a:solidFill>
              <a:schemeClr val="bg1"/>
            </a:solidFill>
            <a:miter lim="800000"/>
          </a:ln>
        </p:spPr>
      </p:pic>
      <p:pic>
        <p:nvPicPr>
          <p:cNvPr id="6" name="Picture 5" descr="people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49813" y="1375249"/>
            <a:ext cx="1612669" cy="1812175"/>
          </a:xfrm>
          <a:prstGeom prst="rect">
            <a:avLst/>
          </a:prstGeom>
          <a:ln w="101600">
            <a:solidFill>
              <a:srgbClr val="FFFFFF"/>
            </a:solidFill>
            <a:miter lim="800000"/>
          </a:ln>
        </p:spPr>
      </p:pic>
      <p:pic>
        <p:nvPicPr>
          <p:cNvPr id="14" name="Picture 13" descr="logosmall600.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826161" y="305426"/>
            <a:ext cx="940308" cy="306324"/>
          </a:xfrm>
          <a:prstGeom prst="rect">
            <a:avLst/>
          </a:prstGeom>
        </p:spPr>
      </p:pic>
      <p:sp>
        <p:nvSpPr>
          <p:cNvPr id="12" name="TextBox 11"/>
          <p:cNvSpPr txBox="1"/>
          <p:nvPr userDrawn="1"/>
        </p:nvSpPr>
        <p:spPr>
          <a:xfrm>
            <a:off x="6578600" y="2223031"/>
            <a:ext cx="2175170" cy="1044575"/>
          </a:xfrm>
          <a:prstGeom prst="rect">
            <a:avLst/>
          </a:prstGeom>
          <a:solidFill>
            <a:srgbClr val="E30514"/>
          </a:solidFill>
        </p:spPr>
        <p:txBody>
          <a:bodyPr wrap="square" rtlCol="0">
            <a:noAutofit/>
          </a:bodyPr>
          <a:lstStyle/>
          <a:p>
            <a:r>
              <a:rPr lang="en-US" sz="2000" kern="1200" dirty="0">
                <a:solidFill>
                  <a:srgbClr val="FFFFFF"/>
                </a:solidFill>
                <a:latin typeface="+mj-lt"/>
                <a:ea typeface="+mn-ea"/>
                <a:cs typeface="+mn-cs"/>
              </a:rPr>
              <a:t>@</a:t>
            </a:r>
            <a:r>
              <a:rPr lang="en-US" sz="2000" kern="1200" dirty="0" err="1">
                <a:solidFill>
                  <a:srgbClr val="FFFFFF"/>
                </a:solidFill>
                <a:latin typeface="+mj-lt"/>
                <a:ea typeface="+mn-ea"/>
                <a:cs typeface="+mn-cs"/>
              </a:rPr>
              <a:t>Healthfdn</a:t>
            </a:r>
            <a:endParaRPr lang="en-US" sz="2000" kern="1200" dirty="0">
              <a:solidFill>
                <a:srgbClr val="FFFFFF"/>
              </a:solidFill>
              <a:latin typeface="+mj-lt"/>
              <a:ea typeface="+mn-ea"/>
              <a:cs typeface="+mn-cs"/>
            </a:endParaRPr>
          </a:p>
          <a:p>
            <a:r>
              <a:rPr lang="en-US" sz="2000" kern="1200" dirty="0">
                <a:solidFill>
                  <a:srgbClr val="FFFFFF"/>
                </a:solidFill>
                <a:latin typeface="+mj-lt"/>
                <a:ea typeface="+mn-ea"/>
                <a:cs typeface="+mn-cs"/>
              </a:rPr>
              <a:t>health.org.uk</a:t>
            </a:r>
          </a:p>
        </p:txBody>
      </p:sp>
    </p:spTree>
    <p:extLst>
      <p:ext uri="{BB962C8B-B14F-4D97-AF65-F5344CB8AC3E}">
        <p14:creationId xmlns:p14="http://schemas.microsoft.com/office/powerpoint/2010/main" val="4283335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bg2">
            <a:alpha val="5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68000" y="2632903"/>
            <a:ext cx="7398468" cy="642600"/>
          </a:xfrm>
        </p:spPr>
        <p:txBody>
          <a:bodyPr/>
          <a:lstStyle>
            <a:lvl1pPr marL="0" indent="0" algn="l">
              <a:buNone/>
              <a:defRPr sz="240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Insert a subheading here if required</a:t>
            </a:r>
            <a:endParaRPr lang="en-US" dirty="0"/>
          </a:p>
        </p:txBody>
      </p:sp>
      <p:sp>
        <p:nvSpPr>
          <p:cNvPr id="10" name="TextBox 9"/>
          <p:cNvSpPr txBox="1"/>
          <p:nvPr userDrawn="1"/>
        </p:nvSpPr>
        <p:spPr>
          <a:xfrm>
            <a:off x="1368000" y="1660903"/>
            <a:ext cx="7398468" cy="972000"/>
          </a:xfrm>
          <a:prstGeom prst="rect">
            <a:avLst/>
          </a:prstGeom>
          <a:noFill/>
        </p:spPr>
        <p:txBody>
          <a:bodyPr wrap="square" lIns="0" rIns="0" bIns="0" rtlCol="0">
            <a:noAutofit/>
          </a:bodyPr>
          <a:lstStyle/>
          <a:p>
            <a:r>
              <a:rPr lang="en-US" sz="4700">
                <a:solidFill>
                  <a:schemeClr val="tx1"/>
                </a:solidFill>
                <a:latin typeface="+mj-lt"/>
              </a:rPr>
              <a:t>Thank you</a:t>
            </a:r>
          </a:p>
        </p:txBody>
      </p:sp>
      <p:pic>
        <p:nvPicPr>
          <p:cNvPr id="5" name="Picture 4" descr="logolarge600.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3869" y="5501818"/>
            <a:ext cx="2832473" cy="900000"/>
          </a:xfrm>
          <a:prstGeom prst="rect">
            <a:avLst/>
          </a:prstGeom>
        </p:spPr>
      </p:pic>
    </p:spTree>
    <p:extLst>
      <p:ext uri="{BB962C8B-B14F-4D97-AF65-F5344CB8AC3E}">
        <p14:creationId xmlns:p14="http://schemas.microsoft.com/office/powerpoint/2010/main" val="1316375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00" y="1799999"/>
            <a:ext cx="7200734" cy="4608000"/>
          </a:xfrm>
        </p:spPr>
        <p:txBody>
          <a:bodyPr/>
          <a:lstStyle>
            <a:lvl1pPr marL="360000" indent="-360000">
              <a:spcBef>
                <a:spcPts val="1000"/>
              </a:spcBef>
              <a:buFont typeface="+mj-lt"/>
              <a:buAutoNum type="arabicPeriod"/>
              <a:defRPr sz="2400"/>
            </a:lvl1pPr>
            <a:lvl2pPr marL="360000" indent="-360000">
              <a:spcBef>
                <a:spcPts val="1000"/>
              </a:spcBef>
              <a:buFont typeface="+mj-lt"/>
              <a:buAutoNum type="arabicPeriod"/>
              <a:defRPr sz="2400" b="1">
                <a:solidFill>
                  <a:srgbClr val="E30514"/>
                </a:solidFill>
              </a:defRPr>
            </a:lvl2pPr>
            <a:lvl3pPr marL="360000" indent="-360000">
              <a:spcBef>
                <a:spcPts val="1000"/>
              </a:spcBef>
              <a:buSzPct val="100000"/>
              <a:buFont typeface="+mj-lt"/>
              <a:buAutoNum type="arabicPeriod"/>
              <a:defRPr sz="2400"/>
            </a:lvl3pPr>
            <a:lvl4pPr marL="360000" indent="-360000">
              <a:spcBef>
                <a:spcPts val="1000"/>
              </a:spcBef>
              <a:buSzPct val="100000"/>
              <a:buFont typeface="+mj-lt"/>
              <a:buAutoNum type="arabicPeriod"/>
              <a:defRPr sz="2400"/>
            </a:lvl4pPr>
            <a:lvl5pPr marL="360000" indent="-360000">
              <a:spcBef>
                <a:spcPts val="1000"/>
              </a:spcBef>
              <a:buFont typeface="+mj-lt"/>
              <a:buAutoNum type="arabicPeriod"/>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2016</a:t>
            </a:r>
          </a:p>
        </p:txBody>
      </p:sp>
      <p:sp>
        <p:nvSpPr>
          <p:cNvPr id="5" name="Footer Placeholder 4"/>
          <p:cNvSpPr>
            <a:spLocks noGrp="1"/>
          </p:cNvSpPr>
          <p:nvPr>
            <p:ph type="ftr" sz="quarter" idx="11"/>
          </p:nvPr>
        </p:nvSpPr>
        <p:spPr/>
        <p:txBody>
          <a:bodyPr/>
          <a:lstStyle/>
          <a:p>
            <a:r>
              <a:rPr lang="en-GB"/>
              <a:t>Health and social care funding explained</a:t>
            </a:r>
            <a:endParaRPr lang="en-US"/>
          </a:p>
        </p:txBody>
      </p:sp>
      <p:sp>
        <p:nvSpPr>
          <p:cNvPr id="6" name="Slide Number Placeholder 5"/>
          <p:cNvSpPr>
            <a:spLocks noGrp="1"/>
          </p:cNvSpPr>
          <p:nvPr>
            <p:ph type="sldNum" sz="quarter" idx="12"/>
          </p:nvPr>
        </p:nvSpPr>
        <p:spPr/>
        <p:txBody>
          <a:bodyPr/>
          <a:lstStyle/>
          <a:p>
            <a:fld id="{4B096CFE-13EB-9C46-AD64-3E2A74317CB2}" type="slidenum">
              <a:t>‹#›</a:t>
            </a:fld>
            <a:endParaRPr lang="en-US"/>
          </a:p>
        </p:txBody>
      </p:sp>
      <p:cxnSp>
        <p:nvCxnSpPr>
          <p:cNvPr id="7" name="Straight Connector 6"/>
          <p:cNvCxnSpPr/>
          <p:nvPr userDrawn="1"/>
        </p:nvCxnSpPr>
        <p:spPr>
          <a:xfrm>
            <a:off x="360000" y="720000"/>
            <a:ext cx="8406469"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8" name="Picture 7" descr="logosmall600.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26161" y="305426"/>
            <a:ext cx="940308" cy="306324"/>
          </a:xfrm>
          <a:prstGeom prst="rect">
            <a:avLst/>
          </a:prstGeom>
        </p:spPr>
      </p:pic>
      <p:sp>
        <p:nvSpPr>
          <p:cNvPr id="9" name="TextBox 8"/>
          <p:cNvSpPr txBox="1"/>
          <p:nvPr userDrawn="1"/>
        </p:nvSpPr>
        <p:spPr>
          <a:xfrm>
            <a:off x="360000" y="790474"/>
            <a:ext cx="8393770" cy="584775"/>
          </a:xfrm>
          <a:prstGeom prst="rect">
            <a:avLst/>
          </a:prstGeom>
          <a:noFill/>
        </p:spPr>
        <p:txBody>
          <a:bodyPr wrap="square" lIns="0" tIns="0" rIns="0" bIns="0" rtlCol="0">
            <a:spAutoFit/>
          </a:bodyPr>
          <a:lstStyle/>
          <a:p>
            <a:r>
              <a:rPr lang="en-GB" sz="3800" dirty="0">
                <a:latin typeface="+mj-lt"/>
              </a:rPr>
              <a:t>Contents</a:t>
            </a:r>
          </a:p>
        </p:txBody>
      </p:sp>
    </p:spTree>
    <p:extLst>
      <p:ext uri="{BB962C8B-B14F-4D97-AF65-F5344CB8AC3E}">
        <p14:creationId xmlns:p14="http://schemas.microsoft.com/office/powerpoint/2010/main" val="418227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with co-branding">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00" y="1799999"/>
            <a:ext cx="7175334" cy="4608000"/>
          </a:xfrm>
        </p:spPr>
        <p:txBody>
          <a:bodyPr/>
          <a:lstStyle>
            <a:lvl1pPr marL="360000" indent="-360000">
              <a:spcBef>
                <a:spcPts val="1000"/>
              </a:spcBef>
              <a:buFont typeface="+mj-lt"/>
              <a:buAutoNum type="arabicPeriod"/>
              <a:defRPr sz="2400"/>
            </a:lvl1pPr>
            <a:lvl2pPr marL="360000" indent="-360000">
              <a:spcBef>
                <a:spcPts val="1000"/>
              </a:spcBef>
              <a:buFont typeface="+mj-lt"/>
              <a:buAutoNum type="arabicPeriod"/>
              <a:defRPr sz="2400" b="1">
                <a:solidFill>
                  <a:srgbClr val="E30514"/>
                </a:solidFill>
              </a:defRPr>
            </a:lvl2pPr>
            <a:lvl3pPr marL="360000" indent="-360000">
              <a:spcBef>
                <a:spcPts val="1000"/>
              </a:spcBef>
              <a:buSzPct val="100000"/>
              <a:buFont typeface="+mj-lt"/>
              <a:buAutoNum type="arabicPeriod"/>
              <a:defRPr sz="2400"/>
            </a:lvl3pPr>
            <a:lvl4pPr marL="360000" indent="-360000">
              <a:spcBef>
                <a:spcPts val="1000"/>
              </a:spcBef>
              <a:buSzPct val="100000"/>
              <a:buFont typeface="+mj-lt"/>
              <a:buAutoNum type="arabicPeriod"/>
              <a:defRPr sz="2400"/>
            </a:lvl4pPr>
            <a:lvl5pPr marL="360000" indent="-360000">
              <a:spcBef>
                <a:spcPts val="1000"/>
              </a:spcBef>
              <a:buFont typeface="+mj-lt"/>
              <a:buAutoNum type="arabicPeriod"/>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2016</a:t>
            </a:r>
          </a:p>
        </p:txBody>
      </p:sp>
      <p:sp>
        <p:nvSpPr>
          <p:cNvPr id="5" name="Footer Placeholder 4"/>
          <p:cNvSpPr>
            <a:spLocks noGrp="1"/>
          </p:cNvSpPr>
          <p:nvPr>
            <p:ph type="ftr" sz="quarter" idx="11"/>
          </p:nvPr>
        </p:nvSpPr>
        <p:spPr>
          <a:xfrm>
            <a:off x="1368000" y="354875"/>
            <a:ext cx="5478292" cy="272363"/>
          </a:xfrm>
        </p:spPr>
        <p:txBody>
          <a:bodyPr/>
          <a:lstStyle/>
          <a:p>
            <a:r>
              <a:rPr lang="en-GB"/>
              <a:t>Health and social care funding explained</a:t>
            </a:r>
            <a:endParaRPr lang="en-US" dirty="0"/>
          </a:p>
        </p:txBody>
      </p:sp>
      <p:sp>
        <p:nvSpPr>
          <p:cNvPr id="6" name="Slide Number Placeholder 5"/>
          <p:cNvSpPr>
            <a:spLocks noGrp="1"/>
          </p:cNvSpPr>
          <p:nvPr>
            <p:ph type="sldNum" sz="quarter" idx="12"/>
          </p:nvPr>
        </p:nvSpPr>
        <p:spPr/>
        <p:txBody>
          <a:bodyPr/>
          <a:lstStyle/>
          <a:p>
            <a:fld id="{4B096CFE-13EB-9C46-AD64-3E2A74317CB2}" type="slidenum">
              <a:t>‹#›</a:t>
            </a:fld>
            <a:endParaRPr lang="en-US"/>
          </a:p>
        </p:txBody>
      </p:sp>
      <p:cxnSp>
        <p:nvCxnSpPr>
          <p:cNvPr id="7" name="Straight Connector 6"/>
          <p:cNvCxnSpPr/>
          <p:nvPr userDrawn="1"/>
        </p:nvCxnSpPr>
        <p:spPr>
          <a:xfrm>
            <a:off x="360000" y="720000"/>
            <a:ext cx="8406469"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8" name="Picture 7" descr="logosmall600.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75261" y="305426"/>
            <a:ext cx="940308" cy="306324"/>
          </a:xfrm>
          <a:prstGeom prst="rect">
            <a:avLst/>
          </a:prstGeom>
        </p:spPr>
      </p:pic>
      <p:sp>
        <p:nvSpPr>
          <p:cNvPr id="9" name="TextBox 8"/>
          <p:cNvSpPr txBox="1"/>
          <p:nvPr userDrawn="1"/>
        </p:nvSpPr>
        <p:spPr>
          <a:xfrm>
            <a:off x="360000" y="790474"/>
            <a:ext cx="8393770" cy="584775"/>
          </a:xfrm>
          <a:prstGeom prst="rect">
            <a:avLst/>
          </a:prstGeom>
          <a:noFill/>
        </p:spPr>
        <p:txBody>
          <a:bodyPr wrap="square" lIns="0" tIns="0" rIns="0" bIns="0" rtlCol="0">
            <a:spAutoFit/>
          </a:bodyPr>
          <a:lstStyle/>
          <a:p>
            <a:r>
              <a:rPr lang="en-GB" sz="3800" dirty="0">
                <a:latin typeface="+mj-lt"/>
              </a:rPr>
              <a:t>Contents</a:t>
            </a:r>
          </a:p>
        </p:txBody>
      </p:sp>
      <p:sp>
        <p:nvSpPr>
          <p:cNvPr id="10" name="Picture Placeholder 5"/>
          <p:cNvSpPr>
            <a:spLocks noGrp="1"/>
          </p:cNvSpPr>
          <p:nvPr>
            <p:ph type="pic" sz="quarter" idx="13" hasCustomPrompt="1"/>
          </p:nvPr>
        </p:nvSpPr>
        <p:spPr>
          <a:xfrm>
            <a:off x="8035997" y="302881"/>
            <a:ext cx="730472" cy="308869"/>
          </a:xfrm>
        </p:spPr>
        <p:txBody>
          <a:bodyPr anchor="ctr"/>
          <a:lstStyle>
            <a:lvl1pPr algn="ctr">
              <a:spcBef>
                <a:spcPts val="0"/>
              </a:spcBef>
              <a:defRPr sz="800" baseline="0"/>
            </a:lvl1pPr>
          </a:lstStyle>
          <a:p>
            <a:r>
              <a:rPr lang="en-GB" dirty="0"/>
              <a:t>Insert co-brand</a:t>
            </a:r>
            <a:br>
              <a:rPr lang="en-GB" dirty="0"/>
            </a:br>
            <a:r>
              <a:rPr lang="en-GB" dirty="0"/>
              <a:t>logo here </a:t>
            </a:r>
          </a:p>
        </p:txBody>
      </p:sp>
      <p:cxnSp>
        <p:nvCxnSpPr>
          <p:cNvPr id="11" name="Straight Connector 10"/>
          <p:cNvCxnSpPr/>
          <p:nvPr userDrawn="1"/>
        </p:nvCxnSpPr>
        <p:spPr>
          <a:xfrm>
            <a:off x="7979433" y="304438"/>
            <a:ext cx="0" cy="30600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716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60000" y="1799999"/>
            <a:ext cx="7192268" cy="4608000"/>
          </a:xfrm>
        </p:spPr>
        <p:txBody>
          <a:bodyPr/>
          <a:lstStyle>
            <a:lvl1pPr>
              <a:buNone/>
              <a:defRPr sz="2400"/>
            </a:lvl1pPr>
            <a:lvl2pPr>
              <a:buNone/>
              <a:defRPr sz="2400" b="1">
                <a:solidFill>
                  <a:srgbClr val="E30514"/>
                </a:solidFill>
              </a:defRPr>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a:t>2016</a:t>
            </a:r>
          </a:p>
        </p:txBody>
      </p:sp>
      <p:sp>
        <p:nvSpPr>
          <p:cNvPr id="5" name="Footer Placeholder 4"/>
          <p:cNvSpPr>
            <a:spLocks noGrp="1"/>
          </p:cNvSpPr>
          <p:nvPr>
            <p:ph type="ftr" sz="quarter" idx="11"/>
          </p:nvPr>
        </p:nvSpPr>
        <p:spPr/>
        <p:txBody>
          <a:bodyPr/>
          <a:lstStyle/>
          <a:p>
            <a:r>
              <a:rPr lang="en-GB"/>
              <a:t>Health and social care funding explained</a:t>
            </a:r>
            <a:endParaRPr lang="en-US"/>
          </a:p>
        </p:txBody>
      </p:sp>
      <p:sp>
        <p:nvSpPr>
          <p:cNvPr id="6" name="Slide Number Placeholder 5"/>
          <p:cNvSpPr>
            <a:spLocks noGrp="1"/>
          </p:cNvSpPr>
          <p:nvPr>
            <p:ph type="sldNum" sz="quarter" idx="12"/>
          </p:nvPr>
        </p:nvSpPr>
        <p:spPr/>
        <p:txBody>
          <a:bodyPr/>
          <a:lstStyle/>
          <a:p>
            <a:fld id="{4B096CFE-13EB-9C46-AD64-3E2A74317CB2}" type="slidenum">
              <a:t>‹#›</a:t>
            </a:fld>
            <a:endParaRPr lang="en-US"/>
          </a:p>
        </p:txBody>
      </p:sp>
      <p:cxnSp>
        <p:nvCxnSpPr>
          <p:cNvPr id="7" name="Straight Connector 6"/>
          <p:cNvCxnSpPr/>
          <p:nvPr userDrawn="1"/>
        </p:nvCxnSpPr>
        <p:spPr>
          <a:xfrm>
            <a:off x="360000" y="720000"/>
            <a:ext cx="8406469"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8" name="Picture 7" descr="logosmall600.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26161" y="305426"/>
            <a:ext cx="940308" cy="306324"/>
          </a:xfrm>
          <a:prstGeom prst="rect">
            <a:avLst/>
          </a:prstGeom>
        </p:spPr>
      </p:pic>
    </p:spTree>
    <p:extLst>
      <p:ext uri="{BB962C8B-B14F-4D97-AF65-F5344CB8AC3E}">
        <p14:creationId xmlns:p14="http://schemas.microsoft.com/office/powerpoint/2010/main" val="831835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with referenc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60000" y="1799999"/>
            <a:ext cx="7192268" cy="4396085"/>
          </a:xfrm>
        </p:spPr>
        <p:txBody>
          <a:bodyPr/>
          <a:lstStyle>
            <a:lvl1pPr>
              <a:buNone/>
              <a:defRPr sz="2400"/>
            </a:lvl1pPr>
            <a:lvl2pPr>
              <a:buNone/>
              <a:defRPr sz="2400" b="1">
                <a:solidFill>
                  <a:srgbClr val="E30514"/>
                </a:solidFill>
              </a:defRPr>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a:t>2016</a:t>
            </a:r>
          </a:p>
        </p:txBody>
      </p:sp>
      <p:sp>
        <p:nvSpPr>
          <p:cNvPr id="5" name="Footer Placeholder 4"/>
          <p:cNvSpPr>
            <a:spLocks noGrp="1"/>
          </p:cNvSpPr>
          <p:nvPr>
            <p:ph type="ftr" sz="quarter" idx="11"/>
          </p:nvPr>
        </p:nvSpPr>
        <p:spPr/>
        <p:txBody>
          <a:bodyPr/>
          <a:lstStyle/>
          <a:p>
            <a:r>
              <a:rPr lang="en-GB"/>
              <a:t>Health and social care funding explained</a:t>
            </a:r>
            <a:endParaRPr lang="en-US"/>
          </a:p>
        </p:txBody>
      </p:sp>
      <p:sp>
        <p:nvSpPr>
          <p:cNvPr id="6" name="Slide Number Placeholder 5"/>
          <p:cNvSpPr>
            <a:spLocks noGrp="1"/>
          </p:cNvSpPr>
          <p:nvPr>
            <p:ph type="sldNum" sz="quarter" idx="12"/>
          </p:nvPr>
        </p:nvSpPr>
        <p:spPr/>
        <p:txBody>
          <a:bodyPr/>
          <a:lstStyle/>
          <a:p>
            <a:fld id="{4B096CFE-13EB-9C46-AD64-3E2A74317CB2}" type="slidenum">
              <a:t>‹#›</a:t>
            </a:fld>
            <a:endParaRPr lang="en-US"/>
          </a:p>
        </p:txBody>
      </p:sp>
      <p:cxnSp>
        <p:nvCxnSpPr>
          <p:cNvPr id="7" name="Straight Connector 6"/>
          <p:cNvCxnSpPr/>
          <p:nvPr userDrawn="1"/>
        </p:nvCxnSpPr>
        <p:spPr>
          <a:xfrm>
            <a:off x="360000" y="720000"/>
            <a:ext cx="8406469"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8" name="Picture 7" descr="logosmall600.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26161" y="305426"/>
            <a:ext cx="940308" cy="306324"/>
          </a:xfrm>
          <a:prstGeom prst="rect">
            <a:avLst/>
          </a:prstGeom>
        </p:spPr>
      </p:pic>
      <p:sp>
        <p:nvSpPr>
          <p:cNvPr id="13" name="Text Placeholder 12"/>
          <p:cNvSpPr>
            <a:spLocks noGrp="1"/>
          </p:cNvSpPr>
          <p:nvPr>
            <p:ph type="body" sz="quarter" idx="13" hasCustomPrompt="1"/>
          </p:nvPr>
        </p:nvSpPr>
        <p:spPr>
          <a:xfrm>
            <a:off x="360893" y="6352919"/>
            <a:ext cx="7191375" cy="272576"/>
          </a:xfrm>
        </p:spPr>
        <p:txBody>
          <a:bodyPr/>
          <a:lstStyle>
            <a:lvl1pPr>
              <a:defRPr sz="1200" baseline="0"/>
            </a:lvl1pPr>
          </a:lstStyle>
          <a:p>
            <a:pPr lvl="0"/>
            <a:r>
              <a:rPr lang="en-GB" dirty="0"/>
              <a:t>Click to edit chart reference style</a:t>
            </a:r>
          </a:p>
        </p:txBody>
      </p:sp>
    </p:spTree>
    <p:extLst>
      <p:ext uri="{BB962C8B-B14F-4D97-AF65-F5344CB8AC3E}">
        <p14:creationId xmlns:p14="http://schemas.microsoft.com/office/powerpoint/2010/main" val="2443462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p:bg>
      <p:bgPr>
        <a:solidFill>
          <a:schemeClr val="accent4"/>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368000" y="355600"/>
            <a:ext cx="7398468" cy="2089963"/>
          </a:xfrm>
        </p:spPr>
        <p:txBody>
          <a:bodyPr anchor="b" anchorCtr="0"/>
          <a:lstStyle>
            <a:lvl1pPr algn="l">
              <a:defRPr sz="4700" b="0" cap="none">
                <a:solidFill>
                  <a:schemeClr val="bg1"/>
                </a:solidFill>
              </a:defRPr>
            </a:lvl1pPr>
          </a:lstStyle>
          <a:p>
            <a:r>
              <a:rPr lang="en-GB"/>
              <a:t>Coloured divider</a:t>
            </a:r>
            <a:endParaRPr lang="en-US"/>
          </a:p>
        </p:txBody>
      </p:sp>
      <p:sp>
        <p:nvSpPr>
          <p:cNvPr id="6" name="Text Placeholder 2"/>
          <p:cNvSpPr>
            <a:spLocks noGrp="1"/>
          </p:cNvSpPr>
          <p:nvPr>
            <p:ph type="body" idx="1" hasCustomPrompt="1"/>
          </p:nvPr>
        </p:nvSpPr>
        <p:spPr>
          <a:xfrm>
            <a:off x="1368000" y="2615969"/>
            <a:ext cx="7398468" cy="1500187"/>
          </a:xfrm>
        </p:spPr>
        <p:txBody>
          <a:bodyPr anchor="t" anchorCtr="0"/>
          <a:lstStyle>
            <a:lvl1pPr marL="0" indent="0">
              <a:buNone/>
              <a:defRPr sz="25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Insert subheading here if required</a:t>
            </a:r>
          </a:p>
        </p:txBody>
      </p:sp>
    </p:spTree>
    <p:extLst>
      <p:ext uri="{BB962C8B-B14F-4D97-AF65-F5344CB8AC3E}">
        <p14:creationId xmlns:p14="http://schemas.microsoft.com/office/powerpoint/2010/main" val="3532053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0000" y="1799999"/>
            <a:ext cx="4122000" cy="4608000"/>
          </a:xfrm>
        </p:spPr>
        <p:txBody>
          <a:bodyPr/>
          <a:lstStyle>
            <a:lvl1pPr>
              <a:defRPr sz="2400"/>
            </a:lvl1pPr>
            <a:lvl2pPr>
              <a:defRPr sz="2400">
                <a:solidFill>
                  <a:srgbClr val="E30514"/>
                </a:solidFill>
              </a:defRPr>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48200" y="1799999"/>
            <a:ext cx="4122000" cy="4608000"/>
          </a:xfrm>
        </p:spPr>
        <p:txBody>
          <a:bodyPr/>
          <a:lstStyle>
            <a:lvl1pPr>
              <a:defRPr sz="2400" baseline="0"/>
            </a:lvl1pPr>
            <a:lvl2pPr>
              <a:defRPr sz="2400">
                <a:solidFill>
                  <a:srgbClr val="E30514"/>
                </a:solidFill>
              </a:defRPr>
            </a:lvl2pPr>
            <a:lvl3pPr>
              <a:defRPr sz="2400"/>
            </a:lvl3pPr>
            <a:lvl4pPr>
              <a:defRPr sz="2400"/>
            </a:lvl4pPr>
            <a:lvl5pPr>
              <a:defRPr sz="2400"/>
            </a:lvl5pPr>
            <a:lvl6pPr>
              <a:defRPr sz="1800"/>
            </a:lvl6pPr>
            <a:lvl7pPr>
              <a:defRPr sz="1800"/>
            </a:lvl7pPr>
            <a:lvl8pPr>
              <a:defRPr sz="1800"/>
            </a:lvl8pPr>
            <a:lvl9pPr>
              <a:defRPr sz="1800"/>
            </a:lvl9pPr>
          </a:lstStyle>
          <a:p>
            <a:pPr lvl="0"/>
            <a:r>
              <a:rPr lang="en-GB" dirty="0"/>
              <a:t>Click to add copy or image</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Date Placeholder 4"/>
          <p:cNvSpPr>
            <a:spLocks noGrp="1"/>
          </p:cNvSpPr>
          <p:nvPr>
            <p:ph type="dt" sz="half" idx="10"/>
          </p:nvPr>
        </p:nvSpPr>
        <p:spPr/>
        <p:txBody>
          <a:bodyPr/>
          <a:lstStyle/>
          <a:p>
            <a:r>
              <a:rPr lang="en-US"/>
              <a:t>2016</a:t>
            </a:r>
          </a:p>
        </p:txBody>
      </p:sp>
      <p:sp>
        <p:nvSpPr>
          <p:cNvPr id="6" name="Footer Placeholder 5"/>
          <p:cNvSpPr>
            <a:spLocks noGrp="1"/>
          </p:cNvSpPr>
          <p:nvPr>
            <p:ph type="ftr" sz="quarter" idx="11"/>
          </p:nvPr>
        </p:nvSpPr>
        <p:spPr/>
        <p:txBody>
          <a:bodyPr/>
          <a:lstStyle/>
          <a:p>
            <a:r>
              <a:rPr lang="en-GB"/>
              <a:t>Health and social care funding explained</a:t>
            </a:r>
            <a:endParaRPr lang="en-US"/>
          </a:p>
        </p:txBody>
      </p:sp>
      <p:sp>
        <p:nvSpPr>
          <p:cNvPr id="7" name="Slide Number Placeholder 6"/>
          <p:cNvSpPr>
            <a:spLocks noGrp="1"/>
          </p:cNvSpPr>
          <p:nvPr>
            <p:ph type="sldNum" sz="quarter" idx="12"/>
          </p:nvPr>
        </p:nvSpPr>
        <p:spPr/>
        <p:txBody>
          <a:bodyPr/>
          <a:lstStyle/>
          <a:p>
            <a:fld id="{4B096CFE-13EB-9C46-AD64-3E2A74317CB2}" type="slidenum">
              <a:t>‹#›</a:t>
            </a:fld>
            <a:endParaRPr lang="en-US"/>
          </a:p>
        </p:txBody>
      </p:sp>
      <p:cxnSp>
        <p:nvCxnSpPr>
          <p:cNvPr id="8" name="Straight Connector 7"/>
          <p:cNvCxnSpPr/>
          <p:nvPr userDrawn="1"/>
        </p:nvCxnSpPr>
        <p:spPr>
          <a:xfrm>
            <a:off x="360000" y="720000"/>
            <a:ext cx="8406469"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9" name="Picture 8" descr="logosmall600.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26161" y="305426"/>
            <a:ext cx="940308" cy="306324"/>
          </a:xfrm>
          <a:prstGeom prst="rect">
            <a:avLst/>
          </a:prstGeom>
        </p:spPr>
      </p:pic>
    </p:spTree>
    <p:extLst>
      <p:ext uri="{BB962C8B-B14F-4D97-AF65-F5344CB8AC3E}">
        <p14:creationId xmlns:p14="http://schemas.microsoft.com/office/powerpoint/2010/main" val="2266760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Pull Out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68001" y="756000"/>
            <a:ext cx="6836199" cy="4664330"/>
          </a:xfrm>
        </p:spPr>
        <p:txBody>
          <a:bodyPr/>
          <a:lstStyle>
            <a:lvl1pPr>
              <a:lnSpc>
                <a:spcPts val="4800"/>
              </a:lnSpc>
              <a:spcAft>
                <a:spcPts val="1500"/>
              </a:spcAft>
              <a:defRPr sz="3300" baseline="0">
                <a:solidFill>
                  <a:schemeClr val="tx1"/>
                </a:solidFill>
              </a:defRPr>
            </a:lvl1pPr>
          </a:lstStyle>
          <a:p>
            <a:r>
              <a:rPr lang="en-GB"/>
              <a:t>“Pull out statement or quote slide” use bold italic font for source</a:t>
            </a:r>
            <a:endParaRPr lang="en-US"/>
          </a:p>
        </p:txBody>
      </p:sp>
    </p:spTree>
    <p:extLst>
      <p:ext uri="{BB962C8B-B14F-4D97-AF65-F5344CB8AC3E}">
        <p14:creationId xmlns:p14="http://schemas.microsoft.com/office/powerpoint/2010/main" val="4132298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slide image">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0" hasCustomPrompt="1"/>
          </p:nvPr>
        </p:nvSpPr>
        <p:spPr>
          <a:xfrm>
            <a:off x="0" y="0"/>
            <a:ext cx="9144000" cy="6858000"/>
          </a:xfrm>
        </p:spPr>
        <p:txBody>
          <a:bodyPr/>
          <a:lstStyle>
            <a:lvl1pPr algn="ctr">
              <a:defRPr/>
            </a:lvl1pPr>
            <a:lvl2pPr algn="ctr">
              <a:defRPr/>
            </a:lvl2pPr>
            <a:lvl3pPr algn="ctr">
              <a:defRPr/>
            </a:lvl3pPr>
            <a:lvl4pPr algn="ctr">
              <a:defRPr/>
            </a:lvl4pPr>
            <a:lvl5pPr algn="ctr">
              <a:defRPr/>
            </a:lvl5pPr>
          </a:lstStyle>
          <a:p>
            <a:pPr lvl="0"/>
            <a:r>
              <a:rPr lang="en-GB"/>
              <a:t>Click to add full page charts, infographics</a:t>
            </a:r>
            <a:br>
              <a:rPr lang="en-GB"/>
            </a:br>
            <a:r>
              <a:rPr lang="en-GB"/>
              <a:t>tables, video and smartart</a:t>
            </a:r>
            <a:endParaRPr lang="en-US"/>
          </a:p>
        </p:txBody>
      </p:sp>
    </p:spTree>
    <p:extLst>
      <p:ext uri="{BB962C8B-B14F-4D97-AF65-F5344CB8AC3E}">
        <p14:creationId xmlns:p14="http://schemas.microsoft.com/office/powerpoint/2010/main" val="489044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9999" y="828574"/>
            <a:ext cx="8406469" cy="523220"/>
          </a:xfrm>
          <a:prstGeom prst="rect">
            <a:avLst/>
          </a:prstGeom>
        </p:spPr>
        <p:txBody>
          <a:bodyPr vert="horz" lIns="0" tIns="0" rIns="0" bIns="0" rtlCol="0" anchor="t" anchorCtr="0">
            <a:spAutoFit/>
          </a:bodyPr>
          <a:lstStyle/>
          <a:p>
            <a:r>
              <a:rPr lang="en-US"/>
              <a:t>Click to edit Master title style</a:t>
            </a:r>
            <a:endParaRPr lang="en-US" dirty="0"/>
          </a:p>
        </p:txBody>
      </p:sp>
      <p:sp>
        <p:nvSpPr>
          <p:cNvPr id="3" name="Text Placeholder 2"/>
          <p:cNvSpPr>
            <a:spLocks noGrp="1"/>
          </p:cNvSpPr>
          <p:nvPr>
            <p:ph type="body" idx="1"/>
          </p:nvPr>
        </p:nvSpPr>
        <p:spPr>
          <a:xfrm>
            <a:off x="359999" y="1799999"/>
            <a:ext cx="8406469" cy="46080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60000" y="354875"/>
            <a:ext cx="936000" cy="272363"/>
          </a:xfrm>
          <a:prstGeom prst="rect">
            <a:avLst/>
          </a:prstGeom>
        </p:spPr>
        <p:txBody>
          <a:bodyPr vert="horz" lIns="0" tIns="0" rIns="0" bIns="0" rtlCol="0" anchor="b" anchorCtr="0"/>
          <a:lstStyle>
            <a:lvl1pPr algn="l">
              <a:defRPr sz="1100">
                <a:solidFill>
                  <a:srgbClr val="1C1C1C"/>
                </a:solidFill>
                <a:latin typeface="Georgia"/>
                <a:cs typeface="Georgia"/>
              </a:defRPr>
            </a:lvl1pPr>
          </a:lstStyle>
          <a:p>
            <a:r>
              <a:rPr lang="en-US"/>
              <a:t>2016</a:t>
            </a:r>
          </a:p>
        </p:txBody>
      </p:sp>
      <p:sp>
        <p:nvSpPr>
          <p:cNvPr id="5" name="Footer Placeholder 4"/>
          <p:cNvSpPr>
            <a:spLocks noGrp="1"/>
          </p:cNvSpPr>
          <p:nvPr>
            <p:ph type="ftr" sz="quarter" idx="3"/>
          </p:nvPr>
        </p:nvSpPr>
        <p:spPr>
          <a:xfrm>
            <a:off x="1368000" y="354875"/>
            <a:ext cx="5808600" cy="272363"/>
          </a:xfrm>
          <a:prstGeom prst="rect">
            <a:avLst/>
          </a:prstGeom>
        </p:spPr>
        <p:txBody>
          <a:bodyPr vert="horz" lIns="0" tIns="0" rIns="0" bIns="0" rtlCol="0" anchor="b" anchorCtr="0"/>
          <a:lstStyle>
            <a:lvl1pPr algn="l">
              <a:defRPr sz="1100">
                <a:solidFill>
                  <a:schemeClr val="tx1"/>
                </a:solidFill>
                <a:latin typeface="Georgia"/>
                <a:cs typeface="Georgia"/>
              </a:defRPr>
            </a:lvl1pPr>
          </a:lstStyle>
          <a:p>
            <a:r>
              <a:rPr lang="en-GB"/>
              <a:t>Health and social care funding explained</a:t>
            </a:r>
            <a:endParaRPr lang="en-US"/>
          </a:p>
        </p:txBody>
      </p:sp>
      <p:sp>
        <p:nvSpPr>
          <p:cNvPr id="6" name="Slide Number Placeholder 5"/>
          <p:cNvSpPr>
            <a:spLocks noGrp="1"/>
          </p:cNvSpPr>
          <p:nvPr>
            <p:ph type="sldNum" sz="quarter" idx="4"/>
          </p:nvPr>
        </p:nvSpPr>
        <p:spPr>
          <a:xfrm>
            <a:off x="6553200" y="6489207"/>
            <a:ext cx="2213268" cy="232268"/>
          </a:xfrm>
          <a:prstGeom prst="rect">
            <a:avLst/>
          </a:prstGeom>
        </p:spPr>
        <p:txBody>
          <a:bodyPr vert="horz" lIns="0" tIns="0" rIns="0" bIns="0" rtlCol="0" anchor="ctr"/>
          <a:lstStyle>
            <a:lvl1pPr algn="r">
              <a:defRPr sz="1100">
                <a:solidFill>
                  <a:schemeClr val="tx1">
                    <a:tint val="75000"/>
                  </a:schemeClr>
                </a:solidFill>
                <a:latin typeface="Georgia"/>
                <a:cs typeface="Georgia"/>
              </a:defRPr>
            </a:lvl1pPr>
          </a:lstStyle>
          <a:p>
            <a:fld id="{4B096CFE-13EB-9C46-AD64-3E2A74317CB2}" type="slidenum">
              <a:rPr lang="en-US"/>
              <a:pPr/>
              <a:t>‹#›</a:t>
            </a:fld>
            <a:endParaRPr lang="en-US"/>
          </a:p>
        </p:txBody>
      </p:sp>
    </p:spTree>
    <p:extLst>
      <p:ext uri="{BB962C8B-B14F-4D97-AF65-F5344CB8AC3E}">
        <p14:creationId xmlns:p14="http://schemas.microsoft.com/office/powerpoint/2010/main" val="32571885"/>
      </p:ext>
    </p:extLst>
  </p:cSld>
  <p:clrMap bg1="lt1" tx1="dk1" bg2="lt2" tx2="dk2" accent1="accent1" accent2="accent2" accent3="accent3" accent4="accent4" accent5="accent5" accent6="accent6" hlink="hlink" folHlink="folHlink"/>
  <p:sldLayoutIdLst>
    <p:sldLayoutId id="2147483666" r:id="rId1"/>
    <p:sldLayoutId id="2147483655" r:id="rId2"/>
    <p:sldLayoutId id="2147483656" r:id="rId3"/>
    <p:sldLayoutId id="2147483650" r:id="rId4"/>
    <p:sldLayoutId id="2147483685" r:id="rId5"/>
    <p:sldLayoutId id="2147483651" r:id="rId6"/>
    <p:sldLayoutId id="2147483657" r:id="rId7"/>
    <p:sldLayoutId id="2147483654" r:id="rId8"/>
    <p:sldLayoutId id="2147483661" r:id="rId9"/>
    <p:sldLayoutId id="2147483662" r:id="rId10"/>
    <p:sldLayoutId id="2147483663" r:id="rId11"/>
    <p:sldLayoutId id="2147483665" r:id="rId12"/>
  </p:sldLayoutIdLst>
  <p:hf sldNum="0" hdr="0"/>
  <p:txStyles>
    <p:titleStyle>
      <a:lvl1pPr algn="l" defTabSz="457200" rtl="0" eaLnBrk="1" latinLnBrk="0" hangingPunct="1">
        <a:spcBef>
          <a:spcPct val="0"/>
        </a:spcBef>
        <a:buNone/>
        <a:defRPr sz="3400" b="0" i="0" kern="1200">
          <a:solidFill>
            <a:schemeClr val="tx1"/>
          </a:solidFill>
          <a:latin typeface="Georgia"/>
          <a:ea typeface="+mj-ea"/>
          <a:cs typeface="Georgia"/>
        </a:defRPr>
      </a:lvl1pPr>
    </p:titleStyle>
    <p:bodyStyle>
      <a:lvl1pPr marL="0" indent="0" algn="l" defTabSz="457200" rtl="0" eaLnBrk="1" latinLnBrk="0" hangingPunct="1">
        <a:spcBef>
          <a:spcPts val="1000"/>
        </a:spcBef>
        <a:spcAft>
          <a:spcPts val="0"/>
        </a:spcAft>
        <a:buFont typeface="Arial"/>
        <a:buNone/>
        <a:defRPr sz="2400" kern="1200">
          <a:solidFill>
            <a:schemeClr val="tx1"/>
          </a:solidFill>
          <a:latin typeface="+mn-lt"/>
          <a:ea typeface="+mn-ea"/>
          <a:cs typeface="+mn-cs"/>
        </a:defRPr>
      </a:lvl1pPr>
      <a:lvl2pPr marL="0" indent="0" algn="l" defTabSz="457200" rtl="0" eaLnBrk="1" latinLnBrk="0" hangingPunct="1">
        <a:spcBef>
          <a:spcPts val="1000"/>
        </a:spcBef>
        <a:spcAft>
          <a:spcPts val="0"/>
        </a:spcAft>
        <a:buFont typeface="Arial"/>
        <a:buNone/>
        <a:defRPr sz="2400" b="1" kern="1200">
          <a:solidFill>
            <a:srgbClr val="E30514"/>
          </a:solidFill>
          <a:latin typeface="+mn-lt"/>
          <a:ea typeface="+mn-ea"/>
          <a:cs typeface="+mn-cs"/>
        </a:defRPr>
      </a:lvl2pPr>
      <a:lvl3pPr marL="288000" indent="-288000" algn="l" defTabSz="457200" rtl="0" eaLnBrk="1" latinLnBrk="0" hangingPunct="1">
        <a:spcBef>
          <a:spcPts val="1000"/>
        </a:spcBef>
        <a:spcAft>
          <a:spcPts val="0"/>
        </a:spcAft>
        <a:buSzPct val="120000"/>
        <a:buFont typeface="Arial" panose="020B0604020202020204" pitchFamily="34" charset="0"/>
        <a:buChar char="•"/>
        <a:defRPr sz="2400" kern="1200">
          <a:solidFill>
            <a:schemeClr val="tx1"/>
          </a:solidFill>
          <a:latin typeface="+mn-lt"/>
          <a:ea typeface="+mn-ea"/>
          <a:cs typeface="+mn-cs"/>
        </a:defRPr>
      </a:lvl3pPr>
      <a:lvl4pPr marL="1152000" indent="-288000" algn="l" defTabSz="457200" rtl="0" eaLnBrk="1" latinLnBrk="0" hangingPunct="1">
        <a:spcBef>
          <a:spcPts val="0"/>
        </a:spcBef>
        <a:spcAft>
          <a:spcPts val="500"/>
        </a:spcAft>
        <a:buSzPct val="120000"/>
        <a:buFont typeface="Arial" panose="020B0604020202020204" pitchFamily="34" charset="0"/>
        <a:buChar char="•"/>
        <a:defRPr sz="2400" kern="1200">
          <a:solidFill>
            <a:schemeClr val="tx1"/>
          </a:solidFill>
          <a:latin typeface="+mn-lt"/>
          <a:ea typeface="+mn-ea"/>
          <a:cs typeface="+mn-cs"/>
        </a:defRPr>
      </a:lvl4pPr>
      <a:lvl5pPr marL="1944000" indent="-288000" algn="l" defTabSz="457200" rtl="0" eaLnBrk="1" latinLnBrk="0" hangingPunct="1">
        <a:spcBef>
          <a:spcPts val="0"/>
        </a:spcBef>
        <a:spcAft>
          <a:spcPts val="1000"/>
        </a:spcAft>
        <a:buFont typeface="Arial" panose="020B0604020202020204" pitchFamily="34" charset="0"/>
        <a:buChar char="−"/>
        <a:tabLst/>
        <a:defRPr sz="2400" kern="1200">
          <a:solidFill>
            <a:schemeClr val="tx1"/>
          </a:solidFill>
          <a:latin typeface="+mn-lt"/>
          <a:ea typeface="+mn-ea"/>
          <a:cs typeface="+mn-cs"/>
        </a:defRPr>
      </a:lvl5pPr>
      <a:lvl6pPr marL="288000" indent="-288000" algn="l" defTabSz="457200" rtl="0" eaLnBrk="1" latinLnBrk="0" hangingPunct="1">
        <a:spcBef>
          <a:spcPts val="500"/>
        </a:spcBef>
        <a:buFont typeface="Wingdings" charset="2"/>
        <a:buAutoNum type="arabicPlain"/>
        <a:defRPr sz="2400" kern="1200">
          <a:solidFill>
            <a:schemeClr val="tx1"/>
          </a:solidFill>
          <a:latin typeface="+mn-lt"/>
          <a:ea typeface="+mn-ea"/>
          <a:cs typeface="+mn-cs"/>
        </a:defRPr>
      </a:lvl6pPr>
      <a:lvl7pPr marL="0" indent="0" algn="l" defTabSz="457200" rtl="0" eaLnBrk="1" latinLnBrk="0" hangingPunct="1">
        <a:spcBef>
          <a:spcPts val="500"/>
        </a:spcBef>
        <a:buFont typeface="Arial"/>
        <a:buNone/>
        <a:defRPr sz="1800" kern="1200">
          <a:solidFill>
            <a:schemeClr val="tx1"/>
          </a:solidFill>
          <a:latin typeface="+mn-lt"/>
          <a:ea typeface="+mn-ea"/>
          <a:cs typeface="+mn-cs"/>
        </a:defRPr>
      </a:lvl7pPr>
      <a:lvl8pPr marL="0" indent="0" algn="l" defTabSz="457200" rtl="0" eaLnBrk="1" latinLnBrk="0" hangingPunct="1">
        <a:spcBef>
          <a:spcPts val="500"/>
        </a:spcBef>
        <a:buFont typeface="Arial"/>
        <a:buNone/>
        <a:defRPr sz="1800" b="1" kern="1200">
          <a:solidFill>
            <a:schemeClr val="tx1"/>
          </a:solidFill>
          <a:latin typeface="+mn-lt"/>
          <a:ea typeface="+mn-ea"/>
          <a:cs typeface="+mn-cs"/>
        </a:defRPr>
      </a:lvl8pPr>
      <a:lvl9pPr marL="288000" indent="-288000" algn="l" defTabSz="457200" rtl="0" eaLnBrk="1" latinLnBrk="0" hangingPunct="1">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68000" y="1434206"/>
            <a:ext cx="7398468" cy="1538883"/>
          </a:xfrm>
        </p:spPr>
        <p:txBody>
          <a:bodyPr/>
          <a:lstStyle/>
          <a:p>
            <a:r>
              <a:rPr lang="en-GB" dirty="0"/>
              <a:t>Health and social care</a:t>
            </a:r>
            <a:br>
              <a:rPr lang="en-GB" dirty="0"/>
            </a:br>
            <a:r>
              <a:rPr lang="en-GB" dirty="0"/>
              <a:t>funding explained</a:t>
            </a:r>
            <a:endParaRPr lang="en-US" sz="3600" dirty="0"/>
          </a:p>
        </p:txBody>
      </p:sp>
      <p:sp>
        <p:nvSpPr>
          <p:cNvPr id="9" name="Text Placeholder 8"/>
          <p:cNvSpPr>
            <a:spLocks noGrp="1"/>
          </p:cNvSpPr>
          <p:nvPr>
            <p:ph type="body" sz="quarter" idx="11"/>
          </p:nvPr>
        </p:nvSpPr>
        <p:spPr>
          <a:xfrm>
            <a:off x="1368425" y="3274119"/>
            <a:ext cx="7398043" cy="541867"/>
          </a:xfrm>
        </p:spPr>
        <p:txBody>
          <a:bodyPr/>
          <a:lstStyle/>
          <a:p>
            <a:r>
              <a:rPr lang="en-US" dirty="0"/>
              <a:t>health.org.uk/health-and-social-care-funding-explained</a:t>
            </a:r>
          </a:p>
          <a:p>
            <a:endParaRPr lang="en-US" sz="1000" dirty="0"/>
          </a:p>
          <a:p>
            <a:r>
              <a:rPr lang="en-US" dirty="0"/>
              <a:t>2016</a:t>
            </a:r>
          </a:p>
        </p:txBody>
      </p:sp>
    </p:spTree>
    <p:extLst>
      <p:ext uri="{BB962C8B-B14F-4D97-AF65-F5344CB8AC3E}">
        <p14:creationId xmlns:p14="http://schemas.microsoft.com/office/powerpoint/2010/main" val="28914555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a:xfrm>
            <a:off x="360000" y="354875"/>
            <a:ext cx="936000" cy="272363"/>
          </a:xfrm>
        </p:spPr>
        <p:txBody>
          <a:bodyPr/>
          <a:lstStyle/>
          <a:p>
            <a:r>
              <a:rPr lang="en-US"/>
              <a:t>2016</a:t>
            </a:r>
            <a:endParaRPr lang="en-US" dirty="0"/>
          </a:p>
        </p:txBody>
      </p:sp>
      <p:sp>
        <p:nvSpPr>
          <p:cNvPr id="8" name="Footer Placeholder 4"/>
          <p:cNvSpPr>
            <a:spLocks noGrp="1"/>
          </p:cNvSpPr>
          <p:nvPr>
            <p:ph type="ftr" sz="quarter" idx="11"/>
          </p:nvPr>
        </p:nvSpPr>
        <p:spPr>
          <a:xfrm>
            <a:off x="1368000" y="354875"/>
            <a:ext cx="5808600" cy="272363"/>
          </a:xfrm>
        </p:spPr>
        <p:txBody>
          <a:bodyPr/>
          <a:lstStyle/>
          <a:p>
            <a:r>
              <a:rPr lang="en-GB"/>
              <a:t>Health and social care funding explained</a:t>
            </a:r>
            <a:endParaRPr lang="en-US" dirty="0"/>
          </a:p>
        </p:txBody>
      </p:sp>
      <p:pic>
        <p:nvPicPr>
          <p:cNvPr id="12" name="Picture 11"/>
          <p:cNvPicPr/>
          <p:nvPr/>
        </p:nvPicPr>
        <p:blipFill>
          <a:blip r:embed="rId3">
            <a:extLst>
              <a:ext uri="{28A0092B-C50C-407E-A947-70E740481C1C}">
                <a14:useLocalDpi xmlns:a14="http://schemas.microsoft.com/office/drawing/2010/main" val="0"/>
              </a:ext>
            </a:extLst>
          </a:blip>
          <a:stretch>
            <a:fillRect/>
          </a:stretch>
        </p:blipFill>
        <p:spPr bwMode="auto">
          <a:xfrm>
            <a:off x="90264" y="740319"/>
            <a:ext cx="6738046" cy="6124395"/>
          </a:xfrm>
          <a:prstGeom prst="rect">
            <a:avLst/>
          </a:prstGeom>
          <a:noFill/>
          <a:ln>
            <a:noFill/>
          </a:ln>
        </p:spPr>
      </p:pic>
    </p:spTree>
    <p:extLst>
      <p:ext uri="{BB962C8B-B14F-4D97-AF65-F5344CB8AC3E}">
        <p14:creationId xmlns:p14="http://schemas.microsoft.com/office/powerpoint/2010/main" val="2536331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a:xfrm>
            <a:off x="360000" y="354875"/>
            <a:ext cx="936000" cy="272363"/>
          </a:xfrm>
        </p:spPr>
        <p:txBody>
          <a:bodyPr/>
          <a:lstStyle/>
          <a:p>
            <a:r>
              <a:rPr lang="en-US"/>
              <a:t>2016</a:t>
            </a:r>
            <a:endParaRPr lang="en-US" dirty="0"/>
          </a:p>
        </p:txBody>
      </p:sp>
      <p:sp>
        <p:nvSpPr>
          <p:cNvPr id="8" name="Footer Placeholder 4"/>
          <p:cNvSpPr>
            <a:spLocks noGrp="1"/>
          </p:cNvSpPr>
          <p:nvPr>
            <p:ph type="ftr" sz="quarter" idx="11"/>
          </p:nvPr>
        </p:nvSpPr>
        <p:spPr>
          <a:xfrm>
            <a:off x="1368000" y="354875"/>
            <a:ext cx="5808600" cy="272363"/>
          </a:xfrm>
        </p:spPr>
        <p:txBody>
          <a:bodyPr/>
          <a:lstStyle/>
          <a:p>
            <a:r>
              <a:rPr lang="en-GB"/>
              <a:t>Health and social care funding explained</a:t>
            </a:r>
            <a:endParaRPr lang="en-US" dirty="0"/>
          </a:p>
        </p:txBody>
      </p:sp>
      <p:pic>
        <p:nvPicPr>
          <p:cNvPr id="12" name="Picture 11"/>
          <p:cNvPicPr/>
          <p:nvPr/>
        </p:nvPicPr>
        <p:blipFill>
          <a:blip r:embed="rId3">
            <a:extLst>
              <a:ext uri="{28A0092B-C50C-407E-A947-70E740481C1C}">
                <a14:useLocalDpi xmlns:a14="http://schemas.microsoft.com/office/drawing/2010/main" val="0"/>
              </a:ext>
            </a:extLst>
          </a:blip>
          <a:stretch>
            <a:fillRect/>
          </a:stretch>
        </p:blipFill>
        <p:spPr bwMode="auto">
          <a:xfrm>
            <a:off x="90264" y="747446"/>
            <a:ext cx="6658279" cy="6110554"/>
          </a:xfrm>
          <a:prstGeom prst="rect">
            <a:avLst/>
          </a:prstGeom>
          <a:noFill/>
          <a:ln>
            <a:noFill/>
          </a:ln>
        </p:spPr>
      </p:pic>
    </p:spTree>
    <p:extLst>
      <p:ext uri="{BB962C8B-B14F-4D97-AF65-F5344CB8AC3E}">
        <p14:creationId xmlns:p14="http://schemas.microsoft.com/office/powerpoint/2010/main" val="2536331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a:xfrm>
            <a:off x="360000" y="354875"/>
            <a:ext cx="936000" cy="272363"/>
          </a:xfrm>
        </p:spPr>
        <p:txBody>
          <a:bodyPr/>
          <a:lstStyle/>
          <a:p>
            <a:r>
              <a:rPr lang="en-US"/>
              <a:t>2016</a:t>
            </a:r>
            <a:endParaRPr lang="en-US" dirty="0"/>
          </a:p>
        </p:txBody>
      </p:sp>
      <p:sp>
        <p:nvSpPr>
          <p:cNvPr id="8" name="Footer Placeholder 4"/>
          <p:cNvSpPr>
            <a:spLocks noGrp="1"/>
          </p:cNvSpPr>
          <p:nvPr>
            <p:ph type="ftr" sz="quarter" idx="11"/>
          </p:nvPr>
        </p:nvSpPr>
        <p:spPr>
          <a:xfrm>
            <a:off x="1368000" y="354875"/>
            <a:ext cx="5808600" cy="272363"/>
          </a:xfrm>
        </p:spPr>
        <p:txBody>
          <a:bodyPr/>
          <a:lstStyle/>
          <a:p>
            <a:r>
              <a:rPr lang="en-GB"/>
              <a:t>Health and social care funding explained</a:t>
            </a:r>
            <a:endParaRPr lang="en-US" dirty="0"/>
          </a:p>
        </p:txBody>
      </p:sp>
      <p:pic>
        <p:nvPicPr>
          <p:cNvPr id="12" name="Picture 11"/>
          <p:cNvPicPr/>
          <p:nvPr/>
        </p:nvPicPr>
        <p:blipFill>
          <a:blip r:embed="rId3">
            <a:extLst>
              <a:ext uri="{28A0092B-C50C-407E-A947-70E740481C1C}">
                <a14:useLocalDpi xmlns:a14="http://schemas.microsoft.com/office/drawing/2010/main" val="0"/>
              </a:ext>
            </a:extLst>
          </a:blip>
          <a:stretch>
            <a:fillRect/>
          </a:stretch>
        </p:blipFill>
        <p:spPr bwMode="auto">
          <a:xfrm>
            <a:off x="90264" y="751141"/>
            <a:ext cx="6826578" cy="6106859"/>
          </a:xfrm>
          <a:prstGeom prst="rect">
            <a:avLst/>
          </a:prstGeom>
          <a:noFill/>
          <a:ln>
            <a:noFill/>
          </a:ln>
        </p:spPr>
      </p:pic>
    </p:spTree>
    <p:extLst>
      <p:ext uri="{BB962C8B-B14F-4D97-AF65-F5344CB8AC3E}">
        <p14:creationId xmlns:p14="http://schemas.microsoft.com/office/powerpoint/2010/main" val="25363312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a:xfrm>
            <a:off x="360000" y="354875"/>
            <a:ext cx="936000" cy="272363"/>
          </a:xfrm>
        </p:spPr>
        <p:txBody>
          <a:bodyPr/>
          <a:lstStyle/>
          <a:p>
            <a:r>
              <a:rPr lang="en-US"/>
              <a:t>2016</a:t>
            </a:r>
            <a:endParaRPr lang="en-US" dirty="0"/>
          </a:p>
        </p:txBody>
      </p:sp>
      <p:sp>
        <p:nvSpPr>
          <p:cNvPr id="8" name="Footer Placeholder 4"/>
          <p:cNvSpPr>
            <a:spLocks noGrp="1"/>
          </p:cNvSpPr>
          <p:nvPr>
            <p:ph type="ftr" sz="quarter" idx="11"/>
          </p:nvPr>
        </p:nvSpPr>
        <p:spPr>
          <a:xfrm>
            <a:off x="1368000" y="354875"/>
            <a:ext cx="5808600" cy="272363"/>
          </a:xfrm>
        </p:spPr>
        <p:txBody>
          <a:bodyPr/>
          <a:lstStyle/>
          <a:p>
            <a:r>
              <a:rPr lang="en-GB"/>
              <a:t>Health and social care funding explained</a:t>
            </a:r>
            <a:endParaRPr lang="en-US" dirty="0"/>
          </a:p>
        </p:txBody>
      </p:sp>
      <p:pic>
        <p:nvPicPr>
          <p:cNvPr id="12" name="Picture 11"/>
          <p:cNvPicPr/>
          <p:nvPr/>
        </p:nvPicPr>
        <p:blipFill>
          <a:blip r:embed="rId3">
            <a:extLst>
              <a:ext uri="{28A0092B-C50C-407E-A947-70E740481C1C}">
                <a14:useLocalDpi xmlns:a14="http://schemas.microsoft.com/office/drawing/2010/main" val="0"/>
              </a:ext>
            </a:extLst>
          </a:blip>
          <a:stretch>
            <a:fillRect/>
          </a:stretch>
        </p:blipFill>
        <p:spPr bwMode="auto">
          <a:xfrm>
            <a:off x="90264" y="734139"/>
            <a:ext cx="6976358" cy="6123861"/>
          </a:xfrm>
          <a:prstGeom prst="rect">
            <a:avLst/>
          </a:prstGeom>
          <a:noFill/>
          <a:ln>
            <a:noFill/>
          </a:ln>
        </p:spPr>
      </p:pic>
    </p:spTree>
    <p:extLst>
      <p:ext uri="{BB962C8B-B14F-4D97-AF65-F5344CB8AC3E}">
        <p14:creationId xmlns:p14="http://schemas.microsoft.com/office/powerpoint/2010/main" val="2536331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a:xfrm>
            <a:off x="360000" y="354875"/>
            <a:ext cx="936000" cy="272363"/>
          </a:xfrm>
        </p:spPr>
        <p:txBody>
          <a:bodyPr/>
          <a:lstStyle/>
          <a:p>
            <a:r>
              <a:rPr lang="en-US"/>
              <a:t>2016</a:t>
            </a:r>
            <a:endParaRPr lang="en-US" dirty="0"/>
          </a:p>
        </p:txBody>
      </p:sp>
      <p:sp>
        <p:nvSpPr>
          <p:cNvPr id="8" name="Footer Placeholder 4"/>
          <p:cNvSpPr>
            <a:spLocks noGrp="1"/>
          </p:cNvSpPr>
          <p:nvPr>
            <p:ph type="ftr" sz="quarter" idx="11"/>
          </p:nvPr>
        </p:nvSpPr>
        <p:spPr>
          <a:xfrm>
            <a:off x="1368000" y="354875"/>
            <a:ext cx="5808600" cy="272363"/>
          </a:xfrm>
        </p:spPr>
        <p:txBody>
          <a:bodyPr/>
          <a:lstStyle/>
          <a:p>
            <a:r>
              <a:rPr lang="en-GB"/>
              <a:t>Health and social care funding explained</a:t>
            </a:r>
            <a:endParaRPr lang="en-US" dirty="0"/>
          </a:p>
        </p:txBody>
      </p:sp>
      <p:pic>
        <p:nvPicPr>
          <p:cNvPr id="12" name="Picture 11"/>
          <p:cNvPicPr/>
          <p:nvPr/>
        </p:nvPicPr>
        <p:blipFill>
          <a:blip r:embed="rId3">
            <a:extLst>
              <a:ext uri="{28A0092B-C50C-407E-A947-70E740481C1C}">
                <a14:useLocalDpi xmlns:a14="http://schemas.microsoft.com/office/drawing/2010/main" val="0"/>
              </a:ext>
            </a:extLst>
          </a:blip>
          <a:stretch>
            <a:fillRect/>
          </a:stretch>
        </p:blipFill>
        <p:spPr bwMode="auto">
          <a:xfrm>
            <a:off x="90263" y="807294"/>
            <a:ext cx="7545571" cy="6050126"/>
          </a:xfrm>
          <a:prstGeom prst="rect">
            <a:avLst/>
          </a:prstGeom>
          <a:noFill/>
          <a:ln>
            <a:noFill/>
          </a:ln>
        </p:spPr>
      </p:pic>
    </p:spTree>
    <p:extLst>
      <p:ext uri="{BB962C8B-B14F-4D97-AF65-F5344CB8AC3E}">
        <p14:creationId xmlns:p14="http://schemas.microsoft.com/office/powerpoint/2010/main" val="2536331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a:xfrm>
            <a:off x="360000" y="354875"/>
            <a:ext cx="936000" cy="272363"/>
          </a:xfrm>
        </p:spPr>
        <p:txBody>
          <a:bodyPr/>
          <a:lstStyle/>
          <a:p>
            <a:r>
              <a:rPr lang="en-US"/>
              <a:t>2016</a:t>
            </a:r>
            <a:endParaRPr lang="en-US" dirty="0"/>
          </a:p>
        </p:txBody>
      </p:sp>
      <p:sp>
        <p:nvSpPr>
          <p:cNvPr id="8" name="Footer Placeholder 4"/>
          <p:cNvSpPr>
            <a:spLocks noGrp="1"/>
          </p:cNvSpPr>
          <p:nvPr>
            <p:ph type="ftr" sz="quarter" idx="11"/>
          </p:nvPr>
        </p:nvSpPr>
        <p:spPr>
          <a:xfrm>
            <a:off x="1368000" y="354875"/>
            <a:ext cx="5808600" cy="272363"/>
          </a:xfrm>
        </p:spPr>
        <p:txBody>
          <a:bodyPr/>
          <a:lstStyle/>
          <a:p>
            <a:r>
              <a:rPr lang="en-GB"/>
              <a:t>Health and social care funding explained</a:t>
            </a:r>
            <a:endParaRPr lang="en-US" dirty="0"/>
          </a:p>
        </p:txBody>
      </p:sp>
      <p:pic>
        <p:nvPicPr>
          <p:cNvPr id="12" name="Picture 11"/>
          <p:cNvPicPr/>
          <p:nvPr/>
        </p:nvPicPr>
        <p:blipFill>
          <a:blip r:embed="rId3">
            <a:extLst>
              <a:ext uri="{28A0092B-C50C-407E-A947-70E740481C1C}">
                <a14:useLocalDpi xmlns:a14="http://schemas.microsoft.com/office/drawing/2010/main" val="0"/>
              </a:ext>
            </a:extLst>
          </a:blip>
          <a:stretch>
            <a:fillRect/>
          </a:stretch>
        </p:blipFill>
        <p:spPr bwMode="auto">
          <a:xfrm>
            <a:off x="240507" y="740929"/>
            <a:ext cx="6169541" cy="6117071"/>
          </a:xfrm>
          <a:prstGeom prst="rect">
            <a:avLst/>
          </a:prstGeom>
          <a:noFill/>
          <a:ln>
            <a:noFill/>
          </a:ln>
        </p:spPr>
      </p:pic>
    </p:spTree>
    <p:extLst>
      <p:ext uri="{BB962C8B-B14F-4D97-AF65-F5344CB8AC3E}">
        <p14:creationId xmlns:p14="http://schemas.microsoft.com/office/powerpoint/2010/main" val="25363312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a:xfrm>
            <a:off x="360000" y="354875"/>
            <a:ext cx="936000" cy="272363"/>
          </a:xfrm>
        </p:spPr>
        <p:txBody>
          <a:bodyPr/>
          <a:lstStyle/>
          <a:p>
            <a:r>
              <a:rPr lang="en-US"/>
              <a:t>2016</a:t>
            </a:r>
            <a:endParaRPr lang="en-US" dirty="0"/>
          </a:p>
        </p:txBody>
      </p:sp>
      <p:sp>
        <p:nvSpPr>
          <p:cNvPr id="8" name="Footer Placeholder 4"/>
          <p:cNvSpPr>
            <a:spLocks noGrp="1"/>
          </p:cNvSpPr>
          <p:nvPr>
            <p:ph type="ftr" sz="quarter" idx="11"/>
          </p:nvPr>
        </p:nvSpPr>
        <p:spPr>
          <a:xfrm>
            <a:off x="1368000" y="354875"/>
            <a:ext cx="5808600" cy="272363"/>
          </a:xfrm>
        </p:spPr>
        <p:txBody>
          <a:bodyPr/>
          <a:lstStyle/>
          <a:p>
            <a:r>
              <a:rPr lang="en-GB"/>
              <a:t>Health and social care funding explained</a:t>
            </a:r>
            <a:endParaRPr lang="en-US" dirty="0"/>
          </a:p>
        </p:txBody>
      </p:sp>
      <p:pic>
        <p:nvPicPr>
          <p:cNvPr id="12" name="Picture 11"/>
          <p:cNvPicPr/>
          <p:nvPr/>
        </p:nvPicPr>
        <p:blipFill>
          <a:blip r:embed="rId3">
            <a:extLst>
              <a:ext uri="{28A0092B-C50C-407E-A947-70E740481C1C}">
                <a14:useLocalDpi xmlns:a14="http://schemas.microsoft.com/office/drawing/2010/main" val="0"/>
              </a:ext>
            </a:extLst>
          </a:blip>
          <a:stretch>
            <a:fillRect/>
          </a:stretch>
        </p:blipFill>
        <p:spPr bwMode="auto">
          <a:xfrm>
            <a:off x="90264" y="749842"/>
            <a:ext cx="6997162" cy="6108158"/>
          </a:xfrm>
          <a:prstGeom prst="rect">
            <a:avLst/>
          </a:prstGeom>
          <a:noFill/>
          <a:ln>
            <a:noFill/>
          </a:ln>
        </p:spPr>
      </p:pic>
    </p:spTree>
    <p:extLst>
      <p:ext uri="{BB962C8B-B14F-4D97-AF65-F5344CB8AC3E}">
        <p14:creationId xmlns:p14="http://schemas.microsoft.com/office/powerpoint/2010/main" val="25363312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a:xfrm>
            <a:off x="360000" y="354875"/>
            <a:ext cx="936000" cy="272363"/>
          </a:xfrm>
        </p:spPr>
        <p:txBody>
          <a:bodyPr/>
          <a:lstStyle/>
          <a:p>
            <a:r>
              <a:rPr lang="en-US"/>
              <a:t>2016</a:t>
            </a:r>
            <a:endParaRPr lang="en-US" dirty="0"/>
          </a:p>
        </p:txBody>
      </p:sp>
      <p:sp>
        <p:nvSpPr>
          <p:cNvPr id="8" name="Footer Placeholder 4"/>
          <p:cNvSpPr>
            <a:spLocks noGrp="1"/>
          </p:cNvSpPr>
          <p:nvPr>
            <p:ph type="ftr" sz="quarter" idx="11"/>
          </p:nvPr>
        </p:nvSpPr>
        <p:spPr>
          <a:xfrm>
            <a:off x="1368000" y="354875"/>
            <a:ext cx="5808600" cy="272363"/>
          </a:xfrm>
        </p:spPr>
        <p:txBody>
          <a:bodyPr/>
          <a:lstStyle/>
          <a:p>
            <a:r>
              <a:rPr lang="en-GB"/>
              <a:t>Health and social care funding explained</a:t>
            </a:r>
            <a:endParaRPr lang="en-US" dirty="0"/>
          </a:p>
        </p:txBody>
      </p:sp>
      <p:pic>
        <p:nvPicPr>
          <p:cNvPr id="12" name="Picture 11"/>
          <p:cNvPicPr/>
          <p:nvPr/>
        </p:nvPicPr>
        <p:blipFill>
          <a:blip r:embed="rId3">
            <a:extLst>
              <a:ext uri="{28A0092B-C50C-407E-A947-70E740481C1C}">
                <a14:useLocalDpi xmlns:a14="http://schemas.microsoft.com/office/drawing/2010/main" val="0"/>
              </a:ext>
            </a:extLst>
          </a:blip>
          <a:stretch>
            <a:fillRect/>
          </a:stretch>
        </p:blipFill>
        <p:spPr bwMode="auto">
          <a:xfrm>
            <a:off x="83315" y="735576"/>
            <a:ext cx="6920352" cy="6122424"/>
          </a:xfrm>
          <a:prstGeom prst="rect">
            <a:avLst/>
          </a:prstGeom>
          <a:noFill/>
          <a:ln>
            <a:noFill/>
          </a:ln>
        </p:spPr>
      </p:pic>
    </p:spTree>
    <p:extLst>
      <p:ext uri="{BB962C8B-B14F-4D97-AF65-F5344CB8AC3E}">
        <p14:creationId xmlns:p14="http://schemas.microsoft.com/office/powerpoint/2010/main" val="25363312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Health Foundation is an independent charity committed to bringing about better health and health care for people</a:t>
            </a:r>
            <a:br>
              <a:rPr lang="en-US" dirty="0"/>
            </a:br>
            <a:r>
              <a:rPr lang="en-US" dirty="0"/>
              <a:t>in the UK.</a:t>
            </a:r>
          </a:p>
          <a:p>
            <a:r>
              <a:rPr lang="en-US" dirty="0"/>
              <a:t>We connect what works </a:t>
            </a:r>
            <a:br>
              <a:rPr lang="en-US" dirty="0"/>
            </a:br>
            <a:r>
              <a:rPr lang="en-US" dirty="0"/>
              <a:t>on the ground with</a:t>
            </a:r>
            <a:br>
              <a:rPr lang="en-US" dirty="0"/>
            </a:br>
            <a:r>
              <a:rPr lang="en-US" dirty="0"/>
              <a:t>effective policymaking </a:t>
            </a:r>
            <a:br>
              <a:rPr lang="en-US" dirty="0"/>
            </a:br>
            <a:r>
              <a:rPr lang="en-US" dirty="0"/>
              <a:t>and vice versa.</a:t>
            </a:r>
          </a:p>
        </p:txBody>
      </p:sp>
      <p:sp>
        <p:nvSpPr>
          <p:cNvPr id="3" name="Date Placeholder 2"/>
          <p:cNvSpPr>
            <a:spLocks noGrp="1"/>
          </p:cNvSpPr>
          <p:nvPr>
            <p:ph type="dt" sz="half" idx="10"/>
          </p:nvPr>
        </p:nvSpPr>
        <p:spPr/>
        <p:txBody>
          <a:bodyPr/>
          <a:lstStyle/>
          <a:p>
            <a:r>
              <a:rPr lang="en-US"/>
              <a:t>2016</a:t>
            </a:r>
          </a:p>
        </p:txBody>
      </p:sp>
      <p:sp>
        <p:nvSpPr>
          <p:cNvPr id="4" name="Footer Placeholder 3"/>
          <p:cNvSpPr>
            <a:spLocks noGrp="1"/>
          </p:cNvSpPr>
          <p:nvPr>
            <p:ph type="ftr" sz="quarter" idx="11"/>
          </p:nvPr>
        </p:nvSpPr>
        <p:spPr/>
        <p:txBody>
          <a:bodyPr/>
          <a:lstStyle/>
          <a:p>
            <a:r>
              <a:rPr lang="en-GB"/>
              <a:t>Health and social care funding explained</a:t>
            </a:r>
            <a:endParaRPr lang="en-US" dirty="0"/>
          </a:p>
        </p:txBody>
      </p:sp>
    </p:spTree>
    <p:extLst>
      <p:ext uri="{BB962C8B-B14F-4D97-AF65-F5344CB8AC3E}">
        <p14:creationId xmlns:p14="http://schemas.microsoft.com/office/powerpoint/2010/main" val="2081464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Subscribe to our email newsletter</a:t>
            </a:r>
          </a:p>
          <a:p>
            <a:r>
              <a:rPr lang="en-US" dirty="0"/>
              <a:t>Register for email alerts </a:t>
            </a:r>
            <a:br>
              <a:rPr lang="en-US" dirty="0"/>
            </a:br>
            <a:r>
              <a:rPr lang="en-US" dirty="0"/>
              <a:t>to be notified about our latest work</a:t>
            </a:r>
          </a:p>
          <a:p>
            <a:r>
              <a:rPr lang="en-US" dirty="0"/>
              <a:t>Follow us on Twitter,</a:t>
            </a:r>
            <a:br>
              <a:rPr lang="en-US" dirty="0"/>
            </a:br>
            <a:r>
              <a:rPr lang="en-US" dirty="0"/>
              <a:t>Facebook, </a:t>
            </a:r>
            <a:r>
              <a:rPr lang="en-US" dirty="0" err="1"/>
              <a:t>youTube</a:t>
            </a:r>
            <a:br>
              <a:rPr lang="en-US" dirty="0"/>
            </a:br>
            <a:r>
              <a:rPr lang="en-US" dirty="0"/>
              <a:t>or </a:t>
            </a:r>
            <a:r>
              <a:rPr lang="en-US" dirty="0" err="1"/>
              <a:t>Linkedin</a:t>
            </a:r>
            <a:endParaRPr lang="en-US" dirty="0"/>
          </a:p>
        </p:txBody>
      </p:sp>
      <p:sp>
        <p:nvSpPr>
          <p:cNvPr id="3" name="Date Placeholder 2"/>
          <p:cNvSpPr>
            <a:spLocks noGrp="1"/>
          </p:cNvSpPr>
          <p:nvPr>
            <p:ph type="dt" sz="half" idx="10"/>
          </p:nvPr>
        </p:nvSpPr>
        <p:spPr/>
        <p:txBody>
          <a:bodyPr/>
          <a:lstStyle/>
          <a:p>
            <a:r>
              <a:rPr lang="en-US"/>
              <a:t>2016</a:t>
            </a:r>
          </a:p>
        </p:txBody>
      </p:sp>
      <p:sp>
        <p:nvSpPr>
          <p:cNvPr id="4" name="Footer Placeholder 3"/>
          <p:cNvSpPr>
            <a:spLocks noGrp="1"/>
          </p:cNvSpPr>
          <p:nvPr>
            <p:ph type="ftr" sz="quarter" idx="11"/>
          </p:nvPr>
        </p:nvSpPr>
        <p:spPr/>
        <p:txBody>
          <a:bodyPr/>
          <a:lstStyle/>
          <a:p>
            <a:r>
              <a:rPr lang="en-GB"/>
              <a:t>Health and social care funding explained</a:t>
            </a:r>
            <a:endParaRPr lang="en-US" dirty="0"/>
          </a:p>
        </p:txBody>
      </p:sp>
    </p:spTree>
    <p:extLst>
      <p:ext uri="{BB962C8B-B14F-4D97-AF65-F5344CB8AC3E}">
        <p14:creationId xmlns:p14="http://schemas.microsoft.com/office/powerpoint/2010/main" val="589107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05610" y="749313"/>
            <a:ext cx="7019520" cy="6108687"/>
          </a:xfrm>
          <a:prstGeom prst="rect">
            <a:avLst/>
          </a:prstGeom>
          <a:noFill/>
          <a:ln>
            <a:noFill/>
          </a:ln>
        </p:spPr>
      </p:pic>
      <p:sp>
        <p:nvSpPr>
          <p:cNvPr id="7" name="Date Placeholder 3"/>
          <p:cNvSpPr>
            <a:spLocks noGrp="1"/>
          </p:cNvSpPr>
          <p:nvPr>
            <p:ph type="dt" sz="half" idx="10"/>
          </p:nvPr>
        </p:nvSpPr>
        <p:spPr>
          <a:xfrm>
            <a:off x="360000" y="354875"/>
            <a:ext cx="936000" cy="272363"/>
          </a:xfrm>
        </p:spPr>
        <p:txBody>
          <a:bodyPr/>
          <a:lstStyle/>
          <a:p>
            <a:r>
              <a:rPr lang="en-US"/>
              <a:t>2016</a:t>
            </a:r>
            <a:endParaRPr lang="en-US" dirty="0"/>
          </a:p>
        </p:txBody>
      </p:sp>
      <p:sp>
        <p:nvSpPr>
          <p:cNvPr id="8" name="Footer Placeholder 4"/>
          <p:cNvSpPr>
            <a:spLocks noGrp="1"/>
          </p:cNvSpPr>
          <p:nvPr>
            <p:ph type="ftr" sz="quarter" idx="11"/>
          </p:nvPr>
        </p:nvSpPr>
        <p:spPr>
          <a:xfrm>
            <a:off x="1368000" y="354875"/>
            <a:ext cx="5808600" cy="272363"/>
          </a:xfrm>
        </p:spPr>
        <p:txBody>
          <a:bodyPr/>
          <a:lstStyle/>
          <a:p>
            <a:r>
              <a:rPr lang="en-GB"/>
              <a:t>Health and social care funding explained</a:t>
            </a:r>
            <a:endParaRPr lang="en-US" dirty="0"/>
          </a:p>
        </p:txBody>
      </p:sp>
    </p:spTree>
    <p:extLst>
      <p:ext uri="{BB962C8B-B14F-4D97-AF65-F5344CB8AC3E}">
        <p14:creationId xmlns:p14="http://schemas.microsoft.com/office/powerpoint/2010/main" val="35614813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5159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a:xfrm>
            <a:off x="360000" y="354875"/>
            <a:ext cx="936000" cy="272363"/>
          </a:xfrm>
        </p:spPr>
        <p:txBody>
          <a:bodyPr/>
          <a:lstStyle/>
          <a:p>
            <a:r>
              <a:rPr lang="en-US"/>
              <a:t>2016</a:t>
            </a:r>
            <a:endParaRPr lang="en-US" dirty="0"/>
          </a:p>
        </p:txBody>
      </p:sp>
      <p:sp>
        <p:nvSpPr>
          <p:cNvPr id="8" name="Footer Placeholder 4"/>
          <p:cNvSpPr>
            <a:spLocks noGrp="1"/>
          </p:cNvSpPr>
          <p:nvPr>
            <p:ph type="ftr" sz="quarter" idx="11"/>
          </p:nvPr>
        </p:nvSpPr>
        <p:spPr>
          <a:xfrm>
            <a:off x="1368000" y="354875"/>
            <a:ext cx="5808600" cy="272363"/>
          </a:xfrm>
        </p:spPr>
        <p:txBody>
          <a:bodyPr/>
          <a:lstStyle/>
          <a:p>
            <a:r>
              <a:rPr lang="en-GB"/>
              <a:t>Health and social care funding explained</a:t>
            </a:r>
            <a:endParaRPr lang="en-US" dirty="0"/>
          </a:p>
        </p:txBody>
      </p:sp>
      <p:pic>
        <p:nvPicPr>
          <p:cNvPr id="12" name="Picture 11"/>
          <p:cNvPicPr/>
          <p:nvPr/>
        </p:nvPicPr>
        <p:blipFill>
          <a:blip r:embed="rId3">
            <a:extLst>
              <a:ext uri="{28A0092B-C50C-407E-A947-70E740481C1C}">
                <a14:useLocalDpi xmlns:a14="http://schemas.microsoft.com/office/drawing/2010/main" val="0"/>
              </a:ext>
            </a:extLst>
          </a:blip>
          <a:stretch>
            <a:fillRect/>
          </a:stretch>
        </p:blipFill>
        <p:spPr bwMode="auto">
          <a:xfrm>
            <a:off x="228873" y="736893"/>
            <a:ext cx="6889041" cy="6121107"/>
          </a:xfrm>
          <a:prstGeom prst="rect">
            <a:avLst/>
          </a:prstGeom>
          <a:noFill/>
          <a:ln>
            <a:noFill/>
          </a:ln>
        </p:spPr>
      </p:pic>
    </p:spTree>
    <p:extLst>
      <p:ext uri="{BB962C8B-B14F-4D97-AF65-F5344CB8AC3E}">
        <p14:creationId xmlns:p14="http://schemas.microsoft.com/office/powerpoint/2010/main" val="4159960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a:xfrm>
            <a:off x="360000" y="354875"/>
            <a:ext cx="936000" cy="272363"/>
          </a:xfrm>
        </p:spPr>
        <p:txBody>
          <a:bodyPr/>
          <a:lstStyle/>
          <a:p>
            <a:r>
              <a:rPr lang="en-US"/>
              <a:t>2016</a:t>
            </a:r>
            <a:endParaRPr lang="en-US" dirty="0"/>
          </a:p>
        </p:txBody>
      </p:sp>
      <p:sp>
        <p:nvSpPr>
          <p:cNvPr id="8" name="Footer Placeholder 4"/>
          <p:cNvSpPr>
            <a:spLocks noGrp="1"/>
          </p:cNvSpPr>
          <p:nvPr>
            <p:ph type="ftr" sz="quarter" idx="11"/>
          </p:nvPr>
        </p:nvSpPr>
        <p:spPr>
          <a:xfrm>
            <a:off x="1368000" y="354875"/>
            <a:ext cx="5808600" cy="272363"/>
          </a:xfrm>
        </p:spPr>
        <p:txBody>
          <a:bodyPr/>
          <a:lstStyle/>
          <a:p>
            <a:r>
              <a:rPr lang="en-GB"/>
              <a:t>Health and social care funding explained</a:t>
            </a:r>
            <a:endParaRPr lang="en-US" dirty="0"/>
          </a:p>
        </p:txBody>
      </p:sp>
      <p:pic>
        <p:nvPicPr>
          <p:cNvPr id="12" name="Picture 11"/>
          <p:cNvPicPr/>
          <p:nvPr/>
        </p:nvPicPr>
        <p:blipFill>
          <a:blip r:embed="rId3">
            <a:extLst>
              <a:ext uri="{28A0092B-C50C-407E-A947-70E740481C1C}">
                <a14:useLocalDpi xmlns:a14="http://schemas.microsoft.com/office/drawing/2010/main" val="0"/>
              </a:ext>
            </a:extLst>
          </a:blip>
          <a:stretch>
            <a:fillRect/>
          </a:stretch>
        </p:blipFill>
        <p:spPr bwMode="auto">
          <a:xfrm>
            <a:off x="90265" y="740929"/>
            <a:ext cx="6470025" cy="6117072"/>
          </a:xfrm>
          <a:prstGeom prst="rect">
            <a:avLst/>
          </a:prstGeom>
          <a:noFill/>
          <a:ln>
            <a:noFill/>
          </a:ln>
        </p:spPr>
      </p:pic>
    </p:spTree>
    <p:extLst>
      <p:ext uri="{BB962C8B-B14F-4D97-AF65-F5344CB8AC3E}">
        <p14:creationId xmlns:p14="http://schemas.microsoft.com/office/powerpoint/2010/main" val="3445227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a:xfrm>
            <a:off x="360000" y="354875"/>
            <a:ext cx="936000" cy="272363"/>
          </a:xfrm>
        </p:spPr>
        <p:txBody>
          <a:bodyPr/>
          <a:lstStyle/>
          <a:p>
            <a:r>
              <a:rPr lang="en-US"/>
              <a:t>2016</a:t>
            </a:r>
            <a:endParaRPr lang="en-US" dirty="0"/>
          </a:p>
        </p:txBody>
      </p:sp>
      <p:sp>
        <p:nvSpPr>
          <p:cNvPr id="8" name="Footer Placeholder 4"/>
          <p:cNvSpPr>
            <a:spLocks noGrp="1"/>
          </p:cNvSpPr>
          <p:nvPr>
            <p:ph type="ftr" sz="quarter" idx="11"/>
          </p:nvPr>
        </p:nvSpPr>
        <p:spPr>
          <a:xfrm>
            <a:off x="1368000" y="354875"/>
            <a:ext cx="5808600" cy="272363"/>
          </a:xfrm>
        </p:spPr>
        <p:txBody>
          <a:bodyPr/>
          <a:lstStyle/>
          <a:p>
            <a:r>
              <a:rPr lang="en-GB"/>
              <a:t>Health and social care funding explained</a:t>
            </a:r>
            <a:endParaRPr lang="en-US" dirty="0"/>
          </a:p>
        </p:txBody>
      </p:sp>
      <p:pic>
        <p:nvPicPr>
          <p:cNvPr id="12" name="Picture 11"/>
          <p:cNvPicPr/>
          <p:nvPr/>
        </p:nvPicPr>
        <p:blipFill>
          <a:blip r:embed="rId3">
            <a:extLst>
              <a:ext uri="{28A0092B-C50C-407E-A947-70E740481C1C}">
                <a14:useLocalDpi xmlns:a14="http://schemas.microsoft.com/office/drawing/2010/main" val="0"/>
              </a:ext>
            </a:extLst>
          </a:blip>
          <a:stretch>
            <a:fillRect/>
          </a:stretch>
        </p:blipFill>
        <p:spPr bwMode="auto">
          <a:xfrm>
            <a:off x="90264" y="778318"/>
            <a:ext cx="7140665" cy="6046401"/>
          </a:xfrm>
          <a:prstGeom prst="rect">
            <a:avLst/>
          </a:prstGeom>
          <a:noFill/>
          <a:ln>
            <a:noFill/>
          </a:ln>
        </p:spPr>
      </p:pic>
    </p:spTree>
    <p:extLst>
      <p:ext uri="{BB962C8B-B14F-4D97-AF65-F5344CB8AC3E}">
        <p14:creationId xmlns:p14="http://schemas.microsoft.com/office/powerpoint/2010/main" val="2536331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a:xfrm>
            <a:off x="360000" y="354875"/>
            <a:ext cx="936000" cy="272363"/>
          </a:xfrm>
        </p:spPr>
        <p:txBody>
          <a:bodyPr/>
          <a:lstStyle/>
          <a:p>
            <a:r>
              <a:rPr lang="en-US"/>
              <a:t>2016</a:t>
            </a:r>
            <a:endParaRPr lang="en-US" dirty="0"/>
          </a:p>
        </p:txBody>
      </p:sp>
      <p:sp>
        <p:nvSpPr>
          <p:cNvPr id="8" name="Footer Placeholder 4"/>
          <p:cNvSpPr>
            <a:spLocks noGrp="1"/>
          </p:cNvSpPr>
          <p:nvPr>
            <p:ph type="ftr" sz="quarter" idx="11"/>
          </p:nvPr>
        </p:nvSpPr>
        <p:spPr>
          <a:xfrm>
            <a:off x="1368000" y="354875"/>
            <a:ext cx="5808600" cy="272363"/>
          </a:xfrm>
        </p:spPr>
        <p:txBody>
          <a:bodyPr/>
          <a:lstStyle/>
          <a:p>
            <a:r>
              <a:rPr lang="en-GB"/>
              <a:t>Health and social care funding explained</a:t>
            </a:r>
            <a:endParaRPr lang="en-US" dirty="0"/>
          </a:p>
        </p:txBody>
      </p:sp>
      <p:pic>
        <p:nvPicPr>
          <p:cNvPr id="12" name="Picture 11"/>
          <p:cNvPicPr/>
          <p:nvPr/>
        </p:nvPicPr>
        <p:blipFill>
          <a:blip r:embed="rId3">
            <a:extLst>
              <a:ext uri="{28A0092B-C50C-407E-A947-70E740481C1C}">
                <a14:useLocalDpi xmlns:a14="http://schemas.microsoft.com/office/drawing/2010/main" val="0"/>
              </a:ext>
            </a:extLst>
          </a:blip>
          <a:stretch>
            <a:fillRect/>
          </a:stretch>
        </p:blipFill>
        <p:spPr bwMode="auto">
          <a:xfrm>
            <a:off x="90265" y="736797"/>
            <a:ext cx="7159693" cy="6121203"/>
          </a:xfrm>
          <a:prstGeom prst="rect">
            <a:avLst/>
          </a:prstGeom>
          <a:noFill/>
          <a:ln>
            <a:noFill/>
          </a:ln>
        </p:spPr>
      </p:pic>
    </p:spTree>
    <p:extLst>
      <p:ext uri="{BB962C8B-B14F-4D97-AF65-F5344CB8AC3E}">
        <p14:creationId xmlns:p14="http://schemas.microsoft.com/office/powerpoint/2010/main" val="2536331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a:xfrm>
            <a:off x="360000" y="354875"/>
            <a:ext cx="936000" cy="272363"/>
          </a:xfrm>
        </p:spPr>
        <p:txBody>
          <a:bodyPr/>
          <a:lstStyle/>
          <a:p>
            <a:r>
              <a:rPr lang="en-US"/>
              <a:t>2016</a:t>
            </a:r>
            <a:endParaRPr lang="en-US" dirty="0"/>
          </a:p>
        </p:txBody>
      </p:sp>
      <p:sp>
        <p:nvSpPr>
          <p:cNvPr id="8" name="Footer Placeholder 4"/>
          <p:cNvSpPr>
            <a:spLocks noGrp="1"/>
          </p:cNvSpPr>
          <p:nvPr>
            <p:ph type="ftr" sz="quarter" idx="11"/>
          </p:nvPr>
        </p:nvSpPr>
        <p:spPr>
          <a:xfrm>
            <a:off x="1368000" y="354875"/>
            <a:ext cx="5808600" cy="272363"/>
          </a:xfrm>
        </p:spPr>
        <p:txBody>
          <a:bodyPr/>
          <a:lstStyle/>
          <a:p>
            <a:r>
              <a:rPr lang="en-GB"/>
              <a:t>Health and social care funding explained</a:t>
            </a:r>
            <a:endParaRPr lang="en-US" dirty="0"/>
          </a:p>
        </p:txBody>
      </p:sp>
      <p:pic>
        <p:nvPicPr>
          <p:cNvPr id="12" name="Picture 11"/>
          <p:cNvPicPr/>
          <p:nvPr/>
        </p:nvPicPr>
        <p:blipFill>
          <a:blip r:embed="rId3">
            <a:extLst>
              <a:ext uri="{28A0092B-C50C-407E-A947-70E740481C1C}">
                <a14:useLocalDpi xmlns:a14="http://schemas.microsoft.com/office/drawing/2010/main" val="0"/>
              </a:ext>
            </a:extLst>
          </a:blip>
          <a:stretch>
            <a:fillRect/>
          </a:stretch>
        </p:blipFill>
        <p:spPr bwMode="auto">
          <a:xfrm>
            <a:off x="142732" y="765268"/>
            <a:ext cx="6365092" cy="6068394"/>
          </a:xfrm>
          <a:prstGeom prst="rect">
            <a:avLst/>
          </a:prstGeom>
          <a:noFill/>
          <a:ln>
            <a:noFill/>
          </a:ln>
        </p:spPr>
      </p:pic>
    </p:spTree>
    <p:extLst>
      <p:ext uri="{BB962C8B-B14F-4D97-AF65-F5344CB8AC3E}">
        <p14:creationId xmlns:p14="http://schemas.microsoft.com/office/powerpoint/2010/main" val="2536331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a:xfrm>
            <a:off x="360000" y="354875"/>
            <a:ext cx="936000" cy="272363"/>
          </a:xfrm>
        </p:spPr>
        <p:txBody>
          <a:bodyPr/>
          <a:lstStyle/>
          <a:p>
            <a:r>
              <a:rPr lang="en-US"/>
              <a:t>2016</a:t>
            </a:r>
            <a:endParaRPr lang="en-US" dirty="0"/>
          </a:p>
        </p:txBody>
      </p:sp>
      <p:sp>
        <p:nvSpPr>
          <p:cNvPr id="8" name="Footer Placeholder 4"/>
          <p:cNvSpPr>
            <a:spLocks noGrp="1"/>
          </p:cNvSpPr>
          <p:nvPr>
            <p:ph type="ftr" sz="quarter" idx="11"/>
          </p:nvPr>
        </p:nvSpPr>
        <p:spPr>
          <a:xfrm>
            <a:off x="1368000" y="354875"/>
            <a:ext cx="5808600" cy="272363"/>
          </a:xfrm>
        </p:spPr>
        <p:txBody>
          <a:bodyPr/>
          <a:lstStyle/>
          <a:p>
            <a:r>
              <a:rPr lang="en-GB"/>
              <a:t>Health and social care funding explained</a:t>
            </a:r>
            <a:endParaRPr lang="en-US" dirty="0"/>
          </a:p>
        </p:txBody>
      </p:sp>
      <p:pic>
        <p:nvPicPr>
          <p:cNvPr id="12" name="Picture 11"/>
          <p:cNvPicPr/>
          <p:nvPr/>
        </p:nvPicPr>
        <p:blipFill>
          <a:blip r:embed="rId3">
            <a:extLst>
              <a:ext uri="{28A0092B-C50C-407E-A947-70E740481C1C}">
                <a14:useLocalDpi xmlns:a14="http://schemas.microsoft.com/office/drawing/2010/main" val="0"/>
              </a:ext>
            </a:extLst>
          </a:blip>
          <a:stretch>
            <a:fillRect/>
          </a:stretch>
        </p:blipFill>
        <p:spPr bwMode="auto">
          <a:xfrm>
            <a:off x="221481" y="740929"/>
            <a:ext cx="6207594" cy="6117071"/>
          </a:xfrm>
          <a:prstGeom prst="rect">
            <a:avLst/>
          </a:prstGeom>
          <a:noFill/>
          <a:ln>
            <a:noFill/>
          </a:ln>
        </p:spPr>
      </p:pic>
    </p:spTree>
    <p:extLst>
      <p:ext uri="{BB962C8B-B14F-4D97-AF65-F5344CB8AC3E}">
        <p14:creationId xmlns:p14="http://schemas.microsoft.com/office/powerpoint/2010/main" val="2536331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a:xfrm>
            <a:off x="360000" y="354875"/>
            <a:ext cx="936000" cy="272363"/>
          </a:xfrm>
        </p:spPr>
        <p:txBody>
          <a:bodyPr/>
          <a:lstStyle/>
          <a:p>
            <a:r>
              <a:rPr lang="en-US"/>
              <a:t>2016</a:t>
            </a:r>
            <a:endParaRPr lang="en-US" dirty="0"/>
          </a:p>
        </p:txBody>
      </p:sp>
      <p:sp>
        <p:nvSpPr>
          <p:cNvPr id="8" name="Footer Placeholder 4"/>
          <p:cNvSpPr>
            <a:spLocks noGrp="1"/>
          </p:cNvSpPr>
          <p:nvPr>
            <p:ph type="ftr" sz="quarter" idx="11"/>
          </p:nvPr>
        </p:nvSpPr>
        <p:spPr>
          <a:xfrm>
            <a:off x="1368000" y="354875"/>
            <a:ext cx="5808600" cy="272363"/>
          </a:xfrm>
        </p:spPr>
        <p:txBody>
          <a:bodyPr/>
          <a:lstStyle/>
          <a:p>
            <a:r>
              <a:rPr lang="en-GB"/>
              <a:t>Health and social care funding explained</a:t>
            </a:r>
            <a:endParaRPr lang="en-US" dirty="0"/>
          </a:p>
        </p:txBody>
      </p:sp>
      <p:pic>
        <p:nvPicPr>
          <p:cNvPr id="12" name="Picture 11"/>
          <p:cNvPicPr/>
          <p:nvPr/>
        </p:nvPicPr>
        <p:blipFill>
          <a:blip r:embed="rId3">
            <a:extLst>
              <a:ext uri="{28A0092B-C50C-407E-A947-70E740481C1C}">
                <a14:useLocalDpi xmlns:a14="http://schemas.microsoft.com/office/drawing/2010/main" val="0"/>
              </a:ext>
            </a:extLst>
          </a:blip>
          <a:stretch>
            <a:fillRect/>
          </a:stretch>
        </p:blipFill>
        <p:spPr bwMode="auto">
          <a:xfrm>
            <a:off x="355535" y="740929"/>
            <a:ext cx="5939486" cy="6117071"/>
          </a:xfrm>
          <a:prstGeom prst="rect">
            <a:avLst/>
          </a:prstGeom>
          <a:noFill/>
          <a:ln>
            <a:noFill/>
          </a:ln>
        </p:spPr>
      </p:pic>
    </p:spTree>
    <p:extLst>
      <p:ext uri="{BB962C8B-B14F-4D97-AF65-F5344CB8AC3E}">
        <p14:creationId xmlns:p14="http://schemas.microsoft.com/office/powerpoint/2010/main" val="2536331221"/>
      </p:ext>
    </p:extLst>
  </p:cSld>
  <p:clrMapOvr>
    <a:masterClrMapping/>
  </p:clrMapOvr>
</p:sld>
</file>

<file path=ppt/theme/theme1.xml><?xml version="1.0" encoding="utf-8"?>
<a:theme xmlns:a="http://schemas.openxmlformats.org/drawingml/2006/main" name="151110_THF_Powerpoint_Template_Basic">
  <a:themeElements>
    <a:clrScheme name="The Health Foundation">
      <a:dk1>
        <a:srgbClr val="1C1C1C"/>
      </a:dk1>
      <a:lt1>
        <a:srgbClr val="FFFFFF"/>
      </a:lt1>
      <a:dk2>
        <a:srgbClr val="DD0031"/>
      </a:dk2>
      <a:lt2>
        <a:srgbClr val="E2DFD8"/>
      </a:lt2>
      <a:accent1>
        <a:srgbClr val="999390"/>
      </a:accent1>
      <a:accent2>
        <a:srgbClr val="EE9B90"/>
      </a:accent2>
      <a:accent3>
        <a:srgbClr val="9D8CB1"/>
      </a:accent3>
      <a:accent4>
        <a:srgbClr val="8BC68F"/>
      </a:accent4>
      <a:accent5>
        <a:srgbClr val="FFE996"/>
      </a:accent5>
      <a:accent6>
        <a:srgbClr val="A6D7D3"/>
      </a:accent6>
      <a:hlink>
        <a:srgbClr val="1C1C1C"/>
      </a:hlink>
      <a:folHlink>
        <a:srgbClr val="E2DFD8"/>
      </a:folHlink>
    </a:clrScheme>
    <a:fontScheme name="The Health Foundation">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t"/>
      <a:lstStyle>
        <a:defPPr algn="l">
          <a:defRPr sz="3000">
            <a:solidFill>
              <a:schemeClr val="accent1"/>
            </a:solidFill>
            <a:latin typeface="Univers LT Std 65 Bold"/>
            <a:cs typeface="Univers LT Std 65 Bold"/>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solidFill>
          <a:srgbClr val="A6D7D3"/>
        </a:solidFill>
      </a:spPr>
      <a:bodyPr wrap="square" rtlCol="0">
        <a:noAutofit/>
      </a:bodyPr>
      <a:lstStyle>
        <a:defPPr>
          <a:defRPr sz="1400">
            <a:solidFill>
              <a:srgbClr val="FFFFFF"/>
            </a:solidFill>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ECE794D6084B14A85248D91AFA40F19" ma:contentTypeVersion="1" ma:contentTypeDescription="Create a new document." ma:contentTypeScope="" ma:versionID="0086644ada57efb65468b994466eb671">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AAB0D5A5-4DF7-4D7F-8B4F-D9061411871F}">
  <ds:schemaRefs>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purl.org/dc/dcmitype/"/>
    <ds:schemaRef ds:uri="http://purl.org/dc/elements/1.1/"/>
    <ds:schemaRef ds:uri="http://www.w3.org/XML/1998/namespace"/>
  </ds:schemaRefs>
</ds:datastoreItem>
</file>

<file path=customXml/itemProps2.xml><?xml version="1.0" encoding="utf-8"?>
<ds:datastoreItem xmlns:ds="http://schemas.openxmlformats.org/officeDocument/2006/customXml" ds:itemID="{7D5E28F9-C420-45EC-9E43-60DEA6360A4E}">
  <ds:schemaRefs>
    <ds:schemaRef ds:uri="http://schemas.microsoft.com/sharepoint/v3/contenttype/forms"/>
  </ds:schemaRefs>
</ds:datastoreItem>
</file>

<file path=customXml/itemProps3.xml><?xml version="1.0" encoding="utf-8"?>
<ds:datastoreItem xmlns:ds="http://schemas.openxmlformats.org/officeDocument/2006/customXml" ds:itemID="{D53BC12D-4DF5-4EF8-9750-0A41C38A05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151110_THF_Powerpoint_Template_Basic</Template>
  <TotalTime>1631</TotalTime>
  <Words>1141</Words>
  <Application>Microsoft Office PowerPoint</Application>
  <PresentationFormat>On-screen Show (4:3)</PresentationFormat>
  <Paragraphs>106</Paragraphs>
  <Slides>20</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Georgia</vt:lpstr>
      <vt:lpstr>Wingdings</vt:lpstr>
      <vt:lpstr>151110_THF_Powerpoint_Template_Basic</vt:lpstr>
      <vt:lpstr>Health and social care funding explained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Health Foundation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dc:title>
  <dc:creator>Catherine Riedel</dc:creator>
  <cp:lastModifiedBy>Antonia Kanczula</cp:lastModifiedBy>
  <cp:revision>79</cp:revision>
  <dcterms:created xsi:type="dcterms:W3CDTF">2016-02-09T17:21:09Z</dcterms:created>
  <dcterms:modified xsi:type="dcterms:W3CDTF">2018-12-18T10:22:14Z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0x0101006ECE794D6084B14A85248D91AFA40F19</vt:lpwstr>
  </property>
</Properties>
</file>