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79" r:id="rId5"/>
    <p:sldId id="325" r:id="rId6"/>
    <p:sldId id="264" r:id="rId7"/>
    <p:sldId id="284" r:id="rId8"/>
    <p:sldId id="306" r:id="rId9"/>
    <p:sldId id="326" r:id="rId10"/>
    <p:sldId id="327" r:id="rId11"/>
    <p:sldId id="304" r:id="rId12"/>
    <p:sldId id="281" r:id="rId13"/>
    <p:sldId id="286" r:id="rId14"/>
    <p:sldId id="320" r:id="rId15"/>
    <p:sldId id="329" r:id="rId16"/>
    <p:sldId id="338" r:id="rId17"/>
    <p:sldId id="285" r:id="rId18"/>
    <p:sldId id="291" r:id="rId19"/>
    <p:sldId id="293" r:id="rId20"/>
    <p:sldId id="330" r:id="rId21"/>
    <p:sldId id="317" r:id="rId22"/>
    <p:sldId id="331" r:id="rId23"/>
    <p:sldId id="332" r:id="rId24"/>
    <p:sldId id="296" r:id="rId25"/>
    <p:sldId id="315" r:id="rId26"/>
    <p:sldId id="295" r:id="rId27"/>
    <p:sldId id="333" r:id="rId28"/>
    <p:sldId id="297" r:id="rId29"/>
    <p:sldId id="334" r:id="rId30"/>
    <p:sldId id="341" r:id="rId31"/>
    <p:sldId id="308" r:id="rId32"/>
    <p:sldId id="335" r:id="rId33"/>
    <p:sldId id="316" r:id="rId34"/>
    <p:sldId id="336" r:id="rId35"/>
    <p:sldId id="302" r:id="rId36"/>
    <p:sldId id="337" r:id="rId37"/>
    <p:sldId id="342" r:id="rId38"/>
    <p:sldId id="343" r:id="rId39"/>
    <p:sldId id="344" r:id="rId40"/>
    <p:sldId id="272" r:id="rId4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TUAL PRESENTATION" id="{04759C94-2FB7-4B14-9A82-5822DBB6BE3A}">
          <p14:sldIdLst>
            <p14:sldId id="279"/>
            <p14:sldId id="325"/>
            <p14:sldId id="264"/>
            <p14:sldId id="284"/>
            <p14:sldId id="306"/>
            <p14:sldId id="326"/>
            <p14:sldId id="327"/>
            <p14:sldId id="304"/>
            <p14:sldId id="281"/>
            <p14:sldId id="286"/>
            <p14:sldId id="320"/>
            <p14:sldId id="329"/>
            <p14:sldId id="338"/>
            <p14:sldId id="285"/>
            <p14:sldId id="291"/>
            <p14:sldId id="293"/>
            <p14:sldId id="330"/>
            <p14:sldId id="317"/>
            <p14:sldId id="331"/>
            <p14:sldId id="332"/>
            <p14:sldId id="296"/>
            <p14:sldId id="315"/>
            <p14:sldId id="295"/>
            <p14:sldId id="333"/>
            <p14:sldId id="297"/>
            <p14:sldId id="334"/>
            <p14:sldId id="341"/>
            <p14:sldId id="308"/>
            <p14:sldId id="335"/>
            <p14:sldId id="316"/>
            <p14:sldId id="336"/>
            <p14:sldId id="302"/>
            <p14:sldId id="337"/>
            <p14:sldId id="342"/>
            <p14:sldId id="343"/>
            <p14:sldId id="344"/>
            <p14:sldId id="272"/>
          </p14:sldIdLst>
        </p14:section>
      </p14:sectionLst>
    </p:ext>
    <p:ext uri="{EFAFB233-063F-42B5-8137-9DF3F51BA10A}">
      <p15:sldGuideLst xmlns:p15="http://schemas.microsoft.com/office/powerpoint/2012/main">
        <p15:guide id="1" orient="horz" pos="4793" userDrawn="1">
          <p15:clr>
            <a:srgbClr val="A4A3A4"/>
          </p15:clr>
        </p15:guide>
        <p15:guide id="2" pos="2160" userDrawn="1">
          <p15:clr>
            <a:srgbClr val="A4A3A4"/>
          </p15:clr>
        </p15:guide>
        <p15:guide id="3" orient="horz" pos="399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achel Cresswell" initials="RC" lastIdx="40" clrIdx="6">
    <p:extLst>
      <p:ext uri="{19B8F6BF-5375-455C-9EA6-DF929625EA0E}">
        <p15:presenceInfo xmlns:p15="http://schemas.microsoft.com/office/powerpoint/2012/main" userId="S::rachel.cresswell@health.org.uk::b4f9842d-00f8-4dba-b4d5-eee4d2586cd3" providerId="AD"/>
      </p:ext>
    </p:extLst>
  </p:cmAuthor>
  <p:cmAuthor id="1" name="Shreya Sonthalia" initials="SS" lastIdx="58" clrIdx="0">
    <p:extLst>
      <p:ext uri="{19B8F6BF-5375-455C-9EA6-DF929625EA0E}">
        <p15:presenceInfo xmlns:p15="http://schemas.microsoft.com/office/powerpoint/2012/main" userId="S::shreya.sonthalia@health.org.uk::573a7b2a-f32f-4c00-a4d5-d09be3a3fddd" providerId="AD"/>
      </p:ext>
    </p:extLst>
  </p:cmAuthor>
  <p:cmAuthor id="8" name="Chris Carr" initials="CC" lastIdx="8" clrIdx="7">
    <p:extLst>
      <p:ext uri="{19B8F6BF-5375-455C-9EA6-DF929625EA0E}">
        <p15:presenceInfo xmlns:p15="http://schemas.microsoft.com/office/powerpoint/2012/main" userId="S::Chris.Carr@health.org.uk::75b4c852-e0af-4f5e-9933-633fe55426c9" providerId="AD"/>
      </p:ext>
    </p:extLst>
  </p:cmAuthor>
  <p:cmAuthor id="2" name="Caitlin Webb" initials="CW" lastIdx="65" clrIdx="1">
    <p:extLst>
      <p:ext uri="{19B8F6BF-5375-455C-9EA6-DF929625EA0E}">
        <p15:presenceInfo xmlns:p15="http://schemas.microsoft.com/office/powerpoint/2012/main" userId="S::caitlin.webb@health.org.uk::d54791da-a8d4-4cd2-91b6-b89c6e12f07e" providerId="AD"/>
      </p:ext>
    </p:extLst>
  </p:cmAuthor>
  <p:cmAuthor id="9" name="Kate Addison" initials="KA" lastIdx="14" clrIdx="8">
    <p:extLst>
      <p:ext uri="{19B8F6BF-5375-455C-9EA6-DF929625EA0E}">
        <p15:presenceInfo xmlns:p15="http://schemas.microsoft.com/office/powerpoint/2012/main" userId="S::Kate.Addison@health.org.uk::851c0324-1985-447f-95d4-d7804efd9d9f" providerId="AD"/>
      </p:ext>
    </p:extLst>
  </p:cmAuthor>
  <p:cmAuthor id="3" name="Adam Tinson" initials="AT" lastIdx="40" clrIdx="2">
    <p:extLst>
      <p:ext uri="{19B8F6BF-5375-455C-9EA6-DF929625EA0E}">
        <p15:presenceInfo xmlns:p15="http://schemas.microsoft.com/office/powerpoint/2012/main" userId="S::adam.tinson@health.org.uk::83277eef-6cad-427d-b617-2f2f80a187a1" providerId="AD"/>
      </p:ext>
    </p:extLst>
  </p:cmAuthor>
  <p:cmAuthor id="10" name="Jo Bibby" initials="JB" lastIdx="8" clrIdx="9">
    <p:extLst>
      <p:ext uri="{19B8F6BF-5375-455C-9EA6-DF929625EA0E}">
        <p15:presenceInfo xmlns:p15="http://schemas.microsoft.com/office/powerpoint/2012/main" userId="S::Jo.Bibby@health.org.uk::b8373dc2-b5e1-4bd0-ac71-7cc9496bbaee" providerId="AD"/>
      </p:ext>
    </p:extLst>
  </p:cmAuthor>
  <p:cmAuthor id="4" name="Mehrunisha Suleman" initials="MS" lastIdx="19" clrIdx="3">
    <p:extLst>
      <p:ext uri="{19B8F6BF-5375-455C-9EA6-DF929625EA0E}">
        <p15:presenceInfo xmlns:p15="http://schemas.microsoft.com/office/powerpoint/2012/main" userId="S::mehrunisha.suleman@health.org.uk::a19c2139-fcc2-4b94-b662-bd6e81d91253" providerId="AD"/>
      </p:ext>
    </p:extLst>
  </p:cmAuthor>
  <p:cmAuthor id="5" name="David Finch" initials="DF" lastIdx="68" clrIdx="4">
    <p:extLst>
      <p:ext uri="{19B8F6BF-5375-455C-9EA6-DF929625EA0E}">
        <p15:presenceInfo xmlns:p15="http://schemas.microsoft.com/office/powerpoint/2012/main" userId="S::David.Finch@health.org.uk::3d4aa3da-f20c-404b-b8fa-0f331c97c2de" providerId="AD"/>
      </p:ext>
    </p:extLst>
  </p:cmAuthor>
  <p:cmAuthor id="6" name="Sabrina Bunbury" initials="SB" lastIdx="4" clrIdx="5">
    <p:extLst>
      <p:ext uri="{19B8F6BF-5375-455C-9EA6-DF929625EA0E}">
        <p15:presenceInfo xmlns:p15="http://schemas.microsoft.com/office/powerpoint/2012/main" userId="S::sabrina.bunbury@health.org.uk::6d859240-6a86-4f2f-8604-4fd0ee23bb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547C"/>
    <a:srgbClr val="E30514"/>
    <a:srgbClr val="342E2B"/>
    <a:srgbClr val="000000"/>
    <a:srgbClr val="898989"/>
    <a:srgbClr val="E2DED8"/>
    <a:srgbClr val="E2DF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9FA79-B92F-2B73-12F2-71F48F7883C2}" v="2" dt="2021-07-04T15:36:53.830"/>
    <p1510:client id="{1C900C69-D5E5-7AD9-363D-41572C81D0AE}" v="1" dt="2021-07-05T07:57:55.018"/>
    <p1510:client id="{29E243E8-63D6-9248-53C6-E4CACD81026F}" v="2" dt="2021-07-05T13:19:03.972"/>
    <p1510:client id="{3100F57D-A888-430F-BEA0-71A7B9ECF70D}" v="7" dt="2021-07-05T06:38:10.153"/>
    <p1510:client id="{3161EB91-7D9B-7A3A-5815-CC80D217B0F9}" v="51" dt="2021-07-04T15:15:20.439"/>
    <p1510:client id="{4344B945-FED4-303B-8B20-C9CE0F121C63}" v="2" dt="2021-07-05T15:13:39.591"/>
    <p1510:client id="{5303B397-F93D-3AA6-5A57-03B3E917E197}" v="1" dt="2021-07-05T14:42:57.828"/>
    <p1510:client id="{54A02DDA-163C-8855-DBE1-08F6020950C8}" v="1" dt="2021-07-05T08:41:18.614"/>
    <p1510:client id="{774A121E-11A3-D47A-82B0-8D56B8941D63}" v="122" dt="2021-07-05T11:07:28.685"/>
    <p1510:client id="{792056C5-A39D-DB86-D2A6-3452AB445076}" v="29" dt="2021-07-05T08:35:58.907"/>
    <p1510:client id="{80BB9964-0A52-FDFF-0B46-6D80FFC0ABC8}" v="1" dt="2021-07-05T12:35:37.873"/>
    <p1510:client id="{8C3A5831-A573-4609-B969-EF339AAB5750}" v="2" dt="2021-07-05T14:53:16.002"/>
    <p1510:client id="{A38AD66E-D3D4-BB16-AF77-B9827C5826EC}" v="3" dt="2021-07-05T08:59:31.831"/>
    <p1510:client id="{AAEDC187-4964-4723-A528-6513618FAFB0}" v="4" dt="2021-07-05T12:26:11.206"/>
    <p1510:client id="{BEA838EA-FE0E-A24A-9169-B65FA3D2BB29}" v="1" dt="2021-07-04T15:22:16.268"/>
    <p1510:client id="{C1DD0075-8E42-8287-1409-256C48510A57}" v="29" dt="2021-07-05T14:03:08.169"/>
    <p1510:client id="{D048902F-AB61-4B2E-8ED8-F9D0FD9023FC}" v="72" dt="2021-07-05T12:19:42.116"/>
    <p1510:client id="{D139CD08-BFBC-325E-C16B-A892F88CDA64}" v="22" dt="2021-07-05T12:41:01.770"/>
    <p1510:client id="{EBF40184-F20C-4220-8BBC-2DC34416DD01}" v="89" dt="2021-07-05T08:15:34.431"/>
    <p1510:client id="{FB617141-62A9-4FF6-A248-32D3E111079C}" v="462" dt="2021-07-05T14:00:38.305"/>
    <p1510:client id="{FDA258B4-FE02-CD73-A8DA-F5550B159B43}" v="5" dt="2021-07-05T06:48:48.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2628" y="90"/>
      </p:cViewPr>
      <p:guideLst>
        <p:guide orient="horz" pos="4793"/>
        <p:guide pos="2160"/>
        <p:guide orient="horz" pos="399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DCF09A-7643-8E49-A419-6A6F781113D1}" type="datetimeFigureOut">
              <a:t>7/5/2021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EAA621-1AE1-2541-A18B-F139E38977EB}" type="slidenum">
              <a:t>‹#›</a:t>
            </a:fld>
            <a:endParaRPr lang="en-US"/>
          </a:p>
        </p:txBody>
      </p:sp>
    </p:spTree>
    <p:extLst>
      <p:ext uri="{BB962C8B-B14F-4D97-AF65-F5344CB8AC3E}">
        <p14:creationId xmlns:p14="http://schemas.microsoft.com/office/powerpoint/2010/main" val="1851688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DD6CA-19FA-6A46-BBB5-71E9697CFD07}" type="datetimeFigureOut">
              <a:t>7/5/2021</a:t>
            </a:fld>
            <a:endParaRPr lang="en-US"/>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33EF1-9BE1-3F46-AC92-B087BE00A53D}" type="slidenum">
              <a:t>‹#›</a:t>
            </a:fld>
            <a:endParaRPr lang="en-US"/>
          </a:p>
        </p:txBody>
      </p:sp>
    </p:spTree>
    <p:extLst>
      <p:ext uri="{BB962C8B-B14F-4D97-AF65-F5344CB8AC3E}">
        <p14:creationId xmlns:p14="http://schemas.microsoft.com/office/powerpoint/2010/main" val="12789768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333EF1-9BE1-3F46-AC92-B087BE00A53D}" type="slidenum">
              <a:rPr lang="en-US"/>
              <a:t>9</a:t>
            </a:fld>
            <a:endParaRPr lang="en-US"/>
          </a:p>
        </p:txBody>
      </p:sp>
    </p:spTree>
    <p:extLst>
      <p:ext uri="{BB962C8B-B14F-4D97-AF65-F5344CB8AC3E}">
        <p14:creationId xmlns:p14="http://schemas.microsoft.com/office/powerpoint/2010/main" val="95460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US"/>
          </a:p>
          <a:p>
            <a:endParaRPr lang="en-US"/>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6333EF1-9BE1-3F46-AC92-B087BE00A53D}" type="slidenum">
              <a:rPr lang="en-US"/>
              <a:t>14</a:t>
            </a:fld>
            <a:endParaRPr lang="en-US"/>
          </a:p>
        </p:txBody>
      </p:sp>
    </p:spTree>
    <p:extLst>
      <p:ext uri="{BB962C8B-B14F-4D97-AF65-F5344CB8AC3E}">
        <p14:creationId xmlns:p14="http://schemas.microsoft.com/office/powerpoint/2010/main" val="224149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trike="noStrike"/>
          </a:p>
        </p:txBody>
      </p:sp>
      <p:sp>
        <p:nvSpPr>
          <p:cNvPr id="4" name="Slide Number Placeholder 3"/>
          <p:cNvSpPr>
            <a:spLocks noGrp="1"/>
          </p:cNvSpPr>
          <p:nvPr>
            <p:ph type="sldNum" sz="quarter" idx="5"/>
          </p:nvPr>
        </p:nvSpPr>
        <p:spPr/>
        <p:txBody>
          <a:bodyPr/>
          <a:lstStyle/>
          <a:p>
            <a:fld id="{26333EF1-9BE1-3F46-AC92-B087BE00A53D}" type="slidenum">
              <a:rPr lang="en-GB" smtClean="0"/>
              <a:t>15</a:t>
            </a:fld>
            <a:endParaRPr lang="en-GB"/>
          </a:p>
        </p:txBody>
      </p:sp>
    </p:spTree>
    <p:extLst>
      <p:ext uri="{BB962C8B-B14F-4D97-AF65-F5344CB8AC3E}">
        <p14:creationId xmlns:p14="http://schemas.microsoft.com/office/powerpoint/2010/main" val="218539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6333EF1-9BE1-3F46-AC92-B087BE00A53D}" type="slidenum">
              <a:rPr lang="en-US"/>
              <a:t>18</a:t>
            </a:fld>
            <a:endParaRPr lang="en-US"/>
          </a:p>
        </p:txBody>
      </p:sp>
    </p:spTree>
    <p:extLst>
      <p:ext uri="{BB962C8B-B14F-4D97-AF65-F5344CB8AC3E}">
        <p14:creationId xmlns:p14="http://schemas.microsoft.com/office/powerpoint/2010/main" val="378735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333EF1-9BE1-3F46-AC92-B087BE00A53D}" type="slidenum">
              <a:rPr lang="en-GB" smtClean="0"/>
              <a:t>25</a:t>
            </a:fld>
            <a:endParaRPr lang="en-GB"/>
          </a:p>
        </p:txBody>
      </p:sp>
    </p:spTree>
    <p:extLst>
      <p:ext uri="{BB962C8B-B14F-4D97-AF65-F5344CB8AC3E}">
        <p14:creationId xmlns:p14="http://schemas.microsoft.com/office/powerpoint/2010/main" val="3892122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685800"/>
            <a:ext cx="23749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333EF1-9BE1-3F46-AC92-B087BE00A53D}" type="slidenum">
              <a:rPr lang="en-GB" smtClean="0"/>
              <a:t>28</a:t>
            </a:fld>
            <a:endParaRPr lang="en-GB"/>
          </a:p>
        </p:txBody>
      </p:sp>
    </p:spTree>
    <p:extLst>
      <p:ext uri="{BB962C8B-B14F-4D97-AF65-F5344CB8AC3E}">
        <p14:creationId xmlns:p14="http://schemas.microsoft.com/office/powerpoint/2010/main" val="3414464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ideo" Target="https://www.youtube.com/embed/4bVQGwtjWk4"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000" y="2599998"/>
            <a:ext cx="5400551" cy="6656000"/>
          </a:xfrm>
        </p:spPr>
        <p:txBody>
          <a:bodyPr/>
          <a:lstStyle>
            <a:lvl1pPr marL="270000" indent="-270000">
              <a:spcBef>
                <a:spcPts val="750"/>
              </a:spcBef>
              <a:buFont typeface="+mj-lt"/>
              <a:buAutoNum type="arabicPeriod"/>
              <a:defRPr sz="1600"/>
            </a:lvl1pPr>
            <a:lvl2pPr marL="270000" indent="-270000">
              <a:spcBef>
                <a:spcPts val="750"/>
              </a:spcBef>
              <a:buFont typeface="+mj-lt"/>
              <a:buAutoNum type="arabicPeriod"/>
              <a:defRPr sz="1600" b="1">
                <a:solidFill>
                  <a:srgbClr val="E30514"/>
                </a:solidFill>
              </a:defRPr>
            </a:lvl2pPr>
            <a:lvl3pPr marL="270000" indent="-270000">
              <a:spcBef>
                <a:spcPts val="750"/>
              </a:spcBef>
              <a:buSzPct val="100000"/>
              <a:buFont typeface="+mj-lt"/>
              <a:buAutoNum type="arabicPeriod"/>
              <a:defRPr sz="1600"/>
            </a:lvl3pPr>
            <a:lvl4pPr marL="270000" indent="-270000">
              <a:spcBef>
                <a:spcPts val="750"/>
              </a:spcBef>
              <a:buSzPct val="100000"/>
              <a:buFont typeface="+mj-lt"/>
              <a:buAutoNum type="arabicPeriod"/>
              <a:defRPr sz="1600"/>
            </a:lvl4pPr>
            <a:lvl5pPr marL="270000" indent="-270000">
              <a:spcBef>
                <a:spcPts val="750"/>
              </a:spcBef>
              <a:buFont typeface="+mj-lt"/>
              <a:buAutoNum type="arabicPeriod"/>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200"/>
            </a:lvl1pPr>
          </a:lstStyle>
          <a:p>
            <a:fld id="{4B096CFE-13EB-9C46-AD64-3E2A74317CB2}" type="slidenum">
              <a:rPr lang="en-GB" smtClean="0"/>
              <a:pPr/>
              <a:t>‹#›</a:t>
            </a:fld>
            <a:endParaRPr lang="en-GB"/>
          </a:p>
        </p:txBody>
      </p:sp>
      <p:cxnSp>
        <p:nvCxnSpPr>
          <p:cNvPr id="7" name="Straight Connector 6"/>
          <p:cNvCxnSpPr/>
          <p:nvPr userDrawn="1"/>
        </p:nvCxnSpPr>
        <p:spPr>
          <a:xfrm>
            <a:off x="270002" y="1040000"/>
            <a:ext cx="630485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270000" y="1141798"/>
            <a:ext cx="6295328" cy="492443"/>
          </a:xfrm>
          <a:prstGeom prst="rect">
            <a:avLst/>
          </a:prstGeom>
          <a:noFill/>
        </p:spPr>
        <p:txBody>
          <a:bodyPr wrap="square" lIns="0" tIns="0" rIns="0" bIns="0" rtlCol="0">
            <a:spAutoFit/>
          </a:bodyPr>
          <a:lstStyle/>
          <a:p>
            <a:r>
              <a:rPr lang="en-GB" sz="3200">
                <a:latin typeface="+mj-lt"/>
              </a:rPr>
              <a:t>Contents</a:t>
            </a:r>
          </a:p>
        </p:txBody>
      </p:sp>
      <p:pic>
        <p:nvPicPr>
          <p:cNvPr id="11" name="Picture 10">
            <a:extLst>
              <a:ext uri="{FF2B5EF4-FFF2-40B4-BE49-F238E27FC236}">
                <a16:creationId xmlns:a16="http://schemas.microsoft.com/office/drawing/2014/main" id="{32F9B93E-586C-411F-A13D-1B40C833954E}"/>
              </a:ext>
            </a:extLst>
          </p:cNvPr>
          <p:cNvPicPr>
            <a:picLocks noChangeAspect="1"/>
          </p:cNvPicPr>
          <p:nvPr userDrawn="1"/>
        </p:nvPicPr>
        <p:blipFill>
          <a:blip r:embed="rId2"/>
          <a:stretch>
            <a:fillRect/>
          </a:stretch>
        </p:blipFill>
        <p:spPr>
          <a:xfrm>
            <a:off x="5560971" y="8155805"/>
            <a:ext cx="1004357" cy="1004357"/>
          </a:xfrm>
          <a:prstGeom prst="rect">
            <a:avLst/>
          </a:prstGeom>
        </p:spPr>
      </p:pic>
      <p:sp>
        <p:nvSpPr>
          <p:cNvPr id="5" name="Footer Placeholder 4"/>
          <p:cNvSpPr>
            <a:spLocks noGrp="1"/>
          </p:cNvSpPr>
          <p:nvPr>
            <p:ph type="ftr" sz="quarter" idx="11"/>
          </p:nvPr>
        </p:nvSpPr>
        <p:spPr>
          <a:xfrm>
            <a:off x="1026000" y="512601"/>
            <a:ext cx="3088800" cy="393413"/>
          </a:xfrm>
        </p:spPr>
        <p:txBody>
          <a:bodyPr/>
          <a:lstStyle>
            <a:lvl1pPr>
              <a:defRPr sz="1100"/>
            </a:lvl1pPr>
          </a:lstStyle>
          <a:p>
            <a:r>
              <a:rPr lang="en-US"/>
              <a:t>COVID-19 impact inquiry: technical supplement</a:t>
            </a:r>
          </a:p>
          <a:p>
            <a:endParaRPr lang="en-US"/>
          </a:p>
        </p:txBody>
      </p:sp>
      <p:pic>
        <p:nvPicPr>
          <p:cNvPr id="10" name="Picture 9" descr="logolarge600.png">
            <a:extLst>
              <a:ext uri="{FF2B5EF4-FFF2-40B4-BE49-F238E27FC236}">
                <a16:creationId xmlns:a16="http://schemas.microsoft.com/office/drawing/2014/main" id="{14DCD3EE-0F9B-45F8-A67B-9FECC8EA2E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99805" y="326166"/>
            <a:ext cx="1865523" cy="592758"/>
          </a:xfrm>
          <a:prstGeom prst="rect">
            <a:avLst/>
          </a:prstGeom>
        </p:spPr>
      </p:pic>
      <p:sp>
        <p:nvSpPr>
          <p:cNvPr id="4" name="Date Placeholder 3"/>
          <p:cNvSpPr>
            <a:spLocks noGrp="1"/>
          </p:cNvSpPr>
          <p:nvPr>
            <p:ph type="dt" sz="half" idx="10"/>
          </p:nvPr>
        </p:nvSpPr>
        <p:spPr>
          <a:xfrm>
            <a:off x="270000" y="512601"/>
            <a:ext cx="644400" cy="393413"/>
          </a:xfrm>
        </p:spPr>
        <p:txBody>
          <a:bodyPr/>
          <a:lstStyle>
            <a:lvl1pPr>
              <a:defRPr sz="1100"/>
            </a:lvl1pPr>
          </a:lstStyle>
          <a:p>
            <a:r>
              <a:rPr lang="en-US"/>
              <a:t>July 2021</a:t>
            </a:r>
          </a:p>
          <a:p>
            <a:r>
              <a:rPr lang="en-US"/>
              <a:t>Slide </a:t>
            </a:r>
            <a:fld id="{27DC6044-90E4-434D-A831-DC0B1E155F71}" type="slidenum">
              <a:rPr lang="en-US" smtClean="0"/>
              <a:pPr/>
              <a:t>‹#›</a:t>
            </a:fld>
            <a:endParaRPr lang="en-US"/>
          </a:p>
        </p:txBody>
      </p:sp>
    </p:spTree>
    <p:extLst>
      <p:ext uri="{BB962C8B-B14F-4D97-AF65-F5344CB8AC3E}">
        <p14:creationId xmlns:p14="http://schemas.microsoft.com/office/powerpoint/2010/main" val="41822750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2">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427" y="2995520"/>
            <a:ext cx="3159001" cy="6235280"/>
          </a:xfrm>
        </p:spPr>
        <p:txBody>
          <a:bodyPr/>
          <a:lstStyle>
            <a:lvl1pPr marL="0" indent="0">
              <a:spcBef>
                <a:spcPts val="750"/>
              </a:spcBef>
              <a:buFont typeface="+mj-lt"/>
              <a:buNone/>
              <a:defRPr sz="1500"/>
            </a:lvl1pPr>
            <a:lvl2pPr marL="0" indent="0">
              <a:spcBef>
                <a:spcPts val="750"/>
              </a:spcBef>
              <a:buFont typeface="+mj-lt"/>
              <a:buNone/>
              <a:defRPr sz="1500" b="1">
                <a:solidFill>
                  <a:schemeClr val="tx2"/>
                </a:solidFill>
              </a:defRPr>
            </a:lvl2pPr>
            <a:lvl3pPr marL="0" indent="0">
              <a:spcBef>
                <a:spcPts val="750"/>
              </a:spcBef>
              <a:buSzPct val="100000"/>
              <a:buFont typeface="+mj-lt"/>
              <a:buNone/>
              <a:defRPr sz="1500"/>
            </a:lvl3pPr>
            <a:lvl4pPr marL="0" indent="0">
              <a:spcBef>
                <a:spcPts val="750"/>
              </a:spcBef>
              <a:buSzPct val="100000"/>
              <a:buFont typeface="+mj-lt"/>
              <a:buNone/>
              <a:defRPr sz="1500"/>
            </a:lvl4pPr>
            <a:lvl5pPr marL="0" indent="0">
              <a:spcBef>
                <a:spcPts val="750"/>
              </a:spcBef>
              <a:buFont typeface="+mj-lt"/>
              <a:buNone/>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270002" y="1040000"/>
            <a:ext cx="630485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270000" y="1141800"/>
            <a:ext cx="6295328" cy="438582"/>
          </a:xfrm>
          <a:prstGeom prst="rect">
            <a:avLst/>
          </a:prstGeom>
          <a:noFill/>
        </p:spPr>
        <p:txBody>
          <a:bodyPr wrap="square" lIns="0" tIns="0" rIns="0" bIns="0" rtlCol="0">
            <a:spAutoFit/>
          </a:bodyPr>
          <a:lstStyle/>
          <a:p>
            <a:r>
              <a:rPr lang="en-GB" sz="2700">
                <a:latin typeface="+mj-lt"/>
              </a:rPr>
              <a:t>About </a:t>
            </a:r>
            <a:r>
              <a:rPr lang="en-GB" sz="2850">
                <a:latin typeface="+mj-lt"/>
              </a:rPr>
              <a:t>us</a:t>
            </a:r>
          </a:p>
        </p:txBody>
      </p:sp>
      <p:sp>
        <p:nvSpPr>
          <p:cNvPr id="17" name="TextBox 16"/>
          <p:cNvSpPr txBox="1"/>
          <p:nvPr userDrawn="1"/>
        </p:nvSpPr>
        <p:spPr>
          <a:xfrm>
            <a:off x="4639235" y="5541947"/>
            <a:ext cx="1859756" cy="1507851"/>
          </a:xfrm>
          <a:prstGeom prst="rect">
            <a:avLst/>
          </a:prstGeom>
          <a:solidFill>
            <a:srgbClr val="E30514"/>
          </a:solidFill>
        </p:spPr>
        <p:txBody>
          <a:bodyPr wrap="none" rtlCol="0">
            <a:noAutofit/>
          </a:bodyPr>
          <a:lstStyle/>
          <a:p>
            <a:r>
              <a:rPr lang="en-US" sz="1050">
                <a:solidFill>
                  <a:srgbClr val="FFFFFF"/>
                </a:solidFill>
                <a:latin typeface="+mj-lt"/>
              </a:rPr>
              <a:t>We shine a light on </a:t>
            </a:r>
            <a:br>
              <a:rPr lang="en-US" sz="1050">
                <a:solidFill>
                  <a:srgbClr val="FFFFFF"/>
                </a:solidFill>
                <a:latin typeface="+mj-lt"/>
              </a:rPr>
            </a:br>
            <a:r>
              <a:rPr lang="en-US" sz="1050">
                <a:solidFill>
                  <a:srgbClr val="FFFFFF"/>
                </a:solidFill>
                <a:latin typeface="+mj-lt"/>
              </a:rPr>
              <a:t>how to make successful </a:t>
            </a:r>
            <a:br>
              <a:rPr lang="en-US" sz="1050">
                <a:solidFill>
                  <a:srgbClr val="FFFFFF"/>
                </a:solidFill>
                <a:latin typeface="+mj-lt"/>
              </a:rPr>
            </a:br>
            <a:r>
              <a:rPr lang="en-US" sz="1050">
                <a:solidFill>
                  <a:srgbClr val="FFFFFF"/>
                </a:solidFill>
                <a:latin typeface="+mj-lt"/>
              </a:rPr>
              <a:t>change happen</a:t>
            </a:r>
          </a:p>
        </p:txBody>
      </p:sp>
      <p:pic>
        <p:nvPicPr>
          <p:cNvPr id="12" name="Picture 11" descr="shape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9990" y="2376926"/>
            <a:ext cx="3225338" cy="3038302"/>
          </a:xfrm>
          <a:prstGeom prst="rect">
            <a:avLst/>
          </a:prstGeom>
        </p:spPr>
      </p:pic>
      <p:pic>
        <p:nvPicPr>
          <p:cNvPr id="13" name="Picture 12" descr="fee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39990" y="5541947"/>
            <a:ext cx="1064029" cy="1828800"/>
          </a:xfrm>
          <a:prstGeom prst="rect">
            <a:avLst/>
          </a:prstGeom>
        </p:spPr>
      </p:pic>
      <p:sp>
        <p:nvSpPr>
          <p:cNvPr id="11" name="Date Placeholder 3">
            <a:extLst>
              <a:ext uri="{FF2B5EF4-FFF2-40B4-BE49-F238E27FC236}">
                <a16:creationId xmlns:a16="http://schemas.microsoft.com/office/drawing/2014/main" id="{8D8B582A-26F0-48F1-83CC-DCED893B2EA2}"/>
              </a:ext>
            </a:extLst>
          </p:cNvPr>
          <p:cNvSpPr>
            <a:spLocks noGrp="1"/>
          </p:cNvSpPr>
          <p:nvPr>
            <p:ph type="dt" sz="half" idx="10"/>
          </p:nvPr>
        </p:nvSpPr>
        <p:spPr>
          <a:xfrm>
            <a:off x="270000" y="512601"/>
            <a:ext cx="702000" cy="393413"/>
          </a:xfrm>
        </p:spPr>
        <p:txBody>
          <a:bodyPr/>
          <a:lstStyle>
            <a:lvl1pPr>
              <a:defRPr sz="1100"/>
            </a:lvl1pPr>
          </a:lstStyle>
          <a:p>
            <a:r>
              <a:rPr lang="en-US"/>
              <a:t>July 2021</a:t>
            </a:r>
          </a:p>
        </p:txBody>
      </p:sp>
      <p:sp>
        <p:nvSpPr>
          <p:cNvPr id="15" name="Footer Placeholder 4">
            <a:extLst>
              <a:ext uri="{FF2B5EF4-FFF2-40B4-BE49-F238E27FC236}">
                <a16:creationId xmlns:a16="http://schemas.microsoft.com/office/drawing/2014/main" id="{4F4D91EE-701B-4C91-B81C-10AFAB260ABA}"/>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p:txBody>
      </p:sp>
      <p:pic>
        <p:nvPicPr>
          <p:cNvPr id="16" name="Picture 15" descr="logolarge600.png">
            <a:extLst>
              <a:ext uri="{FF2B5EF4-FFF2-40B4-BE49-F238E27FC236}">
                <a16:creationId xmlns:a16="http://schemas.microsoft.com/office/drawing/2014/main" id="{D1D1E07C-76B0-472D-893D-7DBE816962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805" y="326166"/>
            <a:ext cx="1865523" cy="592758"/>
          </a:xfrm>
          <a:prstGeom prst="rect">
            <a:avLst/>
          </a:prstGeom>
        </p:spPr>
      </p:pic>
    </p:spTree>
    <p:extLst>
      <p:ext uri="{BB962C8B-B14F-4D97-AF65-F5344CB8AC3E}">
        <p14:creationId xmlns:p14="http://schemas.microsoft.com/office/powerpoint/2010/main" val="2467274758"/>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y in touch">
    <p:bg>
      <p:bgPr>
        <a:solidFill>
          <a:schemeClr val="bg2">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002" y="3020721"/>
            <a:ext cx="3159001" cy="6235280"/>
          </a:xfrm>
        </p:spPr>
        <p:txBody>
          <a:bodyPr/>
          <a:lstStyle>
            <a:lvl1pPr marL="216000" indent="-216000">
              <a:spcBef>
                <a:spcPts val="750"/>
              </a:spcBef>
              <a:spcAft>
                <a:spcPts val="375"/>
              </a:spcAft>
              <a:buSzPct val="120000"/>
              <a:buFont typeface="Arial"/>
              <a:buChar char="•"/>
              <a:defRPr sz="1500"/>
            </a:lvl1pPr>
            <a:lvl2pPr marL="0" indent="0">
              <a:spcBef>
                <a:spcPts val="750"/>
              </a:spcBef>
              <a:buFont typeface="+mj-lt"/>
              <a:buNone/>
              <a:defRPr sz="1500" b="1">
                <a:solidFill>
                  <a:schemeClr val="tx2"/>
                </a:solidFill>
              </a:defRPr>
            </a:lvl2pPr>
            <a:lvl3pPr marL="257175" indent="-257175">
              <a:spcBef>
                <a:spcPts val="750"/>
              </a:spcBef>
              <a:buSzPct val="100000"/>
              <a:buFont typeface="Arial" panose="020B0604020202020204" pitchFamily="34" charset="0"/>
              <a:buChar char="•"/>
              <a:defRPr sz="1500"/>
            </a:lvl3pPr>
            <a:lvl4pPr marL="257175" indent="-257175">
              <a:spcBef>
                <a:spcPts val="750"/>
              </a:spcBef>
              <a:buSzPct val="100000"/>
              <a:buFont typeface="Arial" panose="020B0604020202020204" pitchFamily="34" charset="0"/>
              <a:buChar char="•"/>
              <a:defRPr sz="1500"/>
            </a:lvl4pPr>
            <a:lvl5pPr marL="0" indent="0">
              <a:spcBef>
                <a:spcPts val="750"/>
              </a:spcBef>
              <a:buFont typeface="+mj-lt"/>
              <a:buNone/>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270002" y="1040000"/>
            <a:ext cx="630485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270000" y="1141798"/>
            <a:ext cx="6295328" cy="415498"/>
          </a:xfrm>
          <a:prstGeom prst="rect">
            <a:avLst/>
          </a:prstGeom>
          <a:noFill/>
        </p:spPr>
        <p:txBody>
          <a:bodyPr wrap="square" lIns="0" tIns="0" rIns="0" bIns="0" rtlCol="0">
            <a:spAutoFit/>
          </a:bodyPr>
          <a:lstStyle/>
          <a:p>
            <a:r>
              <a:rPr lang="en-GB" sz="2700">
                <a:latin typeface="+mj-lt"/>
              </a:rPr>
              <a:t>Stay in touch</a:t>
            </a:r>
          </a:p>
        </p:txBody>
      </p:sp>
      <p:sp>
        <p:nvSpPr>
          <p:cNvPr id="12" name="TextBox 11"/>
          <p:cNvSpPr txBox="1"/>
          <p:nvPr userDrawn="1"/>
        </p:nvSpPr>
        <p:spPr>
          <a:xfrm>
            <a:off x="4704791" y="2216234"/>
            <a:ext cx="1467410" cy="1319685"/>
          </a:xfrm>
          <a:prstGeom prst="rect">
            <a:avLst/>
          </a:prstGeom>
          <a:solidFill>
            <a:srgbClr val="E30514"/>
          </a:solidFill>
        </p:spPr>
        <p:txBody>
          <a:bodyPr wrap="square" rtlCol="0">
            <a:noAutofit/>
          </a:bodyPr>
          <a:lstStyle/>
          <a:p>
            <a:r>
              <a:rPr lang="en-US" sz="1200" kern="1200">
                <a:solidFill>
                  <a:srgbClr val="FFFFFF"/>
                </a:solidFill>
                <a:latin typeface="+mj-lt"/>
                <a:ea typeface="+mn-ea"/>
                <a:cs typeface="+mn-cs"/>
              </a:rPr>
              <a:t>@</a:t>
            </a:r>
            <a:r>
              <a:rPr lang="en-US" sz="1200" kern="1200" err="1">
                <a:solidFill>
                  <a:srgbClr val="FFFFFF"/>
                </a:solidFill>
                <a:latin typeface="+mj-lt"/>
                <a:ea typeface="+mn-ea"/>
                <a:cs typeface="+mn-cs"/>
              </a:rPr>
              <a:t>Healthfdn</a:t>
            </a:r>
            <a:endParaRPr lang="en-US" sz="1200" kern="1200">
              <a:solidFill>
                <a:srgbClr val="FFFFFF"/>
              </a:solidFill>
              <a:latin typeface="+mj-lt"/>
              <a:ea typeface="+mn-ea"/>
              <a:cs typeface="+mn-cs"/>
            </a:endParaRPr>
          </a:p>
          <a:p>
            <a:r>
              <a:rPr lang="en-US" sz="1200" kern="1200">
                <a:solidFill>
                  <a:srgbClr val="FFFFFF"/>
                </a:solidFill>
                <a:latin typeface="+mj-lt"/>
                <a:ea typeface="+mn-ea"/>
                <a:cs typeface="+mn-cs"/>
              </a:rPr>
              <a:t>health.org.uk</a:t>
            </a:r>
          </a:p>
        </p:txBody>
      </p:sp>
      <p:pic>
        <p:nvPicPr>
          <p:cNvPr id="11" name="Picture 10" descr="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2336" y="4313633"/>
            <a:ext cx="3079865" cy="2934393"/>
          </a:xfrm>
          <a:prstGeom prst="rect">
            <a:avLst/>
          </a:prstGeom>
        </p:spPr>
      </p:pic>
      <p:pic>
        <p:nvPicPr>
          <p:cNvPr id="13" name="Picture 12" descr="peopl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9144" y="2216234"/>
            <a:ext cx="1612669" cy="1812175"/>
          </a:xfrm>
          <a:prstGeom prst="rect">
            <a:avLst/>
          </a:prstGeom>
        </p:spPr>
      </p:pic>
      <p:sp>
        <p:nvSpPr>
          <p:cNvPr id="15" name="Date Placeholder 3">
            <a:extLst>
              <a:ext uri="{FF2B5EF4-FFF2-40B4-BE49-F238E27FC236}">
                <a16:creationId xmlns:a16="http://schemas.microsoft.com/office/drawing/2014/main" id="{764A5312-FCE2-4CD0-AAC0-24FB58964C64}"/>
              </a:ext>
            </a:extLst>
          </p:cNvPr>
          <p:cNvSpPr>
            <a:spLocks noGrp="1"/>
          </p:cNvSpPr>
          <p:nvPr>
            <p:ph type="dt" sz="half" idx="10"/>
          </p:nvPr>
        </p:nvSpPr>
        <p:spPr>
          <a:xfrm>
            <a:off x="270000" y="512601"/>
            <a:ext cx="702000" cy="393413"/>
          </a:xfrm>
        </p:spPr>
        <p:txBody>
          <a:bodyPr/>
          <a:lstStyle>
            <a:lvl1pPr>
              <a:defRPr sz="1100"/>
            </a:lvl1pPr>
          </a:lstStyle>
          <a:p>
            <a:r>
              <a:rPr lang="en-US"/>
              <a:t>July 2021</a:t>
            </a:r>
          </a:p>
        </p:txBody>
      </p:sp>
      <p:sp>
        <p:nvSpPr>
          <p:cNvPr id="16" name="Footer Placeholder 4">
            <a:extLst>
              <a:ext uri="{FF2B5EF4-FFF2-40B4-BE49-F238E27FC236}">
                <a16:creationId xmlns:a16="http://schemas.microsoft.com/office/drawing/2014/main" id="{E6AEBF47-173E-488F-B50C-65F80C064756}"/>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p:txBody>
      </p:sp>
      <p:pic>
        <p:nvPicPr>
          <p:cNvPr id="17" name="Picture 16" descr="logolarge600.png">
            <a:extLst>
              <a:ext uri="{FF2B5EF4-FFF2-40B4-BE49-F238E27FC236}">
                <a16:creationId xmlns:a16="http://schemas.microsoft.com/office/drawing/2014/main" id="{62088FDB-58C5-4887-B53C-E4566555EF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9805" y="326166"/>
            <a:ext cx="1865523" cy="592758"/>
          </a:xfrm>
          <a:prstGeom prst="rect">
            <a:avLst/>
          </a:prstGeom>
        </p:spPr>
      </p:pic>
    </p:spTree>
    <p:extLst>
      <p:ext uri="{BB962C8B-B14F-4D97-AF65-F5344CB8AC3E}">
        <p14:creationId xmlns:p14="http://schemas.microsoft.com/office/powerpoint/2010/main" val="4283335713"/>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2">
            <a:alpha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026000" y="3803082"/>
            <a:ext cx="5548851" cy="928200"/>
          </a:xfrm>
        </p:spPr>
        <p:txBody>
          <a:bodyPr/>
          <a:lstStyle>
            <a:lvl1pPr marL="0" indent="0" algn="l">
              <a:buNone/>
              <a:defRPr lang="en-US" sz="1500" dirty="0"/>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Insert a subheading here if required</a:t>
            </a:r>
            <a:endParaRPr lang="en-US"/>
          </a:p>
        </p:txBody>
      </p:sp>
      <p:sp>
        <p:nvSpPr>
          <p:cNvPr id="10" name="TextBox 9"/>
          <p:cNvSpPr txBox="1"/>
          <p:nvPr userDrawn="1"/>
        </p:nvSpPr>
        <p:spPr>
          <a:xfrm>
            <a:off x="1026000" y="2399082"/>
            <a:ext cx="5548851" cy="1404000"/>
          </a:xfrm>
          <a:prstGeom prst="rect">
            <a:avLst/>
          </a:prstGeom>
          <a:noFill/>
        </p:spPr>
        <p:txBody>
          <a:bodyPr wrap="square" lIns="0" rIns="0" bIns="0" rtlCol="0">
            <a:noAutofit/>
          </a:bodyPr>
          <a:lstStyle/>
          <a:p>
            <a:r>
              <a:rPr lang="en-US" sz="3150">
                <a:latin typeface="+mj-lt"/>
              </a:rPr>
              <a:t>Thank you</a:t>
            </a:r>
          </a:p>
        </p:txBody>
      </p:sp>
      <p:pic>
        <p:nvPicPr>
          <p:cNvPr id="6" name="Picture 5" descr="logolarge600.png">
            <a:extLst>
              <a:ext uri="{FF2B5EF4-FFF2-40B4-BE49-F238E27FC236}">
                <a16:creationId xmlns:a16="http://schemas.microsoft.com/office/drawing/2014/main" id="{1A78C453-14F5-484D-AA49-DF65625074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645" y="8711808"/>
            <a:ext cx="2463298" cy="782697"/>
          </a:xfrm>
          <a:prstGeom prst="rect">
            <a:avLst/>
          </a:prstGeom>
        </p:spPr>
      </p:pic>
      <p:pic>
        <p:nvPicPr>
          <p:cNvPr id="7" name="Picture 6">
            <a:extLst>
              <a:ext uri="{FF2B5EF4-FFF2-40B4-BE49-F238E27FC236}">
                <a16:creationId xmlns:a16="http://schemas.microsoft.com/office/drawing/2014/main" id="{0AA1E390-4B6C-4404-8360-019C63F28B5E}"/>
              </a:ext>
            </a:extLst>
          </p:cNvPr>
          <p:cNvPicPr>
            <a:picLocks noChangeAspect="1"/>
          </p:cNvPicPr>
          <p:nvPr userDrawn="1"/>
        </p:nvPicPr>
        <p:blipFill>
          <a:blip r:embed="rId3"/>
          <a:stretch>
            <a:fillRect/>
          </a:stretch>
        </p:blipFill>
        <p:spPr>
          <a:xfrm>
            <a:off x="5535998" y="8490148"/>
            <a:ext cx="1004357" cy="1004357"/>
          </a:xfrm>
          <a:prstGeom prst="rect">
            <a:avLst/>
          </a:prstGeom>
        </p:spPr>
      </p:pic>
    </p:spTree>
    <p:extLst>
      <p:ext uri="{BB962C8B-B14F-4D97-AF65-F5344CB8AC3E}">
        <p14:creationId xmlns:p14="http://schemas.microsoft.com/office/powerpoint/2010/main" val="131637526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a:xfrm>
            <a:off x="270002" y="1196831"/>
            <a:ext cx="6304852" cy="492443"/>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270002" y="2599998"/>
            <a:ext cx="5394201" cy="6656000"/>
          </a:xfrm>
        </p:spPr>
        <p:txBody>
          <a:bodyPr/>
          <a:lstStyle>
            <a:lvl1pPr>
              <a:buNone/>
              <a:defRPr sz="1600"/>
            </a:lvl1pPr>
            <a:lvl2pPr>
              <a:buNone/>
              <a:defRPr sz="1600" b="1">
                <a:solidFill>
                  <a:srgbClr val="E30514"/>
                </a:solidFill>
              </a:defRPr>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722499" y="9317012"/>
            <a:ext cx="1659951" cy="335499"/>
          </a:xfrm>
        </p:spPr>
        <p:txBody>
          <a:bodyPr/>
          <a:lstStyle>
            <a:lvl1pPr>
              <a:defRPr sz="1200"/>
            </a:lvl1pPr>
          </a:lstStyle>
          <a:p>
            <a:fld id="{4B096CFE-13EB-9C46-AD64-3E2A74317CB2}" type="slidenum">
              <a:rPr lang="en-GB" smtClean="0"/>
              <a:pPr/>
              <a:t>‹#›</a:t>
            </a:fld>
            <a:endParaRPr lang="en-GB"/>
          </a:p>
        </p:txBody>
      </p:sp>
      <p:cxnSp>
        <p:nvCxnSpPr>
          <p:cNvPr id="7" name="Straight Connector 6"/>
          <p:cNvCxnSpPr/>
          <p:nvPr userDrawn="1"/>
        </p:nvCxnSpPr>
        <p:spPr>
          <a:xfrm>
            <a:off x="270002" y="1040000"/>
            <a:ext cx="630485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a:extLst>
              <a:ext uri="{FF2B5EF4-FFF2-40B4-BE49-F238E27FC236}">
                <a16:creationId xmlns:a16="http://schemas.microsoft.com/office/drawing/2014/main" id="{D7557388-4D91-40A6-8FB9-51399722C7C6}"/>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a:t>
            </a:fld>
            <a:endParaRPr lang="en-US"/>
          </a:p>
        </p:txBody>
      </p:sp>
      <p:sp>
        <p:nvSpPr>
          <p:cNvPr id="11" name="Footer Placeholder 4">
            <a:extLst>
              <a:ext uri="{FF2B5EF4-FFF2-40B4-BE49-F238E27FC236}">
                <a16:creationId xmlns:a16="http://schemas.microsoft.com/office/drawing/2014/main" id="{4FDA96F7-CAEA-40EF-9FF3-97E0F07C81D5}"/>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pic>
        <p:nvPicPr>
          <p:cNvPr id="12" name="Picture 11" descr="logolarge600.png">
            <a:extLst>
              <a:ext uri="{FF2B5EF4-FFF2-40B4-BE49-F238E27FC236}">
                <a16:creationId xmlns:a16="http://schemas.microsoft.com/office/drawing/2014/main" id="{B4D7C363-44E9-4B4A-93BA-63F14C2166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805" y="326166"/>
            <a:ext cx="1865523" cy="592758"/>
          </a:xfrm>
          <a:prstGeom prst="rect">
            <a:avLst/>
          </a:prstGeom>
        </p:spPr>
      </p:pic>
      <p:pic>
        <p:nvPicPr>
          <p:cNvPr id="13" name="Picture 12">
            <a:extLst>
              <a:ext uri="{FF2B5EF4-FFF2-40B4-BE49-F238E27FC236}">
                <a16:creationId xmlns:a16="http://schemas.microsoft.com/office/drawing/2014/main" id="{0E630051-9AF7-40BB-92CB-167308227B96}"/>
              </a:ext>
            </a:extLst>
          </p:cNvPr>
          <p:cNvPicPr>
            <a:picLocks noChangeAspect="1"/>
          </p:cNvPicPr>
          <p:nvPr userDrawn="1"/>
        </p:nvPicPr>
        <p:blipFill>
          <a:blip r:embed="rId3"/>
          <a:stretch>
            <a:fillRect/>
          </a:stretch>
        </p:blipFill>
        <p:spPr>
          <a:xfrm>
            <a:off x="5560971" y="8709169"/>
            <a:ext cx="1004357" cy="1004357"/>
          </a:xfrm>
          <a:prstGeom prst="rect">
            <a:avLst/>
          </a:prstGeom>
        </p:spPr>
      </p:pic>
    </p:spTree>
    <p:extLst>
      <p:ext uri="{BB962C8B-B14F-4D97-AF65-F5344CB8AC3E}">
        <p14:creationId xmlns:p14="http://schemas.microsoft.com/office/powerpoint/2010/main" val="83183552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with references">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000" y="2600000"/>
            <a:ext cx="5394201" cy="6349900"/>
          </a:xfrm>
        </p:spPr>
        <p:txBody>
          <a:bodyPr/>
          <a:lstStyle>
            <a:lvl1pPr>
              <a:buNone/>
              <a:defRPr sz="1600"/>
            </a:lvl1pPr>
            <a:lvl2pPr>
              <a:buNone/>
              <a:defRPr sz="1600" b="1">
                <a:solidFill>
                  <a:srgbClr val="E30514"/>
                </a:solidFill>
              </a:defRPr>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270002" y="1040000"/>
            <a:ext cx="630485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3" hasCustomPrompt="1"/>
          </p:nvPr>
        </p:nvSpPr>
        <p:spPr>
          <a:xfrm>
            <a:off x="270673" y="9176439"/>
            <a:ext cx="5393531" cy="393721"/>
          </a:xfrm>
        </p:spPr>
        <p:txBody>
          <a:bodyPr/>
          <a:lstStyle>
            <a:lvl1pPr>
              <a:defRPr sz="900" baseline="0"/>
            </a:lvl1pPr>
          </a:lstStyle>
          <a:p>
            <a:pPr lvl="0"/>
            <a:r>
              <a:rPr lang="en-GB"/>
              <a:t>Click to edit chart reference style</a:t>
            </a:r>
          </a:p>
        </p:txBody>
      </p:sp>
      <p:pic>
        <p:nvPicPr>
          <p:cNvPr id="14" name="Picture 13" descr="logolarge600.png">
            <a:extLst>
              <a:ext uri="{FF2B5EF4-FFF2-40B4-BE49-F238E27FC236}">
                <a16:creationId xmlns:a16="http://schemas.microsoft.com/office/drawing/2014/main" id="{0377871E-B134-4693-9E62-964C6F4C73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805" y="326166"/>
            <a:ext cx="1865523" cy="592758"/>
          </a:xfrm>
          <a:prstGeom prst="rect">
            <a:avLst/>
          </a:prstGeom>
        </p:spPr>
      </p:pic>
      <p:pic>
        <p:nvPicPr>
          <p:cNvPr id="17" name="Picture 16">
            <a:extLst>
              <a:ext uri="{FF2B5EF4-FFF2-40B4-BE49-F238E27FC236}">
                <a16:creationId xmlns:a16="http://schemas.microsoft.com/office/drawing/2014/main" id="{26980AB0-357D-491B-A463-6B9ED7F8C32D}"/>
              </a:ext>
            </a:extLst>
          </p:cNvPr>
          <p:cNvPicPr>
            <a:picLocks noChangeAspect="1"/>
          </p:cNvPicPr>
          <p:nvPr userDrawn="1"/>
        </p:nvPicPr>
        <p:blipFill>
          <a:blip r:embed="rId3"/>
          <a:stretch>
            <a:fillRect/>
          </a:stretch>
        </p:blipFill>
        <p:spPr>
          <a:xfrm>
            <a:off x="5560971" y="8709169"/>
            <a:ext cx="1004357" cy="1004357"/>
          </a:xfrm>
          <a:prstGeom prst="rect">
            <a:avLst/>
          </a:prstGeom>
        </p:spPr>
      </p:pic>
      <p:sp>
        <p:nvSpPr>
          <p:cNvPr id="5" name="Title 4">
            <a:extLst>
              <a:ext uri="{FF2B5EF4-FFF2-40B4-BE49-F238E27FC236}">
                <a16:creationId xmlns:a16="http://schemas.microsoft.com/office/drawing/2014/main" id="{5AE93401-3BE5-4FEF-A544-AD46642C0F7C}"/>
              </a:ext>
            </a:extLst>
          </p:cNvPr>
          <p:cNvSpPr>
            <a:spLocks noGrp="1"/>
          </p:cNvSpPr>
          <p:nvPr>
            <p:ph type="title"/>
          </p:nvPr>
        </p:nvSpPr>
        <p:spPr/>
        <p:txBody>
          <a:bodyPr/>
          <a:lstStyle/>
          <a:p>
            <a:r>
              <a:rPr lang="en-US"/>
              <a:t>Click to edit Master title style</a:t>
            </a:r>
            <a:endParaRPr lang="en-GB"/>
          </a:p>
        </p:txBody>
      </p:sp>
      <p:sp>
        <p:nvSpPr>
          <p:cNvPr id="19" name="Date Placeholder 3">
            <a:extLst>
              <a:ext uri="{FF2B5EF4-FFF2-40B4-BE49-F238E27FC236}">
                <a16:creationId xmlns:a16="http://schemas.microsoft.com/office/drawing/2014/main" id="{029BE1F7-B233-424A-A37E-DD81F79785B5}"/>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a:t>
            </a:fld>
            <a:endParaRPr lang="en-US"/>
          </a:p>
        </p:txBody>
      </p:sp>
      <p:sp>
        <p:nvSpPr>
          <p:cNvPr id="20" name="Footer Placeholder 4">
            <a:extLst>
              <a:ext uri="{FF2B5EF4-FFF2-40B4-BE49-F238E27FC236}">
                <a16:creationId xmlns:a16="http://schemas.microsoft.com/office/drawing/2014/main" id="{A57E5D21-9BF4-47F1-A247-41A31646AB1F}"/>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2443462198"/>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alpha val="50000"/>
          </a:schemeClr>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026000" y="2715588"/>
            <a:ext cx="5548851" cy="830997"/>
          </a:xfrm>
        </p:spPr>
        <p:txBody>
          <a:bodyPr anchor="b" anchorCtr="0"/>
          <a:lstStyle>
            <a:lvl1pPr>
              <a:defRPr sz="2700"/>
            </a:lvl1pPr>
          </a:lstStyle>
          <a:p>
            <a:r>
              <a:rPr lang="en-GB"/>
              <a:t>Title of Presentation</a:t>
            </a:r>
            <a:br>
              <a:rPr lang="en-GB"/>
            </a:br>
            <a:r>
              <a:rPr lang="en-GB"/>
              <a:t>Title line 2</a:t>
            </a:r>
            <a:endParaRPr lang="en-US"/>
          </a:p>
        </p:txBody>
      </p:sp>
      <p:sp>
        <p:nvSpPr>
          <p:cNvPr id="8" name="Subtitle 2"/>
          <p:cNvSpPr>
            <a:spLocks noGrp="1"/>
          </p:cNvSpPr>
          <p:nvPr>
            <p:ph type="subTitle" idx="1" hasCustomPrompt="1"/>
          </p:nvPr>
        </p:nvSpPr>
        <p:spPr>
          <a:xfrm>
            <a:off x="1026000" y="3804672"/>
            <a:ext cx="5548851" cy="928200"/>
          </a:xfrm>
        </p:spPr>
        <p:txBody>
          <a:bodyPr/>
          <a:lstStyle>
            <a:lvl1pPr marL="0" indent="0" algn="l">
              <a:buNone/>
              <a:defRPr sz="1500">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Presenter’s name or subheading</a:t>
            </a:r>
            <a:endParaRPr lang="en-US"/>
          </a:p>
        </p:txBody>
      </p:sp>
      <p:sp>
        <p:nvSpPr>
          <p:cNvPr id="9" name="Text Placeholder 7"/>
          <p:cNvSpPr>
            <a:spLocks noGrp="1"/>
          </p:cNvSpPr>
          <p:nvPr>
            <p:ph type="body" sz="quarter" idx="11" hasCustomPrompt="1"/>
          </p:nvPr>
        </p:nvSpPr>
        <p:spPr>
          <a:xfrm>
            <a:off x="1026319" y="4764098"/>
            <a:ext cx="5548532" cy="782697"/>
          </a:xfrm>
        </p:spPr>
        <p:txBody>
          <a:bodyPr/>
          <a:lstStyle>
            <a:lvl1pPr marL="0" indent="0">
              <a:spcBef>
                <a:spcPts val="0"/>
              </a:spcBef>
              <a:spcAft>
                <a:spcPts val="0"/>
              </a:spcAft>
              <a:buFont typeface="Arial"/>
              <a:buNone/>
              <a:defRPr sz="1500" b="0" i="0" baseline="0">
                <a:solidFill>
                  <a:schemeClr val="accent1"/>
                </a:solidFill>
              </a:defRPr>
            </a:lvl1pPr>
            <a:lvl2pPr marL="0" indent="0">
              <a:spcBef>
                <a:spcPts val="0"/>
              </a:spcBef>
              <a:spcAft>
                <a:spcPts val="0"/>
              </a:spcAft>
              <a:buFont typeface="Arial"/>
              <a:buNone/>
              <a:defRPr b="0" i="0">
                <a:solidFill>
                  <a:schemeClr val="accent1"/>
                </a:solidFill>
              </a:defRPr>
            </a:lvl2pPr>
            <a:lvl3pPr marL="0" indent="0">
              <a:spcBef>
                <a:spcPts val="0"/>
              </a:spcBef>
              <a:spcAft>
                <a:spcPts val="0"/>
              </a:spcAft>
              <a:buNone/>
              <a:defRPr b="0" i="0">
                <a:solidFill>
                  <a:schemeClr val="accent1"/>
                </a:solidFill>
              </a:defRPr>
            </a:lvl3pPr>
            <a:lvl4pPr marL="0" indent="0">
              <a:spcBef>
                <a:spcPts val="0"/>
              </a:spcBef>
              <a:spcAft>
                <a:spcPts val="0"/>
              </a:spcAft>
              <a:buNone/>
              <a:defRPr b="0" i="0">
                <a:solidFill>
                  <a:schemeClr val="accent1"/>
                </a:solidFill>
              </a:defRPr>
            </a:lvl4pPr>
            <a:lvl5pPr marL="0" indent="0">
              <a:spcBef>
                <a:spcPts val="0"/>
              </a:spcBef>
              <a:spcAft>
                <a:spcPts val="0"/>
              </a:spcAft>
              <a:buNone/>
              <a:defRPr b="0" i="0">
                <a:solidFill>
                  <a:schemeClr val="accent1"/>
                </a:solidFill>
              </a:defRPr>
            </a:lvl5pPr>
          </a:lstStyle>
          <a:p>
            <a:pPr lvl="0"/>
            <a:r>
              <a:rPr lang="en-GB"/>
              <a:t>[Month] [Year]</a:t>
            </a:r>
            <a:endParaRPr lang="en-US"/>
          </a:p>
        </p:txBody>
      </p:sp>
      <p:pic>
        <p:nvPicPr>
          <p:cNvPr id="10" name="Picture 9" descr="logolarge6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645" y="8711808"/>
            <a:ext cx="2463298" cy="782697"/>
          </a:xfrm>
          <a:prstGeom prst="rect">
            <a:avLst/>
          </a:prstGeom>
        </p:spPr>
      </p:pic>
      <p:pic>
        <p:nvPicPr>
          <p:cNvPr id="7" name="Picture 6">
            <a:extLst>
              <a:ext uri="{FF2B5EF4-FFF2-40B4-BE49-F238E27FC236}">
                <a16:creationId xmlns:a16="http://schemas.microsoft.com/office/drawing/2014/main" id="{50495BD4-82A0-443E-8E42-DC0E39836496}"/>
              </a:ext>
            </a:extLst>
          </p:cNvPr>
          <p:cNvPicPr>
            <a:picLocks noChangeAspect="1"/>
          </p:cNvPicPr>
          <p:nvPr userDrawn="1"/>
        </p:nvPicPr>
        <p:blipFill>
          <a:blip r:embed="rId3"/>
          <a:stretch>
            <a:fillRect/>
          </a:stretch>
        </p:blipFill>
        <p:spPr>
          <a:xfrm>
            <a:off x="5535998" y="8490148"/>
            <a:ext cx="1004357" cy="1004357"/>
          </a:xfrm>
          <a:prstGeom prst="rect">
            <a:avLst/>
          </a:prstGeom>
        </p:spPr>
      </p:pic>
    </p:spTree>
    <p:extLst>
      <p:ext uri="{BB962C8B-B14F-4D97-AF65-F5344CB8AC3E}">
        <p14:creationId xmlns:p14="http://schemas.microsoft.com/office/powerpoint/2010/main" val="2818290896"/>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4"/>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026000" y="3070821"/>
            <a:ext cx="5548851" cy="461665"/>
          </a:xfrm>
        </p:spPr>
        <p:txBody>
          <a:bodyPr anchor="b" anchorCtr="0"/>
          <a:lstStyle>
            <a:lvl1pPr algn="l">
              <a:defRPr sz="3000" b="0" cap="none">
                <a:solidFill>
                  <a:schemeClr val="bg1"/>
                </a:solidFill>
              </a:defRPr>
            </a:lvl1pPr>
          </a:lstStyle>
          <a:p>
            <a:r>
              <a:rPr lang="en-GB"/>
              <a:t>Coloured divider</a:t>
            </a:r>
            <a:endParaRPr lang="en-US"/>
          </a:p>
        </p:txBody>
      </p:sp>
      <p:sp>
        <p:nvSpPr>
          <p:cNvPr id="6" name="Text Placeholder 2"/>
          <p:cNvSpPr>
            <a:spLocks noGrp="1"/>
          </p:cNvSpPr>
          <p:nvPr>
            <p:ph type="body" idx="1" hasCustomPrompt="1"/>
          </p:nvPr>
        </p:nvSpPr>
        <p:spPr>
          <a:xfrm>
            <a:off x="1026000" y="3778622"/>
            <a:ext cx="5548851" cy="2166937"/>
          </a:xfrm>
        </p:spPr>
        <p:txBody>
          <a:bodyPr anchor="t" anchorCtr="0"/>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Insert subheading here if required</a:t>
            </a:r>
          </a:p>
        </p:txBody>
      </p:sp>
    </p:spTree>
    <p:extLst>
      <p:ext uri="{BB962C8B-B14F-4D97-AF65-F5344CB8AC3E}">
        <p14:creationId xmlns:p14="http://schemas.microsoft.com/office/powerpoint/2010/main" val="3532053646"/>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0002" y="1196830"/>
            <a:ext cx="6304852" cy="492443"/>
          </a:xfrm>
        </p:spPr>
        <p:txBody>
          <a:bodyPr/>
          <a:lstStyle>
            <a:lvl1pPr>
              <a:defRPr lang="en-US" sz="3200" dirty="0"/>
            </a:lvl1pPr>
          </a:lstStyle>
          <a:p>
            <a:r>
              <a:rPr lang="en-US"/>
              <a:t>Click to edit Master title style</a:t>
            </a:r>
          </a:p>
        </p:txBody>
      </p:sp>
      <p:sp>
        <p:nvSpPr>
          <p:cNvPr id="3" name="Content Placeholder 2"/>
          <p:cNvSpPr>
            <a:spLocks noGrp="1"/>
          </p:cNvSpPr>
          <p:nvPr>
            <p:ph sz="half" idx="1"/>
          </p:nvPr>
        </p:nvSpPr>
        <p:spPr>
          <a:xfrm>
            <a:off x="270000" y="2599998"/>
            <a:ext cx="3091500" cy="6656000"/>
          </a:xfrm>
        </p:spPr>
        <p:txBody>
          <a:bodyPr/>
          <a:lstStyle>
            <a:lvl1pPr>
              <a:defRPr lang="en-US" sz="1600" dirty="0" smtClean="0"/>
            </a:lvl1pPr>
            <a:lvl2pPr>
              <a:defRPr sz="1600">
                <a:solidFill>
                  <a:srgbClr val="E30514"/>
                </a:solidFill>
              </a:defRPr>
            </a:lvl2pPr>
            <a:lvl3pPr>
              <a:defRPr sz="1600"/>
            </a:lvl3pPr>
            <a:lvl4pPr>
              <a:defRPr sz="1600"/>
            </a:lvl4pPr>
            <a:lvl5pPr>
              <a:defRPr sz="16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3486150" y="2599998"/>
            <a:ext cx="3091500" cy="6656000"/>
          </a:xfrm>
        </p:spPr>
        <p:txBody>
          <a:bodyPr/>
          <a:lstStyle>
            <a:lvl1pPr>
              <a:defRPr sz="1600" baseline="0"/>
            </a:lvl1pPr>
            <a:lvl2pPr>
              <a:defRPr sz="1600">
                <a:solidFill>
                  <a:srgbClr val="E30514"/>
                </a:solidFill>
              </a:defRPr>
            </a:lvl2pPr>
            <a:lvl3pPr>
              <a:defRPr sz="1600"/>
            </a:lvl3pPr>
            <a:lvl4pPr>
              <a:defRPr sz="1600"/>
            </a:lvl4pPr>
            <a:lvl5pPr>
              <a:defRPr sz="1600"/>
            </a:lvl5pPr>
            <a:lvl6pPr>
              <a:defRPr sz="1350"/>
            </a:lvl6pPr>
            <a:lvl7pPr>
              <a:defRPr sz="1350"/>
            </a:lvl7pPr>
            <a:lvl8pPr>
              <a:defRPr sz="1350"/>
            </a:lvl8pPr>
            <a:lvl9pPr>
              <a:defRPr sz="1350"/>
            </a:lvl9pPr>
          </a:lstStyle>
          <a:p>
            <a:pPr lvl="0"/>
            <a:r>
              <a:rPr lang="en-GB"/>
              <a:t>Click to add copy or image</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p:cNvCxnSpPr/>
          <p:nvPr userDrawn="1"/>
        </p:nvCxnSpPr>
        <p:spPr>
          <a:xfrm>
            <a:off x="270002" y="1040000"/>
            <a:ext cx="630485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a:extLst>
              <a:ext uri="{FF2B5EF4-FFF2-40B4-BE49-F238E27FC236}">
                <a16:creationId xmlns:a16="http://schemas.microsoft.com/office/drawing/2014/main" id="{3E70F724-0197-4420-AE60-C2F357245DE3}"/>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fld id="{27DC6044-90E4-434D-A831-DC0B1E155F71}" type="slidenum">
              <a:rPr lang="en-US" smtClean="0"/>
              <a:pPr/>
              <a:t>‹#›</a:t>
            </a:fld>
            <a:endParaRPr lang="en-US"/>
          </a:p>
        </p:txBody>
      </p:sp>
      <p:sp>
        <p:nvSpPr>
          <p:cNvPr id="12" name="Footer Placeholder 4">
            <a:extLst>
              <a:ext uri="{FF2B5EF4-FFF2-40B4-BE49-F238E27FC236}">
                <a16:creationId xmlns:a16="http://schemas.microsoft.com/office/drawing/2014/main" id="{60492767-A4C8-49A1-8521-8C846FACE413}"/>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pic>
        <p:nvPicPr>
          <p:cNvPr id="13" name="Picture 12" descr="logolarge600.png">
            <a:extLst>
              <a:ext uri="{FF2B5EF4-FFF2-40B4-BE49-F238E27FC236}">
                <a16:creationId xmlns:a16="http://schemas.microsoft.com/office/drawing/2014/main" id="{49EB0EA7-2C54-40CF-8810-561C1ADC07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9805" y="326166"/>
            <a:ext cx="1865523" cy="592758"/>
          </a:xfrm>
          <a:prstGeom prst="rect">
            <a:avLst/>
          </a:prstGeom>
        </p:spPr>
      </p:pic>
      <p:sp>
        <p:nvSpPr>
          <p:cNvPr id="15" name="Slide Number Placeholder 5">
            <a:extLst>
              <a:ext uri="{FF2B5EF4-FFF2-40B4-BE49-F238E27FC236}">
                <a16:creationId xmlns:a16="http://schemas.microsoft.com/office/drawing/2014/main" id="{89C1AC48-15AA-40A9-B23A-8DE30A97D659}"/>
              </a:ext>
            </a:extLst>
          </p:cNvPr>
          <p:cNvSpPr>
            <a:spLocks noGrp="1"/>
          </p:cNvSpPr>
          <p:nvPr>
            <p:ph type="sldNum" sz="quarter" idx="12"/>
          </p:nvPr>
        </p:nvSpPr>
        <p:spPr>
          <a:xfrm>
            <a:off x="3722499" y="9317012"/>
            <a:ext cx="1659951" cy="335499"/>
          </a:xfrm>
        </p:spPr>
        <p:txBody>
          <a:bodyPr/>
          <a:lstStyle>
            <a:lvl1pPr>
              <a:defRPr sz="1200"/>
            </a:lvl1pPr>
          </a:lstStyle>
          <a:p>
            <a:fld id="{4B096CFE-13EB-9C46-AD64-3E2A74317CB2}" type="slidenum">
              <a:rPr lang="en-GB" smtClean="0"/>
              <a:pPr/>
              <a:t>‹#›</a:t>
            </a:fld>
            <a:endParaRPr lang="en-GB"/>
          </a:p>
        </p:txBody>
      </p:sp>
      <p:pic>
        <p:nvPicPr>
          <p:cNvPr id="16" name="Picture 15">
            <a:extLst>
              <a:ext uri="{FF2B5EF4-FFF2-40B4-BE49-F238E27FC236}">
                <a16:creationId xmlns:a16="http://schemas.microsoft.com/office/drawing/2014/main" id="{545E746E-A1BC-4475-A903-260EC4408E39}"/>
              </a:ext>
            </a:extLst>
          </p:cNvPr>
          <p:cNvPicPr>
            <a:picLocks noChangeAspect="1"/>
          </p:cNvPicPr>
          <p:nvPr userDrawn="1"/>
        </p:nvPicPr>
        <p:blipFill>
          <a:blip r:embed="rId3"/>
          <a:stretch>
            <a:fillRect/>
          </a:stretch>
        </p:blipFill>
        <p:spPr>
          <a:xfrm>
            <a:off x="5560971" y="8709169"/>
            <a:ext cx="1004357" cy="1004357"/>
          </a:xfrm>
          <a:prstGeom prst="rect">
            <a:avLst/>
          </a:prstGeom>
        </p:spPr>
      </p:pic>
    </p:spTree>
    <p:extLst>
      <p:ext uri="{BB962C8B-B14F-4D97-AF65-F5344CB8AC3E}">
        <p14:creationId xmlns:p14="http://schemas.microsoft.com/office/powerpoint/2010/main" val="226676085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ull Ou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1" y="1092000"/>
            <a:ext cx="5127149" cy="881395"/>
          </a:xfrm>
        </p:spPr>
        <p:txBody>
          <a:bodyPr/>
          <a:lstStyle>
            <a:lvl1pPr>
              <a:lnSpc>
                <a:spcPts val="3600"/>
              </a:lnSpc>
              <a:spcAft>
                <a:spcPts val="1125"/>
              </a:spcAft>
              <a:defRPr sz="2475" baseline="0">
                <a:solidFill>
                  <a:schemeClr val="tx1"/>
                </a:solidFill>
              </a:defRPr>
            </a:lvl1pPr>
          </a:lstStyle>
          <a:p>
            <a:r>
              <a:rPr lang="en-GB"/>
              <a:t>“Pull out statement or quote slide” use bold italic font for source</a:t>
            </a:r>
            <a:endParaRPr lang="en-US"/>
          </a:p>
        </p:txBody>
      </p:sp>
    </p:spTree>
    <p:extLst>
      <p:ext uri="{BB962C8B-B14F-4D97-AF65-F5344CB8AC3E}">
        <p14:creationId xmlns:p14="http://schemas.microsoft.com/office/powerpoint/2010/main" val="4132298151"/>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lide image">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0" y="0"/>
            <a:ext cx="6858000" cy="9906000"/>
          </a:xfrm>
        </p:spPr>
        <p:txBody>
          <a:bodyPr/>
          <a:lstStyle>
            <a:lvl1pPr algn="ctr">
              <a:defRPr/>
            </a:lvl1pPr>
            <a:lvl2pPr algn="ctr">
              <a:defRPr/>
            </a:lvl2pPr>
            <a:lvl3pPr algn="ctr">
              <a:defRPr/>
            </a:lvl3pPr>
            <a:lvl4pPr algn="ctr">
              <a:defRPr/>
            </a:lvl4pPr>
            <a:lvl5pPr algn="ctr">
              <a:defRPr/>
            </a:lvl5pPr>
          </a:lstStyle>
          <a:p>
            <a:pPr lvl="0"/>
            <a:r>
              <a:rPr lang="en-GB"/>
              <a:t>Click to add full page charts, infographics</a:t>
            </a:r>
            <a:br>
              <a:rPr lang="en-GB"/>
            </a:br>
            <a:r>
              <a:rPr lang="en-GB"/>
              <a:t>tables, video and smartart</a:t>
            </a:r>
            <a:endParaRPr lang="en-US"/>
          </a:p>
        </p:txBody>
      </p:sp>
    </p:spTree>
    <p:extLst>
      <p:ext uri="{BB962C8B-B14F-4D97-AF65-F5344CB8AC3E}">
        <p14:creationId xmlns:p14="http://schemas.microsoft.com/office/powerpoint/2010/main" val="48904469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us Animation">
    <p:spTree>
      <p:nvGrpSpPr>
        <p:cNvPr id="1" name=""/>
        <p:cNvGrpSpPr/>
        <p:nvPr/>
      </p:nvGrpSpPr>
      <p:grpSpPr>
        <a:xfrm>
          <a:off x="0" y="0"/>
          <a:ext cx="0" cy="0"/>
          <a:chOff x="0" y="0"/>
          <a:chExt cx="0" cy="0"/>
        </a:xfrm>
      </p:grpSpPr>
      <p:pic>
        <p:nvPicPr>
          <p:cNvPr id="2" name="4bVQGwtjWk4"/>
          <p:cNvPicPr>
            <a:picLocks noRot="1" noChangeAspect="1"/>
          </p:cNvPicPr>
          <p:nvPr userDrawn="1">
            <a:videoFile r:link="rId1"/>
          </p:nvPr>
        </p:nvPicPr>
        <p:blipFill>
          <a:blip r:embed="rId3"/>
          <a:stretch>
            <a:fillRect/>
          </a:stretch>
        </p:blipFill>
        <p:spPr>
          <a:xfrm>
            <a:off x="0" y="0"/>
            <a:ext cx="6858000" cy="9906000"/>
          </a:xfrm>
          <a:prstGeom prst="rect">
            <a:avLst/>
          </a:prstGeom>
        </p:spPr>
      </p:pic>
    </p:spTree>
    <p:extLst>
      <p:ext uri="{BB962C8B-B14F-4D97-AF65-F5344CB8AC3E}">
        <p14:creationId xmlns:p14="http://schemas.microsoft.com/office/powerpoint/2010/main" val="323181055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timing>
    <p:tnLst>
      <p:par>
        <p:cTn id="1" dur="indefinite" restart="never" nodeType="tmRoot">
          <p:childTnLst>
            <p:video>
              <p:cMediaNode>
                <p:cTn id="2" fill="hold" display="0">
                  <p:stCondLst>
                    <p:cond delay="indefinite"/>
                  </p:stCondLst>
                </p:cTn>
                <p:tgtEl>
                  <p:spTgt spid="2"/>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0002" y="1196830"/>
            <a:ext cx="6304852" cy="392415"/>
          </a:xfrm>
          <a:prstGeom prst="rect">
            <a:avLst/>
          </a:prstGeom>
        </p:spPr>
        <p:txBody>
          <a:bodyPr vert="horz"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270002" y="2599998"/>
            <a:ext cx="6304852" cy="665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0000" y="512601"/>
            <a:ext cx="702000" cy="393413"/>
          </a:xfrm>
          <a:prstGeom prst="rect">
            <a:avLst/>
          </a:prstGeom>
        </p:spPr>
        <p:txBody>
          <a:bodyPr vert="horz" lIns="0" tIns="0" rIns="0" bIns="0" rtlCol="0" anchor="b" anchorCtr="0"/>
          <a:lstStyle>
            <a:lvl1pPr algn="l">
              <a:defRPr sz="1100">
                <a:solidFill>
                  <a:srgbClr val="1C1C1C"/>
                </a:solidFill>
                <a:latin typeface="Georgia"/>
                <a:cs typeface="Georgia"/>
              </a:defRPr>
            </a:lvl1pPr>
          </a:lstStyle>
          <a:p>
            <a:r>
              <a:rPr lang="en-US"/>
              <a:t>July 2021</a:t>
            </a:r>
          </a:p>
          <a:p>
            <a:r>
              <a:rPr lang="en-US"/>
              <a:t>Slide </a:t>
            </a:r>
            <a:fld id="{27DC6044-90E4-434D-A831-DC0B1E155F71}" type="slidenum">
              <a:rPr lang="en-US" smtClean="0"/>
              <a:pPr/>
              <a:t>‹#›</a:t>
            </a:fld>
            <a:endParaRPr lang="en-US"/>
          </a:p>
        </p:txBody>
      </p:sp>
      <p:sp>
        <p:nvSpPr>
          <p:cNvPr id="5" name="Footer Placeholder 4"/>
          <p:cNvSpPr>
            <a:spLocks noGrp="1"/>
          </p:cNvSpPr>
          <p:nvPr>
            <p:ph type="ftr" sz="quarter" idx="3"/>
          </p:nvPr>
        </p:nvSpPr>
        <p:spPr>
          <a:xfrm>
            <a:off x="1026000" y="512601"/>
            <a:ext cx="4356450" cy="393413"/>
          </a:xfrm>
          <a:prstGeom prst="rect">
            <a:avLst/>
          </a:prstGeom>
        </p:spPr>
        <p:txBody>
          <a:bodyPr vert="horz" lIns="0" tIns="0" rIns="0" bIns="0" rtlCol="0" anchor="b" anchorCtr="0"/>
          <a:lstStyle>
            <a:lvl1pPr algn="l">
              <a:defRPr sz="1100">
                <a:solidFill>
                  <a:schemeClr val="tx1"/>
                </a:solidFill>
                <a:latin typeface="Georgia"/>
                <a:cs typeface="Georgia"/>
              </a:defRPr>
            </a:lvl1pPr>
          </a:lstStyle>
          <a:p>
            <a:r>
              <a:rPr lang="en-US"/>
              <a:t>COVID-19 impact inquiry: technical supplement</a:t>
            </a:r>
          </a:p>
          <a:p>
            <a:endParaRPr lang="en-US"/>
          </a:p>
        </p:txBody>
      </p:sp>
      <p:sp>
        <p:nvSpPr>
          <p:cNvPr id="6" name="Slide Number Placeholder 5"/>
          <p:cNvSpPr>
            <a:spLocks noGrp="1"/>
          </p:cNvSpPr>
          <p:nvPr>
            <p:ph type="sldNum" sz="quarter" idx="4"/>
          </p:nvPr>
        </p:nvSpPr>
        <p:spPr>
          <a:xfrm>
            <a:off x="4914900" y="9373301"/>
            <a:ext cx="1659951" cy="335499"/>
          </a:xfrm>
          <a:prstGeom prst="rect">
            <a:avLst/>
          </a:prstGeom>
        </p:spPr>
        <p:txBody>
          <a:bodyPr vert="horz" lIns="0" tIns="0" rIns="0" bIns="0" rtlCol="0" anchor="ctr"/>
          <a:lstStyle>
            <a:lvl1pPr algn="r">
              <a:defRPr sz="1200">
                <a:solidFill>
                  <a:schemeClr val="tx1">
                    <a:tint val="75000"/>
                  </a:schemeClr>
                </a:solidFill>
                <a:latin typeface="Georgia"/>
                <a:cs typeface="Georgia"/>
              </a:defRPr>
            </a:lvl1pPr>
          </a:lstStyle>
          <a:p>
            <a:fld id="{4B096CFE-13EB-9C46-AD64-3E2A74317CB2}" type="slidenum">
              <a:rPr lang="en-US" smtClean="0"/>
              <a:pPr/>
              <a:t>‹#›</a:t>
            </a:fld>
            <a:endParaRPr lang="en-US"/>
          </a:p>
        </p:txBody>
      </p:sp>
    </p:spTree>
    <p:extLst>
      <p:ext uri="{BB962C8B-B14F-4D97-AF65-F5344CB8AC3E}">
        <p14:creationId xmlns:p14="http://schemas.microsoft.com/office/powerpoint/2010/main" val="32571885"/>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85" r:id="rId3"/>
    <p:sldLayoutId id="2147483666" r:id="rId4"/>
    <p:sldLayoutId id="2147483651" r:id="rId5"/>
    <p:sldLayoutId id="2147483657" r:id="rId6"/>
    <p:sldLayoutId id="2147483654" r:id="rId7"/>
    <p:sldLayoutId id="2147483661" r:id="rId8"/>
    <p:sldLayoutId id="2147483687" r:id="rId9"/>
    <p:sldLayoutId id="2147483662" r:id="rId10"/>
    <p:sldLayoutId id="2147483663" r:id="rId11"/>
    <p:sldLayoutId id="2147483665" r:id="rId12"/>
  </p:sldLayoutIdLst>
  <mc:AlternateContent xmlns:mc="http://schemas.openxmlformats.org/markup-compatibility/2006" xmlns:p14="http://schemas.microsoft.com/office/powerpoint/2010/main">
    <mc:Choice Requires="p14">
      <p:transition spd="slow" p14:dur="11250"/>
    </mc:Choice>
    <mc:Fallback xmlns="">
      <p:transition spd="slow"/>
    </mc:Fallback>
  </mc:AlternateContent>
  <p:hf sldNum="0" hdr="0"/>
  <p:txStyles>
    <p:titleStyle>
      <a:lvl1pPr algn="l" defTabSz="342900" rtl="0" eaLnBrk="1" latinLnBrk="0" hangingPunct="1">
        <a:spcBef>
          <a:spcPct val="0"/>
        </a:spcBef>
        <a:buNone/>
        <a:defRPr sz="2550" b="0" i="0" kern="1200">
          <a:solidFill>
            <a:schemeClr val="tx1"/>
          </a:solidFill>
          <a:latin typeface="Georgia"/>
          <a:ea typeface="+mj-ea"/>
          <a:cs typeface="Georgia"/>
        </a:defRPr>
      </a:lvl1pPr>
    </p:titleStyle>
    <p:bodyStyle>
      <a:lvl1pPr marL="0" indent="0" algn="l" defTabSz="342900" rtl="0" eaLnBrk="1" latinLnBrk="0" hangingPunct="1">
        <a:spcBef>
          <a:spcPts val="750"/>
        </a:spcBef>
        <a:spcAft>
          <a:spcPts val="0"/>
        </a:spcAft>
        <a:buFont typeface="Arial"/>
        <a:buNone/>
        <a:defRPr sz="1500" kern="1200">
          <a:solidFill>
            <a:schemeClr val="tx1"/>
          </a:solidFill>
          <a:latin typeface="+mn-lt"/>
          <a:ea typeface="+mn-ea"/>
          <a:cs typeface="+mn-cs"/>
        </a:defRPr>
      </a:lvl1pPr>
      <a:lvl2pPr marL="0" indent="0" algn="l" defTabSz="342900" rtl="0" eaLnBrk="1" latinLnBrk="0" hangingPunct="1">
        <a:spcBef>
          <a:spcPts val="750"/>
        </a:spcBef>
        <a:spcAft>
          <a:spcPts val="0"/>
        </a:spcAft>
        <a:buFont typeface="Arial"/>
        <a:buNone/>
        <a:defRPr sz="1500" b="1" kern="1200">
          <a:solidFill>
            <a:srgbClr val="E30514"/>
          </a:solidFill>
          <a:latin typeface="+mn-lt"/>
          <a:ea typeface="+mn-ea"/>
          <a:cs typeface="+mn-cs"/>
        </a:defRPr>
      </a:lvl2pPr>
      <a:lvl3pPr marL="216000" indent="-216000" algn="l" defTabSz="342900" rtl="0" eaLnBrk="1" latinLnBrk="0" hangingPunct="1">
        <a:spcBef>
          <a:spcPts val="750"/>
        </a:spcBef>
        <a:spcAft>
          <a:spcPts val="0"/>
        </a:spcAft>
        <a:buSzPct val="120000"/>
        <a:buFont typeface="Arial" panose="020B0604020202020204" pitchFamily="34" charset="0"/>
        <a:buChar char="•"/>
        <a:defRPr sz="1500" kern="1200">
          <a:solidFill>
            <a:schemeClr val="tx1"/>
          </a:solidFill>
          <a:latin typeface="+mn-lt"/>
          <a:ea typeface="+mn-ea"/>
          <a:cs typeface="+mn-cs"/>
        </a:defRPr>
      </a:lvl3pPr>
      <a:lvl4pPr marL="864000" indent="-216000" algn="l" defTabSz="342900" rtl="0" eaLnBrk="1" latinLnBrk="0" hangingPunct="1">
        <a:spcBef>
          <a:spcPts val="0"/>
        </a:spcBef>
        <a:spcAft>
          <a:spcPts val="375"/>
        </a:spcAft>
        <a:buSzPct val="120000"/>
        <a:buFont typeface="Arial" panose="020B0604020202020204" pitchFamily="34" charset="0"/>
        <a:buChar char="•"/>
        <a:defRPr sz="1500" kern="1200">
          <a:solidFill>
            <a:schemeClr val="tx1"/>
          </a:solidFill>
          <a:latin typeface="+mn-lt"/>
          <a:ea typeface="+mn-ea"/>
          <a:cs typeface="+mn-cs"/>
        </a:defRPr>
      </a:lvl4pPr>
      <a:lvl5pPr marL="1458000" indent="-216000" algn="l" defTabSz="342900" rtl="0" eaLnBrk="1" latinLnBrk="0" hangingPunct="1">
        <a:spcBef>
          <a:spcPts val="0"/>
        </a:spcBef>
        <a:spcAft>
          <a:spcPts val="750"/>
        </a:spcAft>
        <a:buFont typeface="Arial" panose="020B0604020202020204" pitchFamily="34" charset="0"/>
        <a:buChar char="−"/>
        <a:tabLst/>
        <a:defRPr sz="1500" kern="1200">
          <a:solidFill>
            <a:schemeClr val="tx1"/>
          </a:solidFill>
          <a:latin typeface="+mn-lt"/>
          <a:ea typeface="+mn-ea"/>
          <a:cs typeface="+mn-cs"/>
        </a:defRPr>
      </a:lvl5pPr>
      <a:lvl6pPr marL="216000" indent="-216000" algn="l" defTabSz="342900" rtl="0" eaLnBrk="1" latinLnBrk="0" hangingPunct="1">
        <a:spcBef>
          <a:spcPts val="375"/>
        </a:spcBef>
        <a:buFont typeface="Wingdings" charset="2"/>
        <a:buAutoNum type="arabicPlain"/>
        <a:defRPr sz="1800" kern="1200">
          <a:solidFill>
            <a:schemeClr val="tx1"/>
          </a:solidFill>
          <a:latin typeface="+mn-lt"/>
          <a:ea typeface="+mn-ea"/>
          <a:cs typeface="+mn-cs"/>
        </a:defRPr>
      </a:lvl6pPr>
      <a:lvl7pPr marL="0" indent="0" algn="l" defTabSz="342900" rtl="0" eaLnBrk="1" latinLnBrk="0" hangingPunct="1">
        <a:spcBef>
          <a:spcPts val="375"/>
        </a:spcBef>
        <a:buFont typeface="Arial"/>
        <a:buNone/>
        <a:defRPr sz="1350" kern="1200">
          <a:solidFill>
            <a:schemeClr val="tx1"/>
          </a:solidFill>
          <a:latin typeface="+mn-lt"/>
          <a:ea typeface="+mn-ea"/>
          <a:cs typeface="+mn-cs"/>
        </a:defRPr>
      </a:lvl7pPr>
      <a:lvl8pPr marL="0" indent="0" algn="l" defTabSz="342900" rtl="0" eaLnBrk="1" latinLnBrk="0" hangingPunct="1">
        <a:spcBef>
          <a:spcPts val="375"/>
        </a:spcBef>
        <a:buFont typeface="Arial"/>
        <a:buNone/>
        <a:defRPr sz="1350" b="1" kern="1200">
          <a:solidFill>
            <a:schemeClr val="tx1"/>
          </a:solidFill>
          <a:latin typeface="+mn-lt"/>
          <a:ea typeface="+mn-ea"/>
          <a:cs typeface="+mn-cs"/>
        </a:defRPr>
      </a:lvl8pPr>
      <a:lvl9pPr marL="216000" indent="-216000" algn="l" defTabSz="342900" rtl="0" eaLnBrk="1" latinLnBrk="0" hangingPunct="1">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ture.com/articles/s41586-020-2405-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ambridge.org/core/journals/journal-of-international-and-comparative-social-policy/article/comparing-country-risk-and-response-to-covid19-in-the-first-6-months-across-25-organisation-for-economic-cooperation-and-development-countries-using-qualitative-comparative-analysis/BD0BFAD4B39BEEA29F34CC0098955487#article" TargetMode="External"/><Relationship Id="rId5" Type="http://schemas.openxmlformats.org/officeDocument/2006/relationships/hyperlink" Target="https://pubmed.ncbi.nlm.nih.gov/32836862/" TargetMode="External"/><Relationship Id="rId4" Type="http://schemas.openxmlformats.org/officeDocument/2006/relationships/hyperlink" Target="https://pubmed.ncbi.nlm.nih.gov/3289849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bmjopen.bmj.com/content/11/2/e04203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cambridge.org/core/journals/journal-of-international-and-comparative-social-policy/article/comparing-country-risk-and-response-to-covid19-in-the-first-6-months-across-25-organisation-for-economic-cooperation-and-development-countries-using-qualitative-comparative-analysis/BD0BFAD4B39BEEA29F34CC0098955487#article" TargetMode="External"/><Relationship Id="rId4" Type="http://schemas.openxmlformats.org/officeDocument/2006/relationships/hyperlink" Target="https://journals.sagepub.com/doi/10.1177/0047287520931593"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pubmed.ncbi.nlm.nih.gov/33144595/" TargetMode="External"/><Relationship Id="rId7" Type="http://schemas.openxmlformats.org/officeDocument/2006/relationships/hyperlink" Target="https://www.thelancet.com/journals/lanepe/article/PIIS2666-7762(21)00086-7/fulltex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om-pubs.onlinelibrary.wiley.com/doi/10.1111/dom.14199" TargetMode="External"/><Relationship Id="rId5" Type="http://schemas.openxmlformats.org/officeDocument/2006/relationships/hyperlink" Target="https://link.springer.com/article/10.1007/s10654-021-00722-y" TargetMode="External"/><Relationship Id="rId4" Type="http://schemas.openxmlformats.org/officeDocument/2006/relationships/hyperlink" Target="https://www.karger.com/Article/FullText/512592"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COVID-19impactinquiry@health.org.uk" TargetMode="External"/><Relationship Id="rId2" Type="http://schemas.openxmlformats.org/officeDocument/2006/relationships/hyperlink" Target="https://www.health.org.uk/publications/reports/unequal-pandemic-fairer-recove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stats.oecd.org/"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www.bmj.com/content/372/bmj.n608" TargetMode="External"/><Relationship Id="rId3" Type="http://schemas.openxmlformats.org/officeDocument/2006/relationships/hyperlink" Target="https://www.ucl.ac.uk/health-informatics/research/vivaldi-study" TargetMode="External"/><Relationship Id="rId7" Type="http://schemas.openxmlformats.org/officeDocument/2006/relationships/hyperlink" Target="https://www.isglobal.org/en/-/corsai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liverpool.ac.uk/media/livacuk/coronavirus/Liverpool,Community,Testing,Pilot,Interim,Evaluation.pdf" TargetMode="External"/><Relationship Id="rId5" Type="http://schemas.openxmlformats.org/officeDocument/2006/relationships/hyperlink" Target="https://www.tuc.org.uk/blogs/high-rejection-rates-show-self-isolation-payment-scheme-isnt-fit-purpose" TargetMode="External"/><Relationship Id="rId4" Type="http://schemas.openxmlformats.org/officeDocument/2006/relationships/hyperlink" Target="https://www.ons.gov.uk/peoplepopulationandcommunity/healthandsocialcare/conditionsanddiseases/articles/impactofcoronavirusincarehomesinenglandvivaldi/26mayto19june2020"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ssets.publishing.service.gov.uk/government/uploads/system/uploads/attachment_data/file/992741/Vaccine_surveillance_report_-_week_23.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local.gov.uk/our-support/coronavirus-information-councils/covid-19-service-information/covid-19-vaccinations/behavioural-insights" TargetMode="External"/><Relationship Id="rId2" Type="http://schemas.openxmlformats.org/officeDocument/2006/relationships/hyperlink" Target="https://www.gov.uk/government/publications/covid-19-vaccination-uptake-plan/uk-covid-19-vaccine-uptake-plan" TargetMode="External"/><Relationship Id="rId1" Type="http://schemas.openxmlformats.org/officeDocument/2006/relationships/slideLayout" Target="../slideLayouts/slideLayout3.xml"/><Relationship Id="rId6" Type="http://schemas.openxmlformats.org/officeDocument/2006/relationships/hyperlink" Target="https://www.local.gov.uk/case-studies/wiltshire-council-promoting-vaccination-among-traveller-and-houseboat-communities" TargetMode="External"/><Relationship Id="rId5" Type="http://schemas.openxmlformats.org/officeDocument/2006/relationships/hyperlink" Target="https://www.local.gov.uk/case-studies/manchester-how-vaccine-tracker-and-outreach-work-helping-follow-those-who-decline" TargetMode="External"/><Relationship Id="rId4" Type="http://schemas.openxmlformats.org/officeDocument/2006/relationships/hyperlink" Target="https://www.local.gov.uk/case-studies/covid-19-vaccination-increasing-uptake"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ncbi.nlm.nih.gov/pubmed/32836862" TargetMode="External"/><Relationship Id="rId13" Type="http://schemas.openxmlformats.org/officeDocument/2006/relationships/hyperlink" Target="https://link.springer.com/article/10.1007/s10654-021-00722-y" TargetMode="External"/><Relationship Id="rId3" Type="http://schemas.openxmlformats.org/officeDocument/2006/relationships/hyperlink" Target="https://www.gov.uk/government/publications/nervtag-update-note-on-b117-severity-11-february-2021" TargetMode="External"/><Relationship Id="rId7" Type="http://schemas.openxmlformats.org/officeDocument/2006/relationships/hyperlink" Target="http://www.ncbi.nlm.nih.gov/pubmed/32898490" TargetMode="External"/><Relationship Id="rId12" Type="http://schemas.openxmlformats.org/officeDocument/2006/relationships/hyperlink" Target="https://doi.org/10.1159/000512592" TargetMode="External"/><Relationship Id="rId2" Type="http://schemas.openxmlformats.org/officeDocument/2006/relationships/hyperlink" Target="https://graphics.reuters.com/HEALTH-CORONAVIRUS/UK-VARIANT/ygdpzgblxvw/" TargetMode="External"/><Relationship Id="rId1" Type="http://schemas.openxmlformats.org/officeDocument/2006/relationships/slideLayout" Target="../slideLayouts/slideLayout3.xml"/><Relationship Id="rId6" Type="http://schemas.openxmlformats.org/officeDocument/2006/relationships/hyperlink" Target="https://doi.org/10.1038/s41586-020-2405-7" TargetMode="External"/><Relationship Id="rId11" Type="http://schemas.openxmlformats.org/officeDocument/2006/relationships/hyperlink" Target="https://doi.org/10.1177/0047287520931593" TargetMode="External"/><Relationship Id="rId5" Type="http://schemas.openxmlformats.org/officeDocument/2006/relationships/hyperlink" Target="https://www.gov.uk/government/news/prime-minister-announces-national-lockdown" TargetMode="External"/><Relationship Id="rId10" Type="http://schemas.openxmlformats.org/officeDocument/2006/relationships/hyperlink" Target="https://bmjopen.bmj.com/content/11/2/e042034" TargetMode="External"/><Relationship Id="rId4" Type="http://schemas.openxmlformats.org/officeDocument/2006/relationships/hyperlink" Target="https://www.gov.uk/government/speeches/prime-ministers-statement-on-coronavirus-covid-19-19-december-2020" TargetMode="External"/><Relationship Id="rId9" Type="http://schemas.openxmlformats.org/officeDocument/2006/relationships/hyperlink" Target="https://doi.org/10.1017/ics.2021.6" TargetMode="External"/><Relationship Id="rId14" Type="http://schemas.openxmlformats.org/officeDocument/2006/relationships/hyperlink" Target="https://doi.org/10.1111/dom.14199"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992741/Vaccine_surveillance_report_-_week_23.pdf" TargetMode="External"/><Relationship Id="rId13" Type="http://schemas.openxmlformats.org/officeDocument/2006/relationships/hyperlink" Target="https://www.local.gov.uk/case-studies/wiltshire-council-promoting-vaccination-among-traveller-and-houseboat-communities" TargetMode="External"/><Relationship Id="rId3" Type="http://schemas.openxmlformats.org/officeDocument/2006/relationships/hyperlink" Target="https://www.ons.gov.uk/peoplepopulationandcommunity/healthandsocialcare/conditionsanddiseases/articles/impactofcoronavirusincarehomesinenglandvivaldi/26mayto19june2020" TargetMode="External"/><Relationship Id="rId7" Type="http://schemas.openxmlformats.org/officeDocument/2006/relationships/hyperlink" Target="https://pubmed.ncbi.nlm.nih.gov/33144595/" TargetMode="External"/><Relationship Id="rId12" Type="http://schemas.openxmlformats.org/officeDocument/2006/relationships/hyperlink" Target="https://www.local.gov.uk/case-studies/manchester-how-vaccine-tracker-and-outreach-work-helping-follow-those-who-decline" TargetMode="External"/><Relationship Id="rId2" Type="http://schemas.openxmlformats.org/officeDocument/2006/relationships/hyperlink" Target="https://doi.org/10.1016/j.lanepe.2021.100109" TargetMode="External"/><Relationship Id="rId1" Type="http://schemas.openxmlformats.org/officeDocument/2006/relationships/slideLayout" Target="../slideLayouts/slideLayout3.xml"/><Relationship Id="rId6" Type="http://schemas.openxmlformats.org/officeDocument/2006/relationships/hyperlink" Target="http://www.bmj.com/content/372/bmj.n608" TargetMode="External"/><Relationship Id="rId11" Type="http://schemas.openxmlformats.org/officeDocument/2006/relationships/hyperlink" Target="https://www.local.gov.uk/case-studies/covid-19-vaccination-increasing-uptake" TargetMode="External"/><Relationship Id="rId5" Type="http://schemas.openxmlformats.org/officeDocument/2006/relationships/hyperlink" Target="https://www.liverpool.ac.uk/media/livacuk/coronavirus/Liverpool,Community,Testing,Pilot,Interim,Evaluation.pdf" TargetMode="External"/><Relationship Id="rId10" Type="http://schemas.openxmlformats.org/officeDocument/2006/relationships/hyperlink" Target="https://www.local.gov.uk/our-support/coronavirus-information-councils/covid-19-service-information/covid-19-vaccinations/behavioural-insights" TargetMode="External"/><Relationship Id="rId4" Type="http://schemas.openxmlformats.org/officeDocument/2006/relationships/hyperlink" Target="https://www.tuc.org.uk/blogs/high-rejection-rates-show-self-isolation-payment-scheme-isnt-fit-purpose" TargetMode="External"/><Relationship Id="rId9" Type="http://schemas.openxmlformats.org/officeDocument/2006/relationships/hyperlink" Target="https://www.gov.uk/government/publications/covid-19-vaccination-uptake-plan/uk-covid-19-vaccine-uptake-pla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health.org.uk/what-we-do/a-healthier-uk-population/mobilising-action-for-healthy-lives/covid-19-impact-inquiry" TargetMode="External"/><Relationship Id="rId7" Type="http://schemas.openxmlformats.org/officeDocument/2006/relationships/hyperlink" Target="https://www.health.org.uk/form/covid-and-inequalities-inquiry-u" TargetMode="External"/><Relationship Id="rId2" Type="http://schemas.openxmlformats.org/officeDocument/2006/relationships/hyperlink" Target="https://www.health.org.uk/publications/reports/unequal-pandemic-fairer-recovery" TargetMode="External"/><Relationship Id="rId1" Type="http://schemas.openxmlformats.org/officeDocument/2006/relationships/slideLayout" Target="../slideLayouts/slideLayout12.xml"/><Relationship Id="rId6" Type="http://schemas.openxmlformats.org/officeDocument/2006/relationships/hyperlink" Target="https://www.health.org.uk/sites/default/files/2021-07/COVID-impact-inquiry-slide-pack-4_0.pptx" TargetMode="External"/><Relationship Id="rId5" Type="http://schemas.openxmlformats.org/officeDocument/2006/relationships/hyperlink" Target="https://www.health.org.uk/sites/default/files/2021-07/COVID-impact-inquiry-slide-pack-3.pptx" TargetMode="External"/><Relationship Id="rId4" Type="http://schemas.openxmlformats.org/officeDocument/2006/relationships/hyperlink" Target="https://www.health.org.uk/sites/default/files/2021-07/COVID-impact-inquiry-slide-pack-2.ppt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raphics.reuters.com/HEALTH-CORONAVIRUS/UK-VARIANT/ygdpzgblxv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gov.uk/government/news/prime-minister-announces-national-lockdown" TargetMode="External"/><Relationship Id="rId5" Type="http://schemas.openxmlformats.org/officeDocument/2006/relationships/hyperlink" Target="https://www.gov.uk/government/speeches/prime-ministers-statement-on-coronavirus-covid-19-19-december-2020" TargetMode="External"/><Relationship Id="rId4" Type="http://schemas.openxmlformats.org/officeDocument/2006/relationships/hyperlink" Target="https://assets.publishing.service.gov.uk/government/uploads/system/uploads/attachment_data/file/961037/NERVTAG_note_on_B.1.1.7_severity_for_SAGE_77__1_.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085F-7CD3-4083-BAE7-2226F70E66B4}"/>
              </a:ext>
            </a:extLst>
          </p:cNvPr>
          <p:cNvSpPr>
            <a:spLocks noGrp="1"/>
          </p:cNvSpPr>
          <p:nvPr>
            <p:ph type="ctrTitle"/>
          </p:nvPr>
        </p:nvSpPr>
        <p:spPr>
          <a:xfrm>
            <a:off x="1026000" y="3413089"/>
            <a:ext cx="4426928" cy="1354217"/>
          </a:xfrm>
        </p:spPr>
        <p:txBody>
          <a:bodyPr/>
          <a:lstStyle/>
          <a:p>
            <a:r>
              <a:rPr lang="en-US" sz="4400"/>
              <a:t>COVID-19 health outcomes</a:t>
            </a:r>
            <a:endParaRPr lang="en-GB" sz="4400"/>
          </a:p>
        </p:txBody>
      </p:sp>
      <p:sp>
        <p:nvSpPr>
          <p:cNvPr id="3" name="Subtitle 2">
            <a:extLst>
              <a:ext uri="{FF2B5EF4-FFF2-40B4-BE49-F238E27FC236}">
                <a16:creationId xmlns:a16="http://schemas.microsoft.com/office/drawing/2014/main" id="{178D0DDB-977F-4369-990A-79B9017629B4}"/>
              </a:ext>
            </a:extLst>
          </p:cNvPr>
          <p:cNvSpPr>
            <a:spLocks noGrp="1"/>
          </p:cNvSpPr>
          <p:nvPr>
            <p:ph type="subTitle" idx="1"/>
          </p:nvPr>
        </p:nvSpPr>
        <p:spPr>
          <a:xfrm>
            <a:off x="1026000" y="2562668"/>
            <a:ext cx="4968399" cy="1107996"/>
          </a:xfrm>
        </p:spPr>
        <p:txBody>
          <a:bodyPr vert="horz" lIns="0" tIns="0" rIns="0" bIns="0" rtlCol="0" anchor="t">
            <a:noAutofit/>
          </a:bodyPr>
          <a:lstStyle/>
          <a:p>
            <a:r>
              <a:rPr lang="en-GB" sz="2400">
                <a:latin typeface="+mj-lt"/>
                <a:cs typeface="Arial"/>
              </a:rPr>
              <a:t>Technical supplement 1 for the COVID-19 impact inquiry report</a:t>
            </a:r>
            <a:endParaRPr lang="en-US" sz="2400">
              <a:latin typeface="+mj-lt"/>
            </a:endParaRPr>
          </a:p>
        </p:txBody>
      </p:sp>
      <p:sp>
        <p:nvSpPr>
          <p:cNvPr id="4" name="Text Placeholder 3">
            <a:extLst>
              <a:ext uri="{FF2B5EF4-FFF2-40B4-BE49-F238E27FC236}">
                <a16:creationId xmlns:a16="http://schemas.microsoft.com/office/drawing/2014/main" id="{D95ADAAF-1D7C-443F-B93C-5636A6EBFD97}"/>
              </a:ext>
            </a:extLst>
          </p:cNvPr>
          <p:cNvSpPr>
            <a:spLocks noGrp="1"/>
          </p:cNvSpPr>
          <p:nvPr>
            <p:ph type="body" sz="quarter" idx="11"/>
          </p:nvPr>
        </p:nvSpPr>
        <p:spPr>
          <a:xfrm>
            <a:off x="1026000" y="4953000"/>
            <a:ext cx="4426928" cy="782697"/>
          </a:xfrm>
        </p:spPr>
        <p:txBody>
          <a:bodyPr vert="horz" lIns="0" tIns="0" rIns="0" bIns="0" rtlCol="0" anchor="t">
            <a:noAutofit/>
          </a:bodyPr>
          <a:lstStyle/>
          <a:p>
            <a:r>
              <a:rPr lang="en-GB">
                <a:cs typeface="Arial"/>
              </a:rPr>
              <a:t>July 2021</a:t>
            </a:r>
            <a:endParaRPr lang="en-GB"/>
          </a:p>
        </p:txBody>
      </p:sp>
    </p:spTree>
    <p:extLst>
      <p:ext uri="{BB962C8B-B14F-4D97-AF65-F5344CB8AC3E}">
        <p14:creationId xmlns:p14="http://schemas.microsoft.com/office/powerpoint/2010/main" val="382286094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28F0-5F3B-49EA-B401-121BD43C929D}"/>
              </a:ext>
            </a:extLst>
          </p:cNvPr>
          <p:cNvSpPr>
            <a:spLocks noGrp="1"/>
          </p:cNvSpPr>
          <p:nvPr>
            <p:ph type="title"/>
          </p:nvPr>
        </p:nvSpPr>
        <p:spPr>
          <a:xfrm>
            <a:off x="270002" y="1260000"/>
            <a:ext cx="6304852" cy="1107996"/>
          </a:xfrm>
        </p:spPr>
        <p:txBody>
          <a:bodyPr/>
          <a:lstStyle/>
          <a:p>
            <a:r>
              <a:rPr lang="en-US" sz="3600"/>
              <a:t>Prevalence of long COVID for different groups</a:t>
            </a:r>
          </a:p>
        </p:txBody>
      </p:sp>
      <p:sp>
        <p:nvSpPr>
          <p:cNvPr id="3" name="Content Placeholder 2">
            <a:extLst>
              <a:ext uri="{FF2B5EF4-FFF2-40B4-BE49-F238E27FC236}">
                <a16:creationId xmlns:a16="http://schemas.microsoft.com/office/drawing/2014/main" id="{24ED9D86-5BBD-46B1-A1D7-975D4F6DB729}"/>
              </a:ext>
            </a:extLst>
          </p:cNvPr>
          <p:cNvSpPr>
            <a:spLocks noGrp="1"/>
          </p:cNvSpPr>
          <p:nvPr>
            <p:ph idx="1"/>
          </p:nvPr>
        </p:nvSpPr>
        <p:spPr>
          <a:xfrm>
            <a:off x="270002" y="2599998"/>
            <a:ext cx="5394201" cy="494792"/>
          </a:xfrm>
        </p:spPr>
        <p:txBody>
          <a:bodyPr vert="horz" lIns="0" tIns="0" rIns="0" bIns="0" rtlCol="0" anchor="t">
            <a:noAutofit/>
          </a:bodyPr>
          <a:lstStyle/>
          <a:p>
            <a:endParaRPr lang="en-US" sz="3600">
              <a:solidFill>
                <a:srgbClr val="FF0000"/>
              </a:solidFill>
              <a:ea typeface="+mn-lt"/>
              <a:cs typeface="+mn-lt"/>
            </a:endParaRPr>
          </a:p>
          <a:p>
            <a:endParaRPr lang="en-US">
              <a:cs typeface="Arial"/>
            </a:endParaRPr>
          </a:p>
        </p:txBody>
      </p:sp>
      <p:sp>
        <p:nvSpPr>
          <p:cNvPr id="7" name="TextBox 6">
            <a:extLst>
              <a:ext uri="{FF2B5EF4-FFF2-40B4-BE49-F238E27FC236}">
                <a16:creationId xmlns:a16="http://schemas.microsoft.com/office/drawing/2014/main" id="{44F8EB81-8C5E-42EC-B7F9-F98106B6B2BC}"/>
              </a:ext>
            </a:extLst>
          </p:cNvPr>
          <p:cNvSpPr txBox="1"/>
          <p:nvPr/>
        </p:nvSpPr>
        <p:spPr>
          <a:xfrm>
            <a:off x="4675502" y="3213521"/>
            <a:ext cx="1898863" cy="5153682"/>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213995" indent="-213995"/>
            <a:r>
              <a:rPr lang="en-US" sz="1100"/>
              <a:t>In May 2021, 1 million people reported symptoms persisting for more than four weeks (long COVID). </a:t>
            </a:r>
          </a:p>
          <a:p>
            <a:pPr marL="213995" indent="-213995"/>
            <a:r>
              <a:rPr lang="en-US" sz="1100"/>
              <a:t>The people most likely to report symptoms </a:t>
            </a:r>
            <a:br>
              <a:rPr lang="en-US" sz="1100"/>
            </a:br>
            <a:r>
              <a:rPr lang="en-US" sz="1100"/>
              <a:t>of long COVID </a:t>
            </a:r>
            <a:br>
              <a:rPr lang="en-US" sz="1100"/>
            </a:br>
            <a:r>
              <a:rPr lang="en-US" sz="1100"/>
              <a:t>were women, those with underlying health conditions, people from deprived areas and those aged </a:t>
            </a:r>
            <a:br>
              <a:rPr lang="en-US" sz="1100"/>
            </a:br>
            <a:r>
              <a:rPr lang="en-US" sz="1100"/>
              <a:t>35–69. </a:t>
            </a:r>
          </a:p>
          <a:p>
            <a:pPr marL="213995" indent="-213995"/>
            <a:r>
              <a:rPr lang="en-US" sz="1100"/>
              <a:t>These differences are likely to reflect a mixture of greater risk of exposure to COVID-19 and increased risk of prolonged symptoms once infected. </a:t>
            </a:r>
          </a:p>
          <a:p>
            <a:pPr marL="213995" indent="-213995"/>
            <a:r>
              <a:rPr lang="en-US" sz="1100"/>
              <a:t>Evidence related to the scale and implication of long COVID is still limited.</a:t>
            </a:r>
          </a:p>
        </p:txBody>
      </p:sp>
      <p:sp>
        <p:nvSpPr>
          <p:cNvPr id="11" name="Content Placeholder 2">
            <a:extLst>
              <a:ext uri="{FF2B5EF4-FFF2-40B4-BE49-F238E27FC236}">
                <a16:creationId xmlns:a16="http://schemas.microsoft.com/office/drawing/2014/main" id="{ADEC2F05-BA56-481A-8470-861A17D22FFC}"/>
              </a:ext>
            </a:extLst>
          </p:cNvPr>
          <p:cNvSpPr txBox="1">
            <a:spLocks/>
          </p:cNvSpPr>
          <p:nvPr/>
        </p:nvSpPr>
        <p:spPr>
          <a:xfrm>
            <a:off x="270000" y="2594835"/>
            <a:ext cx="5626800" cy="795600"/>
          </a:xfrm>
          <a:prstGeom prst="rect">
            <a:avLst/>
          </a:prstGeom>
        </p:spPr>
        <p:txBody>
          <a:bodyPr vert="horz" lIns="0" tIns="0" rIns="0" bIns="0" rtlCol="0" anchor="t">
            <a:noAutofit/>
          </a:bodyPr>
          <a:lstStyle>
            <a:lvl1pPr marL="0" indent="0" algn="l" defTabSz="457200" rtl="0" eaLnBrk="1" latinLnBrk="0" hangingPunct="1">
              <a:spcBef>
                <a:spcPts val="1000"/>
              </a:spcBef>
              <a:spcAft>
                <a:spcPts val="0"/>
              </a:spcAft>
              <a:buFont typeface="Arial"/>
              <a:buNone/>
              <a:defRPr sz="2000" kern="1200">
                <a:solidFill>
                  <a:schemeClr val="tx1"/>
                </a:solidFill>
                <a:latin typeface="+mn-lt"/>
                <a:ea typeface="+mn-ea"/>
                <a:cs typeface="+mn-cs"/>
              </a:defRPr>
            </a:lvl1pPr>
            <a:lvl2pPr marL="0" indent="0" algn="l" defTabSz="457200" rtl="0" eaLnBrk="1" latinLnBrk="0" hangingPunct="1">
              <a:spcBef>
                <a:spcPts val="1000"/>
              </a:spcBef>
              <a:spcAft>
                <a:spcPts val="0"/>
              </a:spcAft>
              <a:buFont typeface="Arial"/>
              <a:buNone/>
              <a:defRPr sz="2000" b="1" kern="1200">
                <a:solidFill>
                  <a:srgbClr val="E30514"/>
                </a:solidFill>
                <a:latin typeface="+mn-lt"/>
                <a:ea typeface="+mn-ea"/>
                <a:cs typeface="+mn-cs"/>
              </a:defRPr>
            </a:lvl2pPr>
            <a:lvl3pPr marL="288000" indent="-288000" algn="l" defTabSz="457200" rtl="0" eaLnBrk="1" latinLnBrk="0" hangingPunct="1">
              <a:spcBef>
                <a:spcPts val="1000"/>
              </a:spcBef>
              <a:spcAft>
                <a:spcPts val="0"/>
              </a:spcAft>
              <a:buSzPct val="120000"/>
              <a:buFont typeface="Arial" panose="020B0604020202020204" pitchFamily="34" charset="0"/>
              <a:buChar char="•"/>
              <a:defRPr sz="2000" kern="1200">
                <a:solidFill>
                  <a:schemeClr val="tx1"/>
                </a:solidFill>
                <a:latin typeface="+mn-lt"/>
                <a:ea typeface="+mn-ea"/>
                <a:cs typeface="+mn-cs"/>
              </a:defRPr>
            </a:lvl3pPr>
            <a:lvl4pPr marL="1152000" indent="-288000" algn="l" defTabSz="457200" rtl="0" eaLnBrk="1" latinLnBrk="0" hangingPunct="1">
              <a:spcBef>
                <a:spcPts val="0"/>
              </a:spcBef>
              <a:spcAft>
                <a:spcPts val="500"/>
              </a:spcAft>
              <a:buSzPct val="120000"/>
              <a:buFont typeface="Arial" panose="020B0604020202020204" pitchFamily="34" charset="0"/>
              <a:buChar char="•"/>
              <a:defRPr sz="2000" kern="1200">
                <a:solidFill>
                  <a:schemeClr val="tx1"/>
                </a:solidFill>
                <a:latin typeface="+mn-lt"/>
                <a:ea typeface="+mn-ea"/>
                <a:cs typeface="+mn-cs"/>
              </a:defRPr>
            </a:lvl4pPr>
            <a:lvl5pPr marL="1944000" indent="-288000" algn="l" defTabSz="457200" rtl="0" eaLnBrk="1" latinLnBrk="0" hangingPunct="1">
              <a:spcBef>
                <a:spcPts val="0"/>
              </a:spcBef>
              <a:spcAft>
                <a:spcPts val="1000"/>
              </a:spcAft>
              <a:buFont typeface="Arial" panose="020B0604020202020204" pitchFamily="34" charset="0"/>
              <a:buChar char="−"/>
              <a:tabLst/>
              <a:defRPr sz="2000" kern="1200">
                <a:solidFill>
                  <a:schemeClr val="tx1"/>
                </a:solidFill>
                <a:latin typeface="+mn-lt"/>
                <a:ea typeface="+mn-ea"/>
                <a:cs typeface="+mn-cs"/>
              </a:defRPr>
            </a:lvl5pPr>
            <a:lvl6pPr marL="288000" indent="-288000" algn="l" defTabSz="457200" rtl="0" eaLnBrk="1" latinLnBrk="0" hangingPunct="1">
              <a:spcBef>
                <a:spcPts val="500"/>
              </a:spcBef>
              <a:buFont typeface="Wingdings" charset="2"/>
              <a:buAutoNum type="arabicPlain"/>
              <a:defRPr sz="2400" kern="1200">
                <a:solidFill>
                  <a:schemeClr val="tx1"/>
                </a:solidFill>
                <a:latin typeface="+mn-lt"/>
                <a:ea typeface="+mn-ea"/>
                <a:cs typeface="+mn-cs"/>
              </a:defRPr>
            </a:lvl6pPr>
            <a:lvl7pPr marL="0" indent="0" algn="l" defTabSz="457200" rtl="0" eaLnBrk="1" latinLnBrk="0" hangingPunct="1">
              <a:spcBef>
                <a:spcPts val="500"/>
              </a:spcBef>
              <a:buFont typeface="Arial"/>
              <a:buNone/>
              <a:defRPr sz="1800" kern="1200">
                <a:solidFill>
                  <a:schemeClr val="tx1"/>
                </a:solidFill>
                <a:latin typeface="+mn-lt"/>
                <a:ea typeface="+mn-ea"/>
                <a:cs typeface="+mn-cs"/>
              </a:defRPr>
            </a:lvl7pPr>
            <a:lvl8pPr marL="0" indent="0" algn="l" defTabSz="457200" rtl="0" eaLnBrk="1" latinLnBrk="0" hangingPunct="1">
              <a:spcBef>
                <a:spcPts val="500"/>
              </a:spcBef>
              <a:buFont typeface="Arial"/>
              <a:buNone/>
              <a:defRPr sz="1800" b="1" kern="1200">
                <a:solidFill>
                  <a:schemeClr val="tx1"/>
                </a:solidFill>
                <a:latin typeface="+mn-lt"/>
                <a:ea typeface="+mn-ea"/>
                <a:cs typeface="+mn-cs"/>
              </a:defRPr>
            </a:lvl8pPr>
            <a:lvl9pPr marL="288000" indent="-288000" algn="l" defTabSz="457200" rtl="0" eaLnBrk="1" latinLnBrk="0" hangingPunct="1">
              <a:spcBef>
                <a:spcPts val="500"/>
              </a:spcBef>
              <a:buFont typeface="Arial"/>
              <a:buChar char="•"/>
              <a:defRPr sz="1800" kern="1200">
                <a:solidFill>
                  <a:schemeClr val="tx1"/>
                </a:solidFill>
                <a:latin typeface="+mn-lt"/>
                <a:ea typeface="+mn-ea"/>
                <a:cs typeface="+mn-cs"/>
              </a:defRPr>
            </a:lvl9pPr>
          </a:lstStyle>
          <a:p>
            <a:r>
              <a:rPr lang="en-US" sz="1600">
                <a:latin typeface="+mj-lt"/>
                <a:ea typeface="+mn-lt"/>
                <a:cs typeface="+mn-lt"/>
              </a:rPr>
              <a:t>Self-reported long COVID symptoms by different characteristics in the UK (2 May 2021)</a:t>
            </a:r>
            <a:endParaRPr lang="en-US" sz="1600">
              <a:latin typeface="+mj-lt"/>
              <a:cs typeface="Arial"/>
            </a:endParaRPr>
          </a:p>
        </p:txBody>
      </p:sp>
      <p:grpSp>
        <p:nvGrpSpPr>
          <p:cNvPr id="10" name="Group 9">
            <a:extLst>
              <a:ext uri="{FF2B5EF4-FFF2-40B4-BE49-F238E27FC236}">
                <a16:creationId xmlns:a16="http://schemas.microsoft.com/office/drawing/2014/main" id="{F6FAFB1E-5250-40C9-B788-ADF3C96E007D}"/>
              </a:ext>
            </a:extLst>
          </p:cNvPr>
          <p:cNvGrpSpPr/>
          <p:nvPr/>
        </p:nvGrpSpPr>
        <p:grpSpPr>
          <a:xfrm>
            <a:off x="251532" y="3270444"/>
            <a:ext cx="4131352" cy="5732250"/>
            <a:chOff x="295180" y="3444416"/>
            <a:chExt cx="4131352" cy="5732250"/>
          </a:xfrm>
        </p:grpSpPr>
        <p:pic>
          <p:nvPicPr>
            <p:cNvPr id="6" name="Picture 7">
              <a:extLst>
                <a:ext uri="{FF2B5EF4-FFF2-40B4-BE49-F238E27FC236}">
                  <a16:creationId xmlns:a16="http://schemas.microsoft.com/office/drawing/2014/main" id="{73DCD855-3EEC-4148-B9DE-5AAFB3A12BBB}"/>
                </a:ext>
              </a:extLst>
            </p:cNvPr>
            <p:cNvPicPr>
              <a:picLocks noChangeAspect="1"/>
            </p:cNvPicPr>
            <p:nvPr/>
          </p:nvPicPr>
          <p:blipFill>
            <a:blip r:embed="rId2"/>
            <a:srcRect/>
            <a:stretch/>
          </p:blipFill>
          <p:spPr>
            <a:xfrm>
              <a:off x="295180" y="3444416"/>
              <a:ext cx="4131352" cy="5732250"/>
            </a:xfrm>
            <a:prstGeom prst="rect">
              <a:avLst/>
            </a:prstGeom>
            <a:ln>
              <a:solidFill>
                <a:schemeClr val="bg2"/>
              </a:solidFill>
            </a:ln>
          </p:spPr>
        </p:pic>
        <p:sp>
          <p:nvSpPr>
            <p:cNvPr id="8" name="TextBox 7">
              <a:extLst>
                <a:ext uri="{FF2B5EF4-FFF2-40B4-BE49-F238E27FC236}">
                  <a16:creationId xmlns:a16="http://schemas.microsoft.com/office/drawing/2014/main" id="{437F7B44-55B7-4649-ABA4-DC8DB2B6778B}"/>
                </a:ext>
              </a:extLst>
            </p:cNvPr>
            <p:cNvSpPr txBox="1"/>
            <p:nvPr/>
          </p:nvSpPr>
          <p:spPr>
            <a:xfrm rot="16200000">
              <a:off x="250418" y="4186713"/>
              <a:ext cx="359924" cy="228600"/>
            </a:xfrm>
            <a:prstGeom prst="rect">
              <a:avLst/>
            </a:prstGeom>
            <a:noFill/>
          </p:spPr>
          <p:txBody>
            <a:bodyPr wrap="none" rtlCol="0">
              <a:noAutofit/>
            </a:bodyPr>
            <a:lstStyle/>
            <a:p>
              <a:pPr algn="ctr"/>
              <a:r>
                <a:rPr lang="en-GB" sz="700" b="1"/>
                <a:t>Age</a:t>
              </a:r>
            </a:p>
          </p:txBody>
        </p:sp>
        <p:sp>
          <p:nvSpPr>
            <p:cNvPr id="12" name="TextBox 11">
              <a:extLst>
                <a:ext uri="{FF2B5EF4-FFF2-40B4-BE49-F238E27FC236}">
                  <a16:creationId xmlns:a16="http://schemas.microsoft.com/office/drawing/2014/main" id="{12CDFE3D-011A-444D-B462-6876702AE13D}"/>
                </a:ext>
              </a:extLst>
            </p:cNvPr>
            <p:cNvSpPr txBox="1"/>
            <p:nvPr/>
          </p:nvSpPr>
          <p:spPr>
            <a:xfrm rot="16200000">
              <a:off x="247986" y="5654779"/>
              <a:ext cx="359924" cy="228600"/>
            </a:xfrm>
            <a:prstGeom prst="rect">
              <a:avLst/>
            </a:prstGeom>
            <a:noFill/>
          </p:spPr>
          <p:txBody>
            <a:bodyPr wrap="none" rtlCol="0">
              <a:noAutofit/>
            </a:bodyPr>
            <a:lstStyle/>
            <a:p>
              <a:pPr algn="ctr"/>
              <a:r>
                <a:rPr lang="en-GB" sz="700" b="1"/>
                <a:t>Gender / Ethnicity</a:t>
              </a:r>
            </a:p>
          </p:txBody>
        </p:sp>
        <p:sp>
          <p:nvSpPr>
            <p:cNvPr id="13" name="TextBox 12">
              <a:extLst>
                <a:ext uri="{FF2B5EF4-FFF2-40B4-BE49-F238E27FC236}">
                  <a16:creationId xmlns:a16="http://schemas.microsoft.com/office/drawing/2014/main" id="{F353A224-60D0-483B-9F9F-223E71953910}"/>
                </a:ext>
              </a:extLst>
            </p:cNvPr>
            <p:cNvSpPr txBox="1"/>
            <p:nvPr/>
          </p:nvSpPr>
          <p:spPr>
            <a:xfrm rot="16200000">
              <a:off x="265009" y="7067721"/>
              <a:ext cx="359924" cy="228600"/>
            </a:xfrm>
            <a:prstGeom prst="rect">
              <a:avLst/>
            </a:prstGeom>
            <a:noFill/>
          </p:spPr>
          <p:txBody>
            <a:bodyPr wrap="none" rtlCol="0">
              <a:noAutofit/>
            </a:bodyPr>
            <a:lstStyle/>
            <a:p>
              <a:pPr algn="ctr"/>
              <a:r>
                <a:rPr lang="en-GB" sz="700" b="1"/>
                <a:t>Deprivation</a:t>
              </a:r>
            </a:p>
          </p:txBody>
        </p:sp>
        <p:sp>
          <p:nvSpPr>
            <p:cNvPr id="14" name="TextBox 13">
              <a:extLst>
                <a:ext uri="{FF2B5EF4-FFF2-40B4-BE49-F238E27FC236}">
                  <a16:creationId xmlns:a16="http://schemas.microsoft.com/office/drawing/2014/main" id="{F5716C08-B48F-43F3-99C5-EFAA9797044D}"/>
                </a:ext>
              </a:extLst>
            </p:cNvPr>
            <p:cNvSpPr txBox="1"/>
            <p:nvPr/>
          </p:nvSpPr>
          <p:spPr>
            <a:xfrm rot="16200000">
              <a:off x="247986" y="8102906"/>
              <a:ext cx="359924" cy="228600"/>
            </a:xfrm>
            <a:prstGeom prst="rect">
              <a:avLst/>
            </a:prstGeom>
            <a:noFill/>
          </p:spPr>
          <p:txBody>
            <a:bodyPr wrap="none" rtlCol="0">
              <a:noAutofit/>
            </a:bodyPr>
            <a:lstStyle/>
            <a:p>
              <a:pPr algn="ctr"/>
              <a:r>
                <a:rPr lang="en-GB" sz="700" b="1"/>
                <a:t>Other conditions</a:t>
              </a:r>
            </a:p>
          </p:txBody>
        </p:sp>
      </p:grpSp>
      <p:sp>
        <p:nvSpPr>
          <p:cNvPr id="15" name="Date Placeholder 3">
            <a:extLst>
              <a:ext uri="{FF2B5EF4-FFF2-40B4-BE49-F238E27FC236}">
                <a16:creationId xmlns:a16="http://schemas.microsoft.com/office/drawing/2014/main" id="{1225E9A5-7428-4F3F-8F50-E4B5514CC378}"/>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10</a:t>
            </a:fld>
            <a:endParaRPr lang="en-US"/>
          </a:p>
        </p:txBody>
      </p:sp>
      <p:sp>
        <p:nvSpPr>
          <p:cNvPr id="16" name="Footer Placeholder 4">
            <a:extLst>
              <a:ext uri="{FF2B5EF4-FFF2-40B4-BE49-F238E27FC236}">
                <a16:creationId xmlns:a16="http://schemas.microsoft.com/office/drawing/2014/main" id="{566F6A52-9FE4-42CE-93FA-6B6D968C940D}"/>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804447658"/>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000" y="2430139"/>
            <a:ext cx="5548851" cy="1908215"/>
          </a:xfrm>
        </p:spPr>
        <p:txBody>
          <a:bodyPr/>
          <a:lstStyle/>
          <a:p>
            <a:r>
              <a:rPr lang="en-GB" sz="6000"/>
              <a:t>2.</a:t>
            </a:r>
            <a:br>
              <a:rPr lang="en-GB" sz="3200"/>
            </a:br>
            <a:r>
              <a:rPr lang="en-GB" sz="3200"/>
              <a:t>Comparing UK COVID-19 outcomes internationally</a:t>
            </a:r>
            <a:endParaRPr lang="en-US" sz="3200"/>
          </a:p>
        </p:txBody>
      </p:sp>
    </p:spTree>
    <p:extLst>
      <p:ext uri="{BB962C8B-B14F-4D97-AF65-F5344CB8AC3E}">
        <p14:creationId xmlns:p14="http://schemas.microsoft.com/office/powerpoint/2010/main" val="2900029918"/>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68FA-BB68-480C-8476-18CC1048B3F0}"/>
              </a:ext>
            </a:extLst>
          </p:cNvPr>
          <p:cNvSpPr>
            <a:spLocks noGrp="1"/>
          </p:cNvSpPr>
          <p:nvPr>
            <p:ph type="title"/>
          </p:nvPr>
        </p:nvSpPr>
        <p:spPr>
          <a:xfrm>
            <a:off x="270000" y="1317046"/>
            <a:ext cx="6304852" cy="492443"/>
          </a:xfrm>
        </p:spPr>
        <p:txBody>
          <a:bodyPr/>
          <a:lstStyle/>
          <a:p>
            <a:r>
              <a:rPr lang="en-GB"/>
              <a:t>Excess mortality across countries </a:t>
            </a:r>
          </a:p>
        </p:txBody>
      </p:sp>
      <p:sp>
        <p:nvSpPr>
          <p:cNvPr id="3" name="Content Placeholder 2">
            <a:extLst>
              <a:ext uri="{FF2B5EF4-FFF2-40B4-BE49-F238E27FC236}">
                <a16:creationId xmlns:a16="http://schemas.microsoft.com/office/drawing/2014/main" id="{E35DB1E7-8BB0-4720-8CC7-D39D3A781561}"/>
              </a:ext>
            </a:extLst>
          </p:cNvPr>
          <p:cNvSpPr>
            <a:spLocks noGrp="1"/>
          </p:cNvSpPr>
          <p:nvPr>
            <p:ph idx="4294967295"/>
          </p:nvPr>
        </p:nvSpPr>
        <p:spPr>
          <a:xfrm>
            <a:off x="269999" y="2085843"/>
            <a:ext cx="5626800" cy="1038746"/>
          </a:xfrm>
        </p:spPr>
        <p:txBody>
          <a:bodyPr vert="horz" lIns="0" tIns="0" rIns="0" bIns="0" rtlCol="0" anchor="t">
            <a:noAutofit/>
          </a:bodyPr>
          <a:lstStyle/>
          <a:p>
            <a:r>
              <a:rPr lang="en-US" sz="1600">
                <a:latin typeface="+mj-lt"/>
              </a:rPr>
              <a:t>Report f</a:t>
            </a:r>
            <a:r>
              <a:rPr lang="en-GB" sz="1600" err="1">
                <a:latin typeface="+mj-lt"/>
              </a:rPr>
              <a:t>igure</a:t>
            </a:r>
            <a:r>
              <a:rPr lang="en-GB" sz="1600">
                <a:latin typeface="+mj-lt"/>
              </a:rPr>
              <a:t> 3</a:t>
            </a:r>
            <a:br>
              <a:rPr lang="en-GB" sz="1600">
                <a:latin typeface="+mj-lt"/>
              </a:rPr>
            </a:br>
            <a:r>
              <a:rPr lang="en-GB" sz="1600">
                <a:latin typeface="+mj-lt"/>
              </a:rPr>
              <a:t>Cumulative excess mortality for select countries, January 2020 to May 2021</a:t>
            </a:r>
            <a:endParaRPr lang="en-US" sz="1600">
              <a:latin typeface="+mj-lt"/>
            </a:endParaRPr>
          </a:p>
        </p:txBody>
      </p:sp>
      <p:pic>
        <p:nvPicPr>
          <p:cNvPr id="7" name="Picture 6">
            <a:extLst>
              <a:ext uri="{FF2B5EF4-FFF2-40B4-BE49-F238E27FC236}">
                <a16:creationId xmlns:a16="http://schemas.microsoft.com/office/drawing/2014/main" id="{B5B7F6B0-B2F6-45F7-8985-309BD587D192}"/>
              </a:ext>
            </a:extLst>
          </p:cNvPr>
          <p:cNvPicPr>
            <a:picLocks noChangeAspect="1"/>
          </p:cNvPicPr>
          <p:nvPr/>
        </p:nvPicPr>
        <p:blipFill>
          <a:blip r:embed="rId2"/>
          <a:stretch/>
        </p:blipFill>
        <p:spPr>
          <a:xfrm>
            <a:off x="269999" y="2957753"/>
            <a:ext cx="6321600" cy="3607586"/>
          </a:xfrm>
          <a:prstGeom prst="rect">
            <a:avLst/>
          </a:prstGeom>
          <a:ln>
            <a:solidFill>
              <a:schemeClr val="bg2"/>
            </a:solidFill>
          </a:ln>
        </p:spPr>
      </p:pic>
      <p:sp>
        <p:nvSpPr>
          <p:cNvPr id="8" name="TextBox 7">
            <a:extLst>
              <a:ext uri="{FF2B5EF4-FFF2-40B4-BE49-F238E27FC236}">
                <a16:creationId xmlns:a16="http://schemas.microsoft.com/office/drawing/2014/main" id="{A1D86A51-159A-407D-8005-17C4F2C75EC7}"/>
              </a:ext>
            </a:extLst>
          </p:cNvPr>
          <p:cNvSpPr txBox="1"/>
          <p:nvPr/>
        </p:nvSpPr>
        <p:spPr>
          <a:xfrm>
            <a:off x="269999" y="6733211"/>
            <a:ext cx="5023551" cy="1521919"/>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213995" indent="-213995"/>
            <a:r>
              <a:rPr lang="en-US"/>
              <a:t>UK had high levels of excess mortality in the first and second waves</a:t>
            </a:r>
          </a:p>
          <a:p>
            <a:pPr marL="213995" indent="-213995"/>
            <a:r>
              <a:rPr lang="en-US"/>
              <a:t>In this comparison, by the end of the first wave, and the second, only Spain and the United States had higher excess mortality</a:t>
            </a:r>
          </a:p>
        </p:txBody>
      </p:sp>
      <p:sp>
        <p:nvSpPr>
          <p:cNvPr id="9" name="Date Placeholder 3">
            <a:extLst>
              <a:ext uri="{FF2B5EF4-FFF2-40B4-BE49-F238E27FC236}">
                <a16:creationId xmlns:a16="http://schemas.microsoft.com/office/drawing/2014/main" id="{D1B59E74-3B72-4DDA-A2FA-021F668845B3}"/>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12</a:t>
            </a:fld>
            <a:endParaRPr lang="en-US"/>
          </a:p>
        </p:txBody>
      </p:sp>
      <p:sp>
        <p:nvSpPr>
          <p:cNvPr id="10" name="Footer Placeholder 4">
            <a:extLst>
              <a:ext uri="{FF2B5EF4-FFF2-40B4-BE49-F238E27FC236}">
                <a16:creationId xmlns:a16="http://schemas.microsoft.com/office/drawing/2014/main" id="{0FAD04AB-1ABC-4529-8DC8-E04FA1E73913}"/>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17528177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68FA-BB68-480C-8476-18CC1048B3F0}"/>
              </a:ext>
            </a:extLst>
          </p:cNvPr>
          <p:cNvSpPr>
            <a:spLocks noGrp="1"/>
          </p:cNvSpPr>
          <p:nvPr>
            <p:ph type="title"/>
          </p:nvPr>
        </p:nvSpPr>
        <p:spPr>
          <a:xfrm>
            <a:off x="270002" y="1260000"/>
            <a:ext cx="6304852" cy="492443"/>
          </a:xfrm>
        </p:spPr>
        <p:txBody>
          <a:bodyPr/>
          <a:lstStyle/>
          <a:p>
            <a:r>
              <a:rPr lang="en-GB"/>
              <a:t>Excess mortality across cities  </a:t>
            </a:r>
          </a:p>
        </p:txBody>
      </p:sp>
      <p:pic>
        <p:nvPicPr>
          <p:cNvPr id="8" name="Content Placeholder 7">
            <a:extLst>
              <a:ext uri="{FF2B5EF4-FFF2-40B4-BE49-F238E27FC236}">
                <a16:creationId xmlns:a16="http://schemas.microsoft.com/office/drawing/2014/main" id="{5068F3D2-EE3C-41FF-B01A-9C64EBAE0C39}"/>
              </a:ext>
            </a:extLst>
          </p:cNvPr>
          <p:cNvPicPr>
            <a:picLocks noGrp="1" noChangeAspect="1"/>
          </p:cNvPicPr>
          <p:nvPr>
            <p:ph idx="4294967295"/>
          </p:nvPr>
        </p:nvPicPr>
        <p:blipFill>
          <a:blip r:embed="rId2"/>
          <a:stretch>
            <a:fillRect/>
          </a:stretch>
        </p:blipFill>
        <p:spPr>
          <a:xfrm>
            <a:off x="270000" y="2741848"/>
            <a:ext cx="6304853" cy="3495082"/>
          </a:xfrm>
          <a:prstGeom prst="rect">
            <a:avLst/>
          </a:prstGeom>
          <a:ln>
            <a:solidFill>
              <a:schemeClr val="bg2"/>
            </a:solidFill>
          </a:ln>
        </p:spPr>
      </p:pic>
      <p:sp>
        <p:nvSpPr>
          <p:cNvPr id="9" name="TextBox 8">
            <a:extLst>
              <a:ext uri="{FF2B5EF4-FFF2-40B4-BE49-F238E27FC236}">
                <a16:creationId xmlns:a16="http://schemas.microsoft.com/office/drawing/2014/main" id="{CC4C9F67-8AFA-480F-A473-CDE6234DBA0A}"/>
              </a:ext>
            </a:extLst>
          </p:cNvPr>
          <p:cNvSpPr txBox="1"/>
          <p:nvPr/>
        </p:nvSpPr>
        <p:spPr>
          <a:xfrm>
            <a:off x="270000" y="6559994"/>
            <a:ext cx="5305300" cy="1521919"/>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213995" indent="-213995"/>
            <a:r>
              <a:rPr lang="en-US"/>
              <a:t>Although the UK had higher excess deaths than many other countries in the first wave, London was not as badly affected as compared to other major cities in the world. </a:t>
            </a:r>
          </a:p>
          <a:p>
            <a:pPr marL="213995" indent="-213995"/>
            <a:r>
              <a:rPr lang="en-US"/>
              <a:t>The impact in the UK was more widespread across different regions</a:t>
            </a:r>
          </a:p>
        </p:txBody>
      </p:sp>
      <p:sp>
        <p:nvSpPr>
          <p:cNvPr id="3" name="Content Placeholder 2">
            <a:extLst>
              <a:ext uri="{FF2B5EF4-FFF2-40B4-BE49-F238E27FC236}">
                <a16:creationId xmlns:a16="http://schemas.microsoft.com/office/drawing/2014/main" id="{8C4E0FBF-0759-447F-B8C6-D426F3A9C648}"/>
              </a:ext>
            </a:extLst>
          </p:cNvPr>
          <p:cNvSpPr txBox="1">
            <a:spLocks/>
          </p:cNvSpPr>
          <p:nvPr/>
        </p:nvSpPr>
        <p:spPr>
          <a:xfrm>
            <a:off x="270000" y="1852572"/>
            <a:ext cx="5626800" cy="795600"/>
          </a:xfrm>
          <a:prstGeom prst="rect">
            <a:avLst/>
          </a:prstGeom>
        </p:spPr>
        <p:txBody>
          <a:bodyPr vert="horz" lIns="0" tIns="0" rIns="0" bIns="0" rtlCol="0" anchor="t">
            <a:noAutofit/>
          </a:bodyPr>
          <a:lstStyle>
            <a:lvl1pPr marL="0" indent="0" algn="l" defTabSz="457200" rtl="0" eaLnBrk="1" latinLnBrk="0" hangingPunct="1">
              <a:spcBef>
                <a:spcPts val="1000"/>
              </a:spcBef>
              <a:spcAft>
                <a:spcPts val="0"/>
              </a:spcAft>
              <a:buFont typeface="Arial"/>
              <a:buNone/>
              <a:defRPr sz="2000" kern="1200">
                <a:solidFill>
                  <a:schemeClr val="tx1"/>
                </a:solidFill>
                <a:latin typeface="+mn-lt"/>
                <a:ea typeface="+mn-ea"/>
                <a:cs typeface="+mn-cs"/>
              </a:defRPr>
            </a:lvl1pPr>
            <a:lvl2pPr marL="0" indent="0" algn="l" defTabSz="457200" rtl="0" eaLnBrk="1" latinLnBrk="0" hangingPunct="1">
              <a:spcBef>
                <a:spcPts val="1000"/>
              </a:spcBef>
              <a:spcAft>
                <a:spcPts val="0"/>
              </a:spcAft>
              <a:buFont typeface="Arial"/>
              <a:buNone/>
              <a:defRPr sz="2000" b="1" kern="1200">
                <a:solidFill>
                  <a:srgbClr val="E30514"/>
                </a:solidFill>
                <a:latin typeface="+mn-lt"/>
                <a:ea typeface="+mn-ea"/>
                <a:cs typeface="+mn-cs"/>
              </a:defRPr>
            </a:lvl2pPr>
            <a:lvl3pPr marL="288000" indent="-288000" algn="l" defTabSz="457200" rtl="0" eaLnBrk="1" latinLnBrk="0" hangingPunct="1">
              <a:spcBef>
                <a:spcPts val="1000"/>
              </a:spcBef>
              <a:spcAft>
                <a:spcPts val="0"/>
              </a:spcAft>
              <a:buSzPct val="120000"/>
              <a:buFont typeface="Arial" panose="020B0604020202020204" pitchFamily="34" charset="0"/>
              <a:buChar char="•"/>
              <a:defRPr sz="2000" kern="1200">
                <a:solidFill>
                  <a:schemeClr val="tx1"/>
                </a:solidFill>
                <a:latin typeface="+mn-lt"/>
                <a:ea typeface="+mn-ea"/>
                <a:cs typeface="+mn-cs"/>
              </a:defRPr>
            </a:lvl3pPr>
            <a:lvl4pPr marL="1152000" indent="-288000" algn="l" defTabSz="457200" rtl="0" eaLnBrk="1" latinLnBrk="0" hangingPunct="1">
              <a:spcBef>
                <a:spcPts val="0"/>
              </a:spcBef>
              <a:spcAft>
                <a:spcPts val="500"/>
              </a:spcAft>
              <a:buSzPct val="120000"/>
              <a:buFont typeface="Arial" panose="020B0604020202020204" pitchFamily="34" charset="0"/>
              <a:buChar char="•"/>
              <a:defRPr sz="2000" kern="1200">
                <a:solidFill>
                  <a:schemeClr val="tx1"/>
                </a:solidFill>
                <a:latin typeface="+mn-lt"/>
                <a:ea typeface="+mn-ea"/>
                <a:cs typeface="+mn-cs"/>
              </a:defRPr>
            </a:lvl4pPr>
            <a:lvl5pPr marL="1944000" indent="-288000" algn="l" defTabSz="457200" rtl="0" eaLnBrk="1" latinLnBrk="0" hangingPunct="1">
              <a:spcBef>
                <a:spcPts val="0"/>
              </a:spcBef>
              <a:spcAft>
                <a:spcPts val="1000"/>
              </a:spcAft>
              <a:buFont typeface="Arial" panose="020B0604020202020204" pitchFamily="34" charset="0"/>
              <a:buChar char="−"/>
              <a:tabLst/>
              <a:defRPr sz="2000" kern="1200">
                <a:solidFill>
                  <a:schemeClr val="tx1"/>
                </a:solidFill>
                <a:latin typeface="+mn-lt"/>
                <a:ea typeface="+mn-ea"/>
                <a:cs typeface="+mn-cs"/>
              </a:defRPr>
            </a:lvl5pPr>
            <a:lvl6pPr marL="288000" indent="-288000" algn="l" defTabSz="457200" rtl="0" eaLnBrk="1" latinLnBrk="0" hangingPunct="1">
              <a:spcBef>
                <a:spcPts val="500"/>
              </a:spcBef>
              <a:buFont typeface="Wingdings" charset="2"/>
              <a:buAutoNum type="arabicPlain"/>
              <a:defRPr sz="2400" kern="1200">
                <a:solidFill>
                  <a:schemeClr val="tx1"/>
                </a:solidFill>
                <a:latin typeface="+mn-lt"/>
                <a:ea typeface="+mn-ea"/>
                <a:cs typeface="+mn-cs"/>
              </a:defRPr>
            </a:lvl6pPr>
            <a:lvl7pPr marL="0" indent="0" algn="l" defTabSz="457200" rtl="0" eaLnBrk="1" latinLnBrk="0" hangingPunct="1">
              <a:spcBef>
                <a:spcPts val="500"/>
              </a:spcBef>
              <a:buFont typeface="Arial"/>
              <a:buNone/>
              <a:defRPr sz="1800" kern="1200">
                <a:solidFill>
                  <a:schemeClr val="tx1"/>
                </a:solidFill>
                <a:latin typeface="+mn-lt"/>
                <a:ea typeface="+mn-ea"/>
                <a:cs typeface="+mn-cs"/>
              </a:defRPr>
            </a:lvl7pPr>
            <a:lvl8pPr marL="0" indent="0" algn="l" defTabSz="457200" rtl="0" eaLnBrk="1" latinLnBrk="0" hangingPunct="1">
              <a:spcBef>
                <a:spcPts val="500"/>
              </a:spcBef>
              <a:buFont typeface="Arial"/>
              <a:buNone/>
              <a:defRPr sz="1800" b="1" kern="1200">
                <a:solidFill>
                  <a:schemeClr val="tx1"/>
                </a:solidFill>
                <a:latin typeface="+mn-lt"/>
                <a:ea typeface="+mn-ea"/>
                <a:cs typeface="+mn-cs"/>
              </a:defRPr>
            </a:lvl8pPr>
            <a:lvl9pPr marL="288000" indent="-288000" algn="l" defTabSz="457200" rtl="0" eaLnBrk="1" latinLnBrk="0" hangingPunct="1">
              <a:spcBef>
                <a:spcPts val="500"/>
              </a:spcBef>
              <a:buFont typeface="Arial"/>
              <a:buChar char="•"/>
              <a:defRPr sz="1800" kern="1200">
                <a:solidFill>
                  <a:schemeClr val="tx1"/>
                </a:solidFill>
                <a:latin typeface="+mn-lt"/>
                <a:ea typeface="+mn-ea"/>
                <a:cs typeface="+mn-cs"/>
              </a:defRPr>
            </a:lvl9pPr>
          </a:lstStyle>
          <a:p>
            <a:r>
              <a:rPr lang="en-US" sz="1600">
                <a:latin typeface="+mj-lt"/>
                <a:ea typeface="+mn-lt"/>
                <a:cs typeface="+mn-lt"/>
              </a:rPr>
              <a:t>New York City experienced the highest rate of excess deaths across comparable COVID-19 hotspots</a:t>
            </a:r>
            <a:endParaRPr lang="en-US" sz="1600">
              <a:latin typeface="+mj-lt"/>
              <a:cs typeface="Arial"/>
            </a:endParaRPr>
          </a:p>
        </p:txBody>
      </p:sp>
      <p:sp>
        <p:nvSpPr>
          <p:cNvPr id="10" name="Date Placeholder 3">
            <a:extLst>
              <a:ext uri="{FF2B5EF4-FFF2-40B4-BE49-F238E27FC236}">
                <a16:creationId xmlns:a16="http://schemas.microsoft.com/office/drawing/2014/main" id="{D9E33B46-18C6-4FA0-98CE-6C606FDB58F0}"/>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13</a:t>
            </a:fld>
            <a:endParaRPr lang="en-US"/>
          </a:p>
        </p:txBody>
      </p:sp>
      <p:sp>
        <p:nvSpPr>
          <p:cNvPr id="11" name="Footer Placeholder 4">
            <a:extLst>
              <a:ext uri="{FF2B5EF4-FFF2-40B4-BE49-F238E27FC236}">
                <a16:creationId xmlns:a16="http://schemas.microsoft.com/office/drawing/2014/main" id="{15069174-FBDE-462F-B635-C86CA85A1103}"/>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880386461"/>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28F0-5F3B-49EA-B401-121BD43C929D}"/>
              </a:ext>
            </a:extLst>
          </p:cNvPr>
          <p:cNvSpPr>
            <a:spLocks noGrp="1"/>
          </p:cNvSpPr>
          <p:nvPr>
            <p:ph type="title"/>
          </p:nvPr>
        </p:nvSpPr>
        <p:spPr>
          <a:xfrm>
            <a:off x="270002" y="1260000"/>
            <a:ext cx="6304852" cy="1000600"/>
          </a:xfrm>
        </p:spPr>
        <p:txBody>
          <a:bodyPr/>
          <a:lstStyle/>
          <a:p>
            <a:r>
              <a:rPr lang="en-US"/>
              <a:t>Government measures to control the virus</a:t>
            </a:r>
          </a:p>
        </p:txBody>
      </p:sp>
      <p:sp>
        <p:nvSpPr>
          <p:cNvPr id="3" name="Content Placeholder 2">
            <a:extLst>
              <a:ext uri="{FF2B5EF4-FFF2-40B4-BE49-F238E27FC236}">
                <a16:creationId xmlns:a16="http://schemas.microsoft.com/office/drawing/2014/main" id="{24ED9D86-5BBD-46B1-A1D7-975D4F6DB729}"/>
              </a:ext>
            </a:extLst>
          </p:cNvPr>
          <p:cNvSpPr>
            <a:spLocks noGrp="1"/>
          </p:cNvSpPr>
          <p:nvPr>
            <p:ph idx="1"/>
          </p:nvPr>
        </p:nvSpPr>
        <p:spPr>
          <a:xfrm>
            <a:off x="270000" y="2461674"/>
            <a:ext cx="6304852" cy="6184326"/>
          </a:xfrm>
        </p:spPr>
        <p:txBody>
          <a:bodyPr vert="horz" lIns="0" tIns="0" rIns="0" bIns="0" rtlCol="0" anchor="t">
            <a:noAutofit/>
          </a:bodyPr>
          <a:lstStyle/>
          <a:p>
            <a:pPr>
              <a:spcBef>
                <a:spcPts val="0"/>
              </a:spcBef>
              <a:spcAft>
                <a:spcPts val="1200"/>
              </a:spcAft>
            </a:pPr>
            <a:r>
              <a:rPr lang="en-US">
                <a:cs typeface="Arial"/>
              </a:rPr>
              <a:t>A study modelled deaths from COVID-19 with and without any government intervention and compared these results to actual deaths in 11 European countries between 24 February and 4 May 2020. Its definition of government intervention included </a:t>
            </a:r>
            <a:r>
              <a:rPr lang="en-US">
                <a:ea typeface="+mn-lt"/>
                <a:cs typeface="+mn-lt"/>
              </a:rPr>
              <a:t>social distancing, border closures, school closures, measures to isolate symptomatic individuals and their contacts, and large-scale lockdowns of populations – with all but essential internal travel banned.</a:t>
            </a:r>
            <a:r>
              <a:rPr lang="en-US">
                <a:cs typeface="Arial"/>
              </a:rPr>
              <a:t> The study found that l</a:t>
            </a:r>
            <a:r>
              <a:rPr lang="en-US">
                <a:ea typeface="+mn-lt"/>
                <a:cs typeface="+mn-lt"/>
              </a:rPr>
              <a:t>ockdown reduced transmission by 75-87% across countries and that within the UK, 370,000 to 580,000 deaths were averted due to government interventions. (</a:t>
            </a:r>
            <a:r>
              <a:rPr lang="en-US">
                <a:ea typeface="+mn-lt"/>
                <a:cs typeface="+mn-lt"/>
                <a:hlinkClick r:id="rId3"/>
              </a:rPr>
              <a:t>Flaxman et al. 2020</a:t>
            </a:r>
            <a:r>
              <a:rPr lang="en-US">
                <a:ea typeface="+mn-lt"/>
                <a:cs typeface="+mn-lt"/>
              </a:rPr>
              <a:t>). </a:t>
            </a:r>
          </a:p>
          <a:p>
            <a:pPr>
              <a:spcBef>
                <a:spcPts val="0"/>
              </a:spcBef>
              <a:spcAft>
                <a:spcPts val="1200"/>
              </a:spcAft>
            </a:pPr>
            <a:r>
              <a:rPr lang="en-US">
                <a:ea typeface="+mn-lt"/>
                <a:cs typeface="+mn-lt"/>
              </a:rPr>
              <a:t>Another study </a:t>
            </a:r>
            <a:r>
              <a:rPr lang="en-US" err="1">
                <a:ea typeface="+mn-lt"/>
                <a:cs typeface="+mn-lt"/>
              </a:rPr>
              <a:t>analysed</a:t>
            </a:r>
            <a:r>
              <a:rPr lang="en-US">
                <a:ea typeface="+mn-lt"/>
                <a:cs typeface="+mn-lt"/>
              </a:rPr>
              <a:t> the impact of timing of lockdown on mortality rates  in OECD countries that imposed a lockdown in early 2020. It found that had lockdown been imposed a week earlier in the UK, there would have been 17,000 fewer deaths by 21 May 2020 (</a:t>
            </a:r>
            <a:r>
              <a:rPr lang="en-US">
                <a:ea typeface="+mn-lt"/>
                <a:cs typeface="+mn-lt"/>
                <a:hlinkClick r:id="rId4"/>
              </a:rPr>
              <a:t>Balmford et al. 2020</a:t>
            </a:r>
            <a:r>
              <a:rPr lang="en-US">
                <a:ea typeface="+mn-lt"/>
                <a:cs typeface="+mn-lt"/>
              </a:rPr>
              <a:t>). </a:t>
            </a:r>
          </a:p>
          <a:p>
            <a:pPr>
              <a:spcBef>
                <a:spcPts val="0"/>
              </a:spcBef>
              <a:spcAft>
                <a:spcPts val="1200"/>
              </a:spcAft>
            </a:pPr>
            <a:r>
              <a:rPr lang="en-US">
                <a:ea typeface="+mn-lt"/>
                <a:cs typeface="+mn-lt"/>
              </a:rPr>
              <a:t>A regression analysis found that over 75% of variation in mortality across OECD countries was unexplained by socio-economic factors such as age, urban clustering, GDP and inequality. This suggests that policy interventions taken by governments play a more important role (</a:t>
            </a:r>
            <a:r>
              <a:rPr lang="en-US">
                <a:ea typeface="+mn-lt"/>
                <a:cs typeface="+mn-lt"/>
                <a:hlinkClick r:id="rId5"/>
              </a:rPr>
              <a:t>Balmford et al. 2020</a:t>
            </a:r>
            <a:r>
              <a:rPr lang="en-US">
                <a:ea typeface="+mn-lt"/>
                <a:cs typeface="+mn-lt"/>
              </a:rPr>
              <a:t>).</a:t>
            </a:r>
          </a:p>
          <a:p>
            <a:pPr>
              <a:spcBef>
                <a:spcPts val="0"/>
              </a:spcBef>
              <a:spcAft>
                <a:spcPts val="1200"/>
              </a:spcAft>
            </a:pPr>
            <a:r>
              <a:rPr lang="en-US">
                <a:ea typeface="+mn-lt"/>
                <a:cs typeface="+mn-lt"/>
              </a:rPr>
              <a:t>A further study identified high testing rate (per identified case) as an important factor for low mortality in OECD countries (</a:t>
            </a:r>
            <a:r>
              <a:rPr lang="en-US">
                <a:ea typeface="+mn-lt"/>
                <a:cs typeface="+mn-lt"/>
                <a:hlinkClick r:id="rId6"/>
              </a:rPr>
              <a:t>Greener 2021</a:t>
            </a:r>
            <a:r>
              <a:rPr lang="en-US">
                <a:ea typeface="+mn-lt"/>
                <a:cs typeface="+mn-lt"/>
              </a:rPr>
              <a:t>). </a:t>
            </a:r>
            <a:endParaRPr lang="en-US">
              <a:cs typeface="Arial"/>
            </a:endParaRPr>
          </a:p>
        </p:txBody>
      </p:sp>
      <p:sp>
        <p:nvSpPr>
          <p:cNvPr id="8" name="Date Placeholder 3">
            <a:extLst>
              <a:ext uri="{FF2B5EF4-FFF2-40B4-BE49-F238E27FC236}">
                <a16:creationId xmlns:a16="http://schemas.microsoft.com/office/drawing/2014/main" id="{96CA2EB3-9193-44B5-B3FF-9790350EBF4F}"/>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14</a:t>
            </a:fld>
            <a:endParaRPr lang="en-US"/>
          </a:p>
        </p:txBody>
      </p:sp>
      <p:sp>
        <p:nvSpPr>
          <p:cNvPr id="9" name="Footer Placeholder 4">
            <a:extLst>
              <a:ext uri="{FF2B5EF4-FFF2-40B4-BE49-F238E27FC236}">
                <a16:creationId xmlns:a16="http://schemas.microsoft.com/office/drawing/2014/main" id="{EE66A96E-B844-4B2F-84E1-ED2D4891C8E2}"/>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356174016"/>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28F0-5F3B-49EA-B401-121BD43C929D}"/>
              </a:ext>
            </a:extLst>
          </p:cNvPr>
          <p:cNvSpPr>
            <a:spLocks noGrp="1"/>
          </p:cNvSpPr>
          <p:nvPr>
            <p:ph type="title"/>
          </p:nvPr>
        </p:nvSpPr>
        <p:spPr>
          <a:xfrm>
            <a:off x="270002" y="1260000"/>
            <a:ext cx="6304852" cy="492443"/>
          </a:xfrm>
        </p:spPr>
        <p:txBody>
          <a:bodyPr/>
          <a:lstStyle/>
          <a:p>
            <a:r>
              <a:rPr lang="en-US"/>
              <a:t>Travel and the spread of COVID-19</a:t>
            </a:r>
          </a:p>
        </p:txBody>
      </p:sp>
      <p:sp>
        <p:nvSpPr>
          <p:cNvPr id="3" name="Content Placeholder 2">
            <a:extLst>
              <a:ext uri="{FF2B5EF4-FFF2-40B4-BE49-F238E27FC236}">
                <a16:creationId xmlns:a16="http://schemas.microsoft.com/office/drawing/2014/main" id="{24ED9D86-5BBD-46B1-A1D7-975D4F6DB729}"/>
              </a:ext>
            </a:extLst>
          </p:cNvPr>
          <p:cNvSpPr>
            <a:spLocks noGrp="1"/>
          </p:cNvSpPr>
          <p:nvPr>
            <p:ph idx="1"/>
          </p:nvPr>
        </p:nvSpPr>
        <p:spPr>
          <a:xfrm>
            <a:off x="270000" y="1979074"/>
            <a:ext cx="6304852" cy="4574126"/>
          </a:xfrm>
        </p:spPr>
        <p:txBody>
          <a:bodyPr vert="horz" lIns="0" tIns="0" rIns="0" bIns="0" rtlCol="0" anchor="t">
            <a:noAutofit/>
          </a:bodyPr>
          <a:lstStyle/>
          <a:p>
            <a:pPr>
              <a:spcBef>
                <a:spcPts val="0"/>
              </a:spcBef>
              <a:spcAft>
                <a:spcPts val="1200"/>
              </a:spcAft>
            </a:pPr>
            <a:r>
              <a:rPr lang="en-US">
                <a:cs typeface="Arial"/>
              </a:rPr>
              <a:t>The average rate of COVID-19 deaths between 31 December 2019 and 8 June 2020 was compared in 37 countries (</a:t>
            </a:r>
            <a:r>
              <a:rPr lang="en-US">
                <a:cs typeface="Arial"/>
                <a:hlinkClick r:id="rId3"/>
              </a:rPr>
              <a:t>Pana et al. 2021</a:t>
            </a:r>
            <a:r>
              <a:rPr lang="en-US">
                <a:cs typeface="Arial"/>
              </a:rPr>
              <a:t>). The study found that global connectedness</a:t>
            </a:r>
            <a:r>
              <a:rPr lang="en-US">
                <a:ea typeface="+mn-lt"/>
                <a:cs typeface="+mn-lt"/>
              </a:rPr>
              <a:t>, as measured by international arrivals in 2018, was significantly associated with COVID-19 mortality with a 1 million increase in international arrivals linked to a 3.4% increase in the mortality rate. </a:t>
            </a:r>
            <a:endParaRPr lang="en-US"/>
          </a:p>
          <a:p>
            <a:pPr>
              <a:spcBef>
                <a:spcPts val="0"/>
              </a:spcBef>
              <a:spcAft>
                <a:spcPts val="1200"/>
              </a:spcAft>
            </a:pPr>
            <a:r>
              <a:rPr lang="en-US">
                <a:ea typeface="+mn-lt"/>
                <a:cs typeface="Arial"/>
              </a:rPr>
              <a:t>In an analysis of international tourism in 85 countries before the pandemic, 1% higher level of inbound and outbound travel was associated with 1.2% higher confirmed cases and 1.4% higher confirmed deaths (</a:t>
            </a:r>
            <a:r>
              <a:rPr lang="en-US">
                <a:ea typeface="+mn-lt"/>
                <a:cs typeface="Arial"/>
                <a:hlinkClick r:id="rId4"/>
              </a:rPr>
              <a:t>Farzanegan et al. 2020</a:t>
            </a:r>
            <a:r>
              <a:rPr lang="en-US">
                <a:ea typeface="+mn-lt"/>
                <a:cs typeface="Arial"/>
              </a:rPr>
              <a:t>). </a:t>
            </a:r>
          </a:p>
          <a:p>
            <a:pPr>
              <a:spcBef>
                <a:spcPts val="0"/>
              </a:spcBef>
              <a:spcAft>
                <a:spcPts val="1200"/>
              </a:spcAft>
            </a:pPr>
            <a:r>
              <a:rPr lang="en-US">
                <a:ea typeface="+mn-lt"/>
                <a:cs typeface="Arial"/>
              </a:rPr>
              <a:t>Qualitative comparative analysis in OECD countries found that low international travel (alongside high testing) was the most common pathway to low COVID-19 cases and mortality </a:t>
            </a:r>
            <a:r>
              <a:rPr lang="en-US">
                <a:ea typeface="+mn-lt"/>
                <a:cs typeface="+mn-lt"/>
              </a:rPr>
              <a:t>(</a:t>
            </a:r>
            <a:r>
              <a:rPr lang="en-US">
                <a:ea typeface="+mn-lt"/>
                <a:cs typeface="+mn-lt"/>
                <a:hlinkClick r:id="rId5"/>
              </a:rPr>
              <a:t>Greener 2021</a:t>
            </a:r>
            <a:r>
              <a:rPr lang="en-US">
                <a:ea typeface="+mn-lt"/>
                <a:cs typeface="+mn-lt"/>
              </a:rPr>
              <a:t>). </a:t>
            </a:r>
          </a:p>
          <a:p>
            <a:pPr>
              <a:spcBef>
                <a:spcPts val="0"/>
              </a:spcBef>
              <a:spcAft>
                <a:spcPts val="1200"/>
              </a:spcAft>
            </a:pPr>
            <a:endParaRPr lang="en-US">
              <a:ea typeface="+mn-lt"/>
              <a:cs typeface="+mn-lt"/>
            </a:endParaRPr>
          </a:p>
        </p:txBody>
      </p:sp>
      <p:sp>
        <p:nvSpPr>
          <p:cNvPr id="8" name="Date Placeholder 3">
            <a:extLst>
              <a:ext uri="{FF2B5EF4-FFF2-40B4-BE49-F238E27FC236}">
                <a16:creationId xmlns:a16="http://schemas.microsoft.com/office/drawing/2014/main" id="{CDE172D5-37A7-4146-A022-DC44257167C3}"/>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15</a:t>
            </a:fld>
            <a:endParaRPr lang="en-US"/>
          </a:p>
        </p:txBody>
      </p:sp>
      <p:sp>
        <p:nvSpPr>
          <p:cNvPr id="9" name="Footer Placeholder 4">
            <a:extLst>
              <a:ext uri="{FF2B5EF4-FFF2-40B4-BE49-F238E27FC236}">
                <a16:creationId xmlns:a16="http://schemas.microsoft.com/office/drawing/2014/main" id="{844B4700-ABB6-403D-8C20-4FF078949F35}"/>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45407556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28F0-5F3B-49EA-B401-121BD43C929D}"/>
              </a:ext>
            </a:extLst>
          </p:cNvPr>
          <p:cNvSpPr>
            <a:spLocks noGrp="1"/>
          </p:cNvSpPr>
          <p:nvPr>
            <p:ph type="title"/>
          </p:nvPr>
        </p:nvSpPr>
        <p:spPr>
          <a:xfrm>
            <a:off x="270002" y="1260000"/>
            <a:ext cx="6304852" cy="984885"/>
          </a:xfrm>
        </p:spPr>
        <p:txBody>
          <a:bodyPr/>
          <a:lstStyle/>
          <a:p>
            <a:r>
              <a:rPr lang="en-US"/>
              <a:t>Healthy life expectancy and excess mortality</a:t>
            </a:r>
          </a:p>
        </p:txBody>
      </p:sp>
      <p:sp>
        <p:nvSpPr>
          <p:cNvPr id="7" name="TextBox 6">
            <a:extLst>
              <a:ext uri="{FF2B5EF4-FFF2-40B4-BE49-F238E27FC236}">
                <a16:creationId xmlns:a16="http://schemas.microsoft.com/office/drawing/2014/main" id="{A5305F10-8F43-4BAD-A955-4EB677C45F0D}"/>
              </a:ext>
            </a:extLst>
          </p:cNvPr>
          <p:cNvSpPr txBox="1"/>
          <p:nvPr/>
        </p:nvSpPr>
        <p:spPr>
          <a:xfrm>
            <a:off x="242481" y="7604720"/>
            <a:ext cx="5112450" cy="1521919"/>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213995" indent="-213995"/>
            <a:r>
              <a:rPr lang="en-US"/>
              <a:t>For people aged 0–64, there is no association between levels of Healthy life expectancy and excess mortality. </a:t>
            </a:r>
          </a:p>
          <a:p>
            <a:pPr marL="213995" indent="-213995"/>
            <a:r>
              <a:rPr lang="en-US"/>
              <a:t>This suggests that levels of healthy life expectancy play only a small role in explaining the variation in excess mortality among OECD countries. </a:t>
            </a:r>
          </a:p>
        </p:txBody>
      </p:sp>
      <p:pic>
        <p:nvPicPr>
          <p:cNvPr id="10" name="Picture 9">
            <a:extLst>
              <a:ext uri="{FF2B5EF4-FFF2-40B4-BE49-F238E27FC236}">
                <a16:creationId xmlns:a16="http://schemas.microsoft.com/office/drawing/2014/main" id="{48F90E7E-2D62-4062-9D54-E0F292A5464E}"/>
              </a:ext>
            </a:extLst>
          </p:cNvPr>
          <p:cNvPicPr>
            <a:picLocks noChangeAspect="1"/>
          </p:cNvPicPr>
          <p:nvPr/>
        </p:nvPicPr>
        <p:blipFill>
          <a:blip r:embed="rId2"/>
          <a:srcRect/>
          <a:stretch/>
        </p:blipFill>
        <p:spPr>
          <a:xfrm>
            <a:off x="270000" y="3335268"/>
            <a:ext cx="6304852" cy="4070994"/>
          </a:xfrm>
          <a:prstGeom prst="rect">
            <a:avLst/>
          </a:prstGeom>
          <a:ln>
            <a:solidFill>
              <a:schemeClr val="bg2"/>
            </a:solidFill>
          </a:ln>
        </p:spPr>
      </p:pic>
      <p:sp>
        <p:nvSpPr>
          <p:cNvPr id="3" name="Content Placeholder 2">
            <a:extLst>
              <a:ext uri="{FF2B5EF4-FFF2-40B4-BE49-F238E27FC236}">
                <a16:creationId xmlns:a16="http://schemas.microsoft.com/office/drawing/2014/main" id="{E84BFF36-B4DA-4913-9660-F35D97E654A7}"/>
              </a:ext>
            </a:extLst>
          </p:cNvPr>
          <p:cNvSpPr txBox="1">
            <a:spLocks/>
          </p:cNvSpPr>
          <p:nvPr/>
        </p:nvSpPr>
        <p:spPr>
          <a:xfrm>
            <a:off x="270000" y="2356455"/>
            <a:ext cx="5626800" cy="795600"/>
          </a:xfrm>
          <a:prstGeom prst="rect">
            <a:avLst/>
          </a:prstGeom>
        </p:spPr>
        <p:txBody>
          <a:bodyPr vert="horz" lIns="0" tIns="0" rIns="0" bIns="0" rtlCol="0" anchor="t">
            <a:noAutofit/>
          </a:bodyPr>
          <a:lstStyle>
            <a:lvl1pPr marL="0" indent="0" algn="l" defTabSz="457200" rtl="0" eaLnBrk="1" latinLnBrk="0" hangingPunct="1">
              <a:spcBef>
                <a:spcPts val="1000"/>
              </a:spcBef>
              <a:spcAft>
                <a:spcPts val="0"/>
              </a:spcAft>
              <a:buFont typeface="Arial"/>
              <a:buNone/>
              <a:defRPr sz="2000" kern="1200">
                <a:solidFill>
                  <a:schemeClr val="tx1"/>
                </a:solidFill>
                <a:latin typeface="+mn-lt"/>
                <a:ea typeface="+mn-ea"/>
                <a:cs typeface="+mn-cs"/>
              </a:defRPr>
            </a:lvl1pPr>
            <a:lvl2pPr marL="0" indent="0" algn="l" defTabSz="457200" rtl="0" eaLnBrk="1" latinLnBrk="0" hangingPunct="1">
              <a:spcBef>
                <a:spcPts val="1000"/>
              </a:spcBef>
              <a:spcAft>
                <a:spcPts val="0"/>
              </a:spcAft>
              <a:buFont typeface="Arial"/>
              <a:buNone/>
              <a:defRPr sz="2000" b="1" kern="1200">
                <a:solidFill>
                  <a:srgbClr val="E30514"/>
                </a:solidFill>
                <a:latin typeface="+mn-lt"/>
                <a:ea typeface="+mn-ea"/>
                <a:cs typeface="+mn-cs"/>
              </a:defRPr>
            </a:lvl2pPr>
            <a:lvl3pPr marL="288000" indent="-288000" algn="l" defTabSz="457200" rtl="0" eaLnBrk="1" latinLnBrk="0" hangingPunct="1">
              <a:spcBef>
                <a:spcPts val="1000"/>
              </a:spcBef>
              <a:spcAft>
                <a:spcPts val="0"/>
              </a:spcAft>
              <a:buSzPct val="120000"/>
              <a:buFont typeface="Arial" panose="020B0604020202020204" pitchFamily="34" charset="0"/>
              <a:buChar char="•"/>
              <a:defRPr sz="2000" kern="1200">
                <a:solidFill>
                  <a:schemeClr val="tx1"/>
                </a:solidFill>
                <a:latin typeface="+mn-lt"/>
                <a:ea typeface="+mn-ea"/>
                <a:cs typeface="+mn-cs"/>
              </a:defRPr>
            </a:lvl3pPr>
            <a:lvl4pPr marL="1152000" indent="-288000" algn="l" defTabSz="457200" rtl="0" eaLnBrk="1" latinLnBrk="0" hangingPunct="1">
              <a:spcBef>
                <a:spcPts val="0"/>
              </a:spcBef>
              <a:spcAft>
                <a:spcPts val="500"/>
              </a:spcAft>
              <a:buSzPct val="120000"/>
              <a:buFont typeface="Arial" panose="020B0604020202020204" pitchFamily="34" charset="0"/>
              <a:buChar char="•"/>
              <a:defRPr sz="2000" kern="1200">
                <a:solidFill>
                  <a:schemeClr val="tx1"/>
                </a:solidFill>
                <a:latin typeface="+mn-lt"/>
                <a:ea typeface="+mn-ea"/>
                <a:cs typeface="+mn-cs"/>
              </a:defRPr>
            </a:lvl4pPr>
            <a:lvl5pPr marL="1944000" indent="-288000" algn="l" defTabSz="457200" rtl="0" eaLnBrk="1" latinLnBrk="0" hangingPunct="1">
              <a:spcBef>
                <a:spcPts val="0"/>
              </a:spcBef>
              <a:spcAft>
                <a:spcPts val="1000"/>
              </a:spcAft>
              <a:buFont typeface="Arial" panose="020B0604020202020204" pitchFamily="34" charset="0"/>
              <a:buChar char="−"/>
              <a:tabLst/>
              <a:defRPr sz="2000" kern="1200">
                <a:solidFill>
                  <a:schemeClr val="tx1"/>
                </a:solidFill>
                <a:latin typeface="+mn-lt"/>
                <a:ea typeface="+mn-ea"/>
                <a:cs typeface="+mn-cs"/>
              </a:defRPr>
            </a:lvl5pPr>
            <a:lvl6pPr marL="288000" indent="-288000" algn="l" defTabSz="457200" rtl="0" eaLnBrk="1" latinLnBrk="0" hangingPunct="1">
              <a:spcBef>
                <a:spcPts val="500"/>
              </a:spcBef>
              <a:buFont typeface="Wingdings" charset="2"/>
              <a:buAutoNum type="arabicPlain"/>
              <a:defRPr sz="2400" kern="1200">
                <a:solidFill>
                  <a:schemeClr val="tx1"/>
                </a:solidFill>
                <a:latin typeface="+mn-lt"/>
                <a:ea typeface="+mn-ea"/>
                <a:cs typeface="+mn-cs"/>
              </a:defRPr>
            </a:lvl6pPr>
            <a:lvl7pPr marL="0" indent="0" algn="l" defTabSz="457200" rtl="0" eaLnBrk="1" latinLnBrk="0" hangingPunct="1">
              <a:spcBef>
                <a:spcPts val="500"/>
              </a:spcBef>
              <a:buFont typeface="Arial"/>
              <a:buNone/>
              <a:defRPr sz="1800" kern="1200">
                <a:solidFill>
                  <a:schemeClr val="tx1"/>
                </a:solidFill>
                <a:latin typeface="+mn-lt"/>
                <a:ea typeface="+mn-ea"/>
                <a:cs typeface="+mn-cs"/>
              </a:defRPr>
            </a:lvl7pPr>
            <a:lvl8pPr marL="0" indent="0" algn="l" defTabSz="457200" rtl="0" eaLnBrk="1" latinLnBrk="0" hangingPunct="1">
              <a:spcBef>
                <a:spcPts val="500"/>
              </a:spcBef>
              <a:buFont typeface="Arial"/>
              <a:buNone/>
              <a:defRPr sz="1800" b="1" kern="1200">
                <a:solidFill>
                  <a:schemeClr val="tx1"/>
                </a:solidFill>
                <a:latin typeface="+mn-lt"/>
                <a:ea typeface="+mn-ea"/>
                <a:cs typeface="+mn-cs"/>
              </a:defRPr>
            </a:lvl8pPr>
            <a:lvl9pPr marL="288000" indent="-288000" algn="l" defTabSz="457200" rtl="0" eaLnBrk="1" latinLnBrk="0" hangingPunct="1">
              <a:spcBef>
                <a:spcPts val="500"/>
              </a:spcBef>
              <a:buFont typeface="Arial"/>
              <a:buChar char="•"/>
              <a:defRPr sz="1800" kern="1200">
                <a:solidFill>
                  <a:schemeClr val="tx1"/>
                </a:solidFill>
                <a:latin typeface="+mn-lt"/>
                <a:ea typeface="+mn-ea"/>
                <a:cs typeface="+mn-cs"/>
              </a:defRPr>
            </a:lvl9pPr>
          </a:lstStyle>
          <a:p>
            <a:r>
              <a:rPr lang="en-US" sz="1600">
                <a:latin typeface="+mj-lt"/>
                <a:ea typeface="+mn-lt"/>
                <a:cs typeface="+mn-lt"/>
              </a:rPr>
              <a:t>Healthy life expectancy at birth (2019) compared to excess mortality for people aged under 65 (% above historic deaths) during 2020 for OECD countries</a:t>
            </a:r>
            <a:endParaRPr lang="en-US"/>
          </a:p>
        </p:txBody>
      </p:sp>
      <p:sp>
        <p:nvSpPr>
          <p:cNvPr id="9" name="Date Placeholder 3">
            <a:extLst>
              <a:ext uri="{FF2B5EF4-FFF2-40B4-BE49-F238E27FC236}">
                <a16:creationId xmlns:a16="http://schemas.microsoft.com/office/drawing/2014/main" id="{4381B096-E84B-4B37-9E33-4DF8F0633925}"/>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16</a:t>
            </a:fld>
            <a:endParaRPr lang="en-US"/>
          </a:p>
        </p:txBody>
      </p:sp>
      <p:sp>
        <p:nvSpPr>
          <p:cNvPr id="11" name="Footer Placeholder 4">
            <a:extLst>
              <a:ext uri="{FF2B5EF4-FFF2-40B4-BE49-F238E27FC236}">
                <a16:creationId xmlns:a16="http://schemas.microsoft.com/office/drawing/2014/main" id="{0F29CEDF-FA8C-4440-892E-ECFC28274387}"/>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2589305216"/>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68FA-BB68-480C-8476-18CC1048B3F0}"/>
              </a:ext>
            </a:extLst>
          </p:cNvPr>
          <p:cNvSpPr>
            <a:spLocks noGrp="1"/>
          </p:cNvSpPr>
          <p:nvPr>
            <p:ph type="title"/>
          </p:nvPr>
        </p:nvSpPr>
        <p:spPr>
          <a:xfrm>
            <a:off x="270001" y="1260000"/>
            <a:ext cx="6317999" cy="984885"/>
          </a:xfrm>
        </p:spPr>
        <p:txBody>
          <a:bodyPr/>
          <a:lstStyle/>
          <a:p>
            <a:r>
              <a:rPr lang="en-US"/>
              <a:t>Change in healthy life expectancy and excess mortality</a:t>
            </a:r>
          </a:p>
        </p:txBody>
      </p:sp>
      <p:sp>
        <p:nvSpPr>
          <p:cNvPr id="3" name="Content Placeholder 2">
            <a:extLst>
              <a:ext uri="{FF2B5EF4-FFF2-40B4-BE49-F238E27FC236}">
                <a16:creationId xmlns:a16="http://schemas.microsoft.com/office/drawing/2014/main" id="{E35DB1E7-8BB0-4720-8CC7-D39D3A781561}"/>
              </a:ext>
            </a:extLst>
          </p:cNvPr>
          <p:cNvSpPr>
            <a:spLocks noGrp="1"/>
          </p:cNvSpPr>
          <p:nvPr>
            <p:ph idx="4294967295"/>
          </p:nvPr>
        </p:nvSpPr>
        <p:spPr>
          <a:xfrm>
            <a:off x="273460" y="2316302"/>
            <a:ext cx="6216240" cy="1013502"/>
          </a:xfrm>
        </p:spPr>
        <p:txBody>
          <a:bodyPr vert="horz" lIns="0" tIns="0" rIns="0" bIns="0" rtlCol="0" anchor="t">
            <a:noAutofit/>
          </a:bodyPr>
          <a:lstStyle/>
          <a:p>
            <a:r>
              <a:rPr lang="en-US" sz="1600">
                <a:latin typeface="+mj-lt"/>
              </a:rPr>
              <a:t>Report f</a:t>
            </a:r>
            <a:r>
              <a:rPr lang="en-GB" sz="1600" err="1">
                <a:latin typeface="+mj-lt"/>
              </a:rPr>
              <a:t>igure</a:t>
            </a:r>
            <a:r>
              <a:rPr lang="en-GB" sz="1600">
                <a:latin typeface="+mj-lt"/>
              </a:rPr>
              <a:t> 4</a:t>
            </a:r>
            <a:br>
              <a:rPr lang="en-GB" sz="1600">
                <a:latin typeface="+mj-lt"/>
              </a:rPr>
            </a:br>
            <a:r>
              <a:rPr lang="en-GB" sz="1600">
                <a:latin typeface="+mj-lt"/>
              </a:rPr>
              <a:t>Change in healthy life expectancy at birth, 2010-2019 compared with excess mortality for people aged under</a:t>
            </a:r>
            <a:r>
              <a:rPr lang="en-GB" sz="1600">
                <a:latin typeface="Georgia"/>
                <a:ea typeface="+mn-lt"/>
                <a:cs typeface="+mn-lt"/>
              </a:rPr>
              <a:t> 65 as a share of expected deaths during 2020, selected OECD countries</a:t>
            </a:r>
            <a:endParaRPr lang="en-GB" sz="1600">
              <a:ea typeface="+mn-lt"/>
              <a:cs typeface="+mn-lt"/>
            </a:endParaRPr>
          </a:p>
        </p:txBody>
      </p:sp>
      <p:sp>
        <p:nvSpPr>
          <p:cNvPr id="8" name="TextBox 7">
            <a:extLst>
              <a:ext uri="{FF2B5EF4-FFF2-40B4-BE49-F238E27FC236}">
                <a16:creationId xmlns:a16="http://schemas.microsoft.com/office/drawing/2014/main" id="{DCC1A3D4-B310-45EF-88D8-4E5175AA9F4C}"/>
              </a:ext>
            </a:extLst>
          </p:cNvPr>
          <p:cNvSpPr txBox="1"/>
          <p:nvPr/>
        </p:nvSpPr>
        <p:spPr>
          <a:xfrm>
            <a:off x="269999" y="7697885"/>
            <a:ext cx="4999978" cy="1798001"/>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213995" indent="-213995"/>
            <a:r>
              <a:rPr lang="en-US"/>
              <a:t>Changes in HLE between 2010 and 2019 explain about 23% of the variation in excess mortality in 2020 for people aged 0–64 among selected OECD countries. </a:t>
            </a:r>
          </a:p>
          <a:p>
            <a:pPr marL="213995" indent="-213995"/>
            <a:r>
              <a:rPr lang="en-US"/>
              <a:t>Countries with the greatest improvements in HLE experienced lower excess mortality during the pandemic. </a:t>
            </a:r>
          </a:p>
        </p:txBody>
      </p:sp>
      <p:pic>
        <p:nvPicPr>
          <p:cNvPr id="15" name="Picture 14">
            <a:extLst>
              <a:ext uri="{FF2B5EF4-FFF2-40B4-BE49-F238E27FC236}">
                <a16:creationId xmlns:a16="http://schemas.microsoft.com/office/drawing/2014/main" id="{41055818-09C6-410E-8A94-BB069FB7DC96}"/>
              </a:ext>
            </a:extLst>
          </p:cNvPr>
          <p:cNvPicPr>
            <a:picLocks noChangeAspect="1"/>
          </p:cNvPicPr>
          <p:nvPr/>
        </p:nvPicPr>
        <p:blipFill>
          <a:blip r:embed="rId2"/>
          <a:srcRect/>
          <a:stretch/>
        </p:blipFill>
        <p:spPr>
          <a:xfrm>
            <a:off x="269999" y="3409785"/>
            <a:ext cx="6317999" cy="4041078"/>
          </a:xfrm>
          <a:prstGeom prst="rect">
            <a:avLst/>
          </a:prstGeom>
          <a:ln>
            <a:solidFill>
              <a:schemeClr val="bg2"/>
            </a:solidFill>
          </a:ln>
        </p:spPr>
      </p:pic>
      <p:sp>
        <p:nvSpPr>
          <p:cNvPr id="9" name="Date Placeholder 3">
            <a:extLst>
              <a:ext uri="{FF2B5EF4-FFF2-40B4-BE49-F238E27FC236}">
                <a16:creationId xmlns:a16="http://schemas.microsoft.com/office/drawing/2014/main" id="{3724A03A-3F0C-4A9B-AD36-EB890D2A80B1}"/>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17</a:t>
            </a:fld>
            <a:endParaRPr lang="en-US"/>
          </a:p>
        </p:txBody>
      </p:sp>
      <p:sp>
        <p:nvSpPr>
          <p:cNvPr id="10" name="Footer Placeholder 4">
            <a:extLst>
              <a:ext uri="{FF2B5EF4-FFF2-40B4-BE49-F238E27FC236}">
                <a16:creationId xmlns:a16="http://schemas.microsoft.com/office/drawing/2014/main" id="{4700B717-B156-4A83-A437-A37B0796AE0D}"/>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126931622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28F0-5F3B-49EA-B401-121BD43C929D}"/>
              </a:ext>
            </a:extLst>
          </p:cNvPr>
          <p:cNvSpPr>
            <a:spLocks noGrp="1"/>
          </p:cNvSpPr>
          <p:nvPr>
            <p:ph type="title"/>
          </p:nvPr>
        </p:nvSpPr>
        <p:spPr>
          <a:xfrm>
            <a:off x="270002" y="1260000"/>
            <a:ext cx="6304852" cy="984885"/>
          </a:xfrm>
        </p:spPr>
        <p:txBody>
          <a:bodyPr/>
          <a:lstStyle/>
          <a:p>
            <a:r>
              <a:rPr lang="en-US"/>
              <a:t>Underlying health and COVID-19 outcomes</a:t>
            </a:r>
          </a:p>
        </p:txBody>
      </p:sp>
      <p:sp>
        <p:nvSpPr>
          <p:cNvPr id="3" name="Content Placeholder 2">
            <a:extLst>
              <a:ext uri="{FF2B5EF4-FFF2-40B4-BE49-F238E27FC236}">
                <a16:creationId xmlns:a16="http://schemas.microsoft.com/office/drawing/2014/main" id="{24ED9D86-5BBD-46B1-A1D7-975D4F6DB729}"/>
              </a:ext>
            </a:extLst>
          </p:cNvPr>
          <p:cNvSpPr>
            <a:spLocks noGrp="1"/>
          </p:cNvSpPr>
          <p:nvPr>
            <p:ph idx="1"/>
          </p:nvPr>
        </p:nvSpPr>
        <p:spPr>
          <a:xfrm>
            <a:off x="270000" y="2334674"/>
            <a:ext cx="6304852" cy="4637626"/>
          </a:xfrm>
        </p:spPr>
        <p:txBody>
          <a:bodyPr vert="horz" lIns="0" tIns="0" rIns="0" bIns="0" rtlCol="0" anchor="t">
            <a:noAutofit/>
          </a:bodyPr>
          <a:lstStyle/>
          <a:p>
            <a:pPr>
              <a:spcBef>
                <a:spcPts val="0"/>
              </a:spcBef>
              <a:spcAft>
                <a:spcPts val="1600"/>
              </a:spcAft>
            </a:pPr>
            <a:r>
              <a:rPr lang="en-US"/>
              <a:t>Countries with the highest levels of disability adjusted life years (DALYs) lost to cardiovascular, cancer and chronic respiratory diseases had the highest values of fatality from COVID-19 based on an analysis of 72 countries. (</a:t>
            </a:r>
            <a:r>
              <a:rPr lang="en-US" err="1">
                <a:hlinkClick r:id="rId3"/>
              </a:rPr>
              <a:t>Sorci</a:t>
            </a:r>
            <a:r>
              <a:rPr lang="en-US">
                <a:hlinkClick r:id="rId3"/>
              </a:rPr>
              <a:t> et al. 2020</a:t>
            </a:r>
            <a:r>
              <a:rPr lang="en-US"/>
              <a:t>).</a:t>
            </a:r>
          </a:p>
          <a:p>
            <a:pPr>
              <a:spcBef>
                <a:spcPts val="0"/>
              </a:spcBef>
              <a:spcAft>
                <a:spcPts val="1600"/>
              </a:spcAft>
            </a:pPr>
            <a:r>
              <a:rPr lang="en-GB"/>
              <a:t>A meta-analysis of 20 studies conducted across the world found that kidney disease (4.9 times), cerebrovascular disease (4.78), CVD (3.05), respiratory disease (2.74), diabetes (1.97), hypertension (1.95) and cancer (1.89) increased risk of COVID-19 mortality (</a:t>
            </a:r>
            <a:r>
              <a:rPr lang="en-GB">
                <a:hlinkClick r:id="rId4"/>
              </a:rPr>
              <a:t>Biswas et al. 2021</a:t>
            </a:r>
            <a:r>
              <a:rPr lang="en-GB"/>
              <a:t>). </a:t>
            </a:r>
            <a:endParaRPr lang="en-US">
              <a:cs typeface="Arial"/>
            </a:endParaRPr>
          </a:p>
          <a:p>
            <a:r>
              <a:rPr lang="en-US">
                <a:ea typeface="+mn-lt"/>
                <a:cs typeface="+mn-lt"/>
              </a:rPr>
              <a:t>Analysis of the UK Biobank study data between 31 January and 21 September 2020 found an increased risk of COVID-19 mortality associated with the following conditions: cardiovascular disease (Odds Ratio: 1.22), hypertension (1.22), diabetes (1.16) and autoimmune disease (1.14) </a:t>
            </a:r>
            <a:r>
              <a:rPr lang="en-US"/>
              <a:t>(</a:t>
            </a:r>
            <a:r>
              <a:rPr lang="en-US">
                <a:hlinkClick r:id="rId5"/>
              </a:rPr>
              <a:t>Elliott et al. 2021</a:t>
            </a:r>
            <a:r>
              <a:rPr lang="en-US"/>
              <a:t>). </a:t>
            </a:r>
            <a:r>
              <a:rPr lang="en-US">
                <a:ea typeface="+mn-lt"/>
                <a:cs typeface="+mn-lt"/>
              </a:rPr>
              <a:t>Another analysis up to 30 June 2020 found that men and women with obesity were, respectively, 1.78 or 2.21 times more likely to die from COVID-19 than those without obesity</a:t>
            </a:r>
            <a:r>
              <a:rPr lang="en-US"/>
              <a:t> (</a:t>
            </a:r>
            <a:r>
              <a:rPr lang="en-US">
                <a:hlinkClick r:id="rId6"/>
              </a:rPr>
              <a:t>Peters et al. 2020</a:t>
            </a:r>
            <a:r>
              <a:rPr lang="en-US"/>
              <a:t>).</a:t>
            </a:r>
            <a:endParaRPr lang="en-US">
              <a:cs typeface="Arial"/>
            </a:endParaRPr>
          </a:p>
        </p:txBody>
      </p:sp>
      <p:sp>
        <p:nvSpPr>
          <p:cNvPr id="6" name="Rectangle 5">
            <a:extLst>
              <a:ext uri="{FF2B5EF4-FFF2-40B4-BE49-F238E27FC236}">
                <a16:creationId xmlns:a16="http://schemas.microsoft.com/office/drawing/2014/main" id="{AD0C4148-6969-4A16-A84B-3E89D4A91CA8}"/>
              </a:ext>
            </a:extLst>
          </p:cNvPr>
          <p:cNvSpPr/>
          <p:nvPr/>
        </p:nvSpPr>
        <p:spPr>
          <a:xfrm>
            <a:off x="270000" y="6962342"/>
            <a:ext cx="4860800" cy="2462213"/>
          </a:xfrm>
          <a:prstGeom prst="rect">
            <a:avLst/>
          </a:prstGeom>
        </p:spPr>
        <p:txBody>
          <a:bodyPr wrap="square" lIns="0" tIns="0" rIns="0" bIns="0" anchor="t">
            <a:spAutoFit/>
          </a:bodyPr>
          <a:lstStyle/>
          <a:p>
            <a:pPr>
              <a:spcAft>
                <a:spcPts val="1600"/>
              </a:spcAft>
            </a:pPr>
            <a:r>
              <a:rPr lang="en-GB" sz="1600"/>
              <a:t>Health care data of more than 17,450,000 adults in England between 1 February and 9 November 2020 showed that uncontrolled diabetes, severe asthma, dementia and stroke increased risk of COVID-19 death, more so than for non-COVID-19 deaths. Cancer, respiratory disease, chronic heart disease, reduced kidney function and chronic liver disease also increased COVID-19 mortality, but the risk was less pronounced than for non-COVID-19 deaths (</a:t>
            </a:r>
            <a:r>
              <a:rPr lang="en-GB" sz="1600" err="1">
                <a:hlinkClick r:id="rId7"/>
              </a:rPr>
              <a:t>Bhaskaran</a:t>
            </a:r>
            <a:r>
              <a:rPr lang="en-GB" sz="1600">
                <a:hlinkClick r:id="rId7"/>
              </a:rPr>
              <a:t> et al. 2021</a:t>
            </a:r>
            <a:r>
              <a:rPr lang="en-GB" sz="1600"/>
              <a:t>). </a:t>
            </a:r>
            <a:endParaRPr lang="en-GB" sz="1600">
              <a:cs typeface="Arial"/>
            </a:endParaRPr>
          </a:p>
        </p:txBody>
      </p:sp>
      <p:sp>
        <p:nvSpPr>
          <p:cNvPr id="9" name="Date Placeholder 3">
            <a:extLst>
              <a:ext uri="{FF2B5EF4-FFF2-40B4-BE49-F238E27FC236}">
                <a16:creationId xmlns:a16="http://schemas.microsoft.com/office/drawing/2014/main" id="{EDEC420E-43CE-485C-B021-CDD94AFF8AF2}"/>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18</a:t>
            </a:fld>
            <a:endParaRPr lang="en-US"/>
          </a:p>
        </p:txBody>
      </p:sp>
      <p:sp>
        <p:nvSpPr>
          <p:cNvPr id="10" name="Footer Placeholder 4">
            <a:extLst>
              <a:ext uri="{FF2B5EF4-FFF2-40B4-BE49-F238E27FC236}">
                <a16:creationId xmlns:a16="http://schemas.microsoft.com/office/drawing/2014/main" id="{F08155D0-C046-4355-9E64-80BCD4203715}"/>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39014806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68FA-BB68-480C-8476-18CC1048B3F0}"/>
              </a:ext>
            </a:extLst>
          </p:cNvPr>
          <p:cNvSpPr>
            <a:spLocks noGrp="1"/>
          </p:cNvSpPr>
          <p:nvPr>
            <p:ph type="title"/>
          </p:nvPr>
        </p:nvSpPr>
        <p:spPr>
          <a:xfrm>
            <a:off x="276574" y="1260000"/>
            <a:ext cx="6304852" cy="1107996"/>
          </a:xfrm>
        </p:spPr>
        <p:txBody>
          <a:bodyPr/>
          <a:lstStyle/>
          <a:p>
            <a:r>
              <a:rPr lang="en-US" sz="3600"/>
              <a:t>Prevalence of selected comorbidities</a:t>
            </a:r>
          </a:p>
        </p:txBody>
      </p:sp>
      <p:sp>
        <p:nvSpPr>
          <p:cNvPr id="3" name="Content Placeholder 2">
            <a:extLst>
              <a:ext uri="{FF2B5EF4-FFF2-40B4-BE49-F238E27FC236}">
                <a16:creationId xmlns:a16="http://schemas.microsoft.com/office/drawing/2014/main" id="{E35DB1E7-8BB0-4720-8CC7-D39D3A781561}"/>
              </a:ext>
            </a:extLst>
          </p:cNvPr>
          <p:cNvSpPr>
            <a:spLocks noGrp="1"/>
          </p:cNvSpPr>
          <p:nvPr>
            <p:ph idx="4294967295"/>
          </p:nvPr>
        </p:nvSpPr>
        <p:spPr>
          <a:xfrm>
            <a:off x="270522" y="2541233"/>
            <a:ext cx="5306498" cy="392415"/>
          </a:xfrm>
        </p:spPr>
        <p:txBody>
          <a:bodyPr vert="horz" lIns="0" tIns="0" rIns="0" bIns="0" rtlCol="0" anchor="t">
            <a:noAutofit/>
          </a:bodyPr>
          <a:lstStyle/>
          <a:p>
            <a:r>
              <a:rPr lang="en-US" sz="1600">
                <a:latin typeface="+mj-lt"/>
              </a:rPr>
              <a:t>Report table 1</a:t>
            </a:r>
            <a:br>
              <a:rPr lang="en-US" sz="1600">
                <a:latin typeface="+mj-lt"/>
              </a:rPr>
            </a:br>
            <a:r>
              <a:rPr lang="en-US" sz="1600">
                <a:latin typeface="Georgia"/>
              </a:rPr>
              <a:t>Age-</a:t>
            </a:r>
            <a:r>
              <a:rPr lang="en-US" sz="1600" err="1">
                <a:latin typeface="Georgia"/>
              </a:rPr>
              <a:t>standardised</a:t>
            </a:r>
            <a:r>
              <a:rPr lang="en-US" sz="1600">
                <a:latin typeface="Georgia"/>
              </a:rPr>
              <a:t> prevalence of certain health conditions associated with COVID-19 outcomes, UK and EU, 2019 and change since 2009</a:t>
            </a:r>
            <a:endParaRPr lang="en-US" sz="1600">
              <a:latin typeface="Georgia"/>
              <a:ea typeface="+mn-lt"/>
              <a:cs typeface="+mn-lt"/>
            </a:endParaRPr>
          </a:p>
          <a:p>
            <a:endParaRPr lang="en-US">
              <a:latin typeface="+mj-lt"/>
            </a:endParaRPr>
          </a:p>
        </p:txBody>
      </p:sp>
      <p:sp>
        <p:nvSpPr>
          <p:cNvPr id="8" name="TextBox 7">
            <a:extLst>
              <a:ext uri="{FF2B5EF4-FFF2-40B4-BE49-F238E27FC236}">
                <a16:creationId xmlns:a16="http://schemas.microsoft.com/office/drawing/2014/main" id="{D1AA869F-02C5-4594-987E-E8AEC828B4E0}"/>
              </a:ext>
            </a:extLst>
          </p:cNvPr>
          <p:cNvSpPr txBox="1"/>
          <p:nvPr/>
        </p:nvSpPr>
        <p:spPr>
          <a:xfrm>
            <a:off x="276574" y="7179962"/>
            <a:ext cx="4866926" cy="1306475"/>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r>
              <a:rPr lang="en-US"/>
              <a:t>UK has a high prevalence of certain health conditions associated with poor COVID-19 outcomes</a:t>
            </a:r>
          </a:p>
          <a:p>
            <a:r>
              <a:rPr lang="en-US"/>
              <a:t>Some of these have worsened in the last decade, indicating an increasing burden of disease in the UK. </a:t>
            </a:r>
          </a:p>
        </p:txBody>
      </p:sp>
      <p:pic>
        <p:nvPicPr>
          <p:cNvPr id="10" name="Picture 9">
            <a:extLst>
              <a:ext uri="{FF2B5EF4-FFF2-40B4-BE49-F238E27FC236}">
                <a16:creationId xmlns:a16="http://schemas.microsoft.com/office/drawing/2014/main" id="{E2FACE5E-2E76-4BEF-A1F9-718F2C2C75BD}"/>
              </a:ext>
            </a:extLst>
          </p:cNvPr>
          <p:cNvPicPr>
            <a:picLocks noChangeAspect="1"/>
          </p:cNvPicPr>
          <p:nvPr/>
        </p:nvPicPr>
        <p:blipFill>
          <a:blip r:embed="rId2"/>
          <a:stretch>
            <a:fillRect/>
          </a:stretch>
        </p:blipFill>
        <p:spPr>
          <a:xfrm>
            <a:off x="270000" y="3632391"/>
            <a:ext cx="6311426" cy="3369801"/>
          </a:xfrm>
          <a:prstGeom prst="rect">
            <a:avLst/>
          </a:prstGeom>
        </p:spPr>
      </p:pic>
      <p:sp>
        <p:nvSpPr>
          <p:cNvPr id="9" name="Date Placeholder 3">
            <a:extLst>
              <a:ext uri="{FF2B5EF4-FFF2-40B4-BE49-F238E27FC236}">
                <a16:creationId xmlns:a16="http://schemas.microsoft.com/office/drawing/2014/main" id="{75FE036F-5C63-44D2-9B8D-772CA2DDDF49}"/>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19</a:t>
            </a:fld>
            <a:endParaRPr lang="en-US"/>
          </a:p>
        </p:txBody>
      </p:sp>
      <p:sp>
        <p:nvSpPr>
          <p:cNvPr id="11" name="Footer Placeholder 4">
            <a:extLst>
              <a:ext uri="{FF2B5EF4-FFF2-40B4-BE49-F238E27FC236}">
                <a16:creationId xmlns:a16="http://schemas.microsoft.com/office/drawing/2014/main" id="{9027E6FF-F393-4980-B818-4DF3DF2F3654}"/>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737356966"/>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AA48-C748-4EF9-A61D-A185B1E3D9AB}"/>
              </a:ext>
            </a:extLst>
          </p:cNvPr>
          <p:cNvSpPr>
            <a:spLocks noGrp="1"/>
          </p:cNvSpPr>
          <p:nvPr>
            <p:ph type="title"/>
          </p:nvPr>
        </p:nvSpPr>
        <p:spPr/>
        <p:txBody>
          <a:bodyPr/>
          <a:lstStyle/>
          <a:p>
            <a:r>
              <a:rPr lang="en-US"/>
              <a:t>About this slide deck</a:t>
            </a:r>
          </a:p>
        </p:txBody>
      </p:sp>
      <p:sp>
        <p:nvSpPr>
          <p:cNvPr id="3" name="Content Placeholder 2">
            <a:extLst>
              <a:ext uri="{FF2B5EF4-FFF2-40B4-BE49-F238E27FC236}">
                <a16:creationId xmlns:a16="http://schemas.microsoft.com/office/drawing/2014/main" id="{9F66977A-021D-4ECB-AD8E-E8A6B74A6795}"/>
              </a:ext>
            </a:extLst>
          </p:cNvPr>
          <p:cNvSpPr>
            <a:spLocks noGrp="1"/>
          </p:cNvSpPr>
          <p:nvPr>
            <p:ph idx="1"/>
          </p:nvPr>
        </p:nvSpPr>
        <p:spPr>
          <a:xfrm>
            <a:off x="270002" y="1807518"/>
            <a:ext cx="5394201" cy="6656000"/>
          </a:xfrm>
        </p:spPr>
        <p:txBody>
          <a:bodyPr/>
          <a:lstStyle/>
          <a:p>
            <a:r>
              <a:rPr lang="en-US"/>
              <a:t>This is the first in a series of four slide decks that accompany the </a:t>
            </a:r>
            <a:r>
              <a:rPr lang="en-US">
                <a:hlinkClick r:id="rId2">
                  <a:extLst>
                    <a:ext uri="{A12FA001-AC4F-418D-AE19-62706E023703}">
                      <ahyp:hlinkClr xmlns:ahyp="http://schemas.microsoft.com/office/drawing/2018/hyperlinkcolor" val="tx"/>
                    </a:ext>
                  </a:extLst>
                </a:hlinkClick>
              </a:rPr>
              <a:t>COVID-19 impact inquiry report</a:t>
            </a:r>
            <a:r>
              <a:rPr lang="en-US"/>
              <a:t>. These slide decks provide additional evidence and analysis to support arguments made within the main report for readers who are interested. Specifically, these slides contain: </a:t>
            </a:r>
          </a:p>
          <a:p>
            <a:pPr marL="285750" indent="-285750">
              <a:buFont typeface="Arial" panose="020B0604020202020204" pitchFamily="34" charset="0"/>
              <a:buChar char="•"/>
            </a:pPr>
            <a:r>
              <a:rPr lang="en-US"/>
              <a:t>downloadable versions of the figures presented in the report. These can be copied and used as long as credit is given to the Health Foundation: Originally published by the Health Foundation as part of its COVID-19 impact inquiry [link].</a:t>
            </a:r>
          </a:p>
          <a:p>
            <a:pPr marL="285750" indent="-285750">
              <a:buFont typeface="Arial" panose="020B0604020202020204" pitchFamily="34" charset="0"/>
              <a:buChar char="•"/>
            </a:pPr>
            <a:r>
              <a:rPr lang="en-US"/>
              <a:t>analysis referenced in the report where details are not published elsewhere</a:t>
            </a:r>
          </a:p>
          <a:p>
            <a:pPr marL="285750" indent="-285750">
              <a:buFont typeface="Arial" panose="020B0604020202020204" pitchFamily="34" charset="0"/>
              <a:buChar char="•"/>
            </a:pPr>
            <a:r>
              <a:rPr lang="en-US"/>
              <a:t>additional charts produced as part of the analysis</a:t>
            </a:r>
          </a:p>
          <a:p>
            <a:pPr marL="285750" indent="-285750">
              <a:buFont typeface="Arial" panose="020B0604020202020204" pitchFamily="34" charset="0"/>
              <a:buChar char="•"/>
            </a:pPr>
            <a:r>
              <a:rPr lang="en-US"/>
              <a:t>selected evidence that was reviewed as part of the inquiry but not included in the report.</a:t>
            </a:r>
          </a:p>
          <a:p>
            <a:r>
              <a:rPr lang="en-US"/>
              <a:t>This slide deck relates to section two of the report. The slides follow the sequence of the points made in the report. </a:t>
            </a:r>
          </a:p>
          <a:p>
            <a:r>
              <a:rPr lang="en-US"/>
              <a:t>If you have any queries about the content of these decks, please contact </a:t>
            </a:r>
            <a:r>
              <a:rPr lang="en-US">
                <a:hlinkClick r:id="rId3">
                  <a:extLst>
                    <a:ext uri="{A12FA001-AC4F-418D-AE19-62706E023703}">
                      <ahyp:hlinkClr xmlns:ahyp="http://schemas.microsoft.com/office/drawing/2018/hyperlinkcolor" val="tx"/>
                    </a:ext>
                  </a:extLst>
                </a:hlinkClick>
              </a:rPr>
              <a:t>COVID-19impactinquiry@health.org.uk</a:t>
            </a:r>
            <a:r>
              <a:rPr lang="en-US">
                <a:hlinkClick r:id="rId3"/>
              </a:rPr>
              <a:t>.</a:t>
            </a:r>
            <a:r>
              <a:rPr lang="en-US"/>
              <a:t>  </a:t>
            </a:r>
          </a:p>
        </p:txBody>
      </p:sp>
      <p:sp>
        <p:nvSpPr>
          <p:cNvPr id="21" name="Date Placeholder 3">
            <a:extLst>
              <a:ext uri="{FF2B5EF4-FFF2-40B4-BE49-F238E27FC236}">
                <a16:creationId xmlns:a16="http://schemas.microsoft.com/office/drawing/2014/main" id="{839A2668-7F4C-4A0E-A28A-750C3A58CE8C}"/>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2</a:t>
            </a:fld>
            <a:endParaRPr lang="en-US"/>
          </a:p>
        </p:txBody>
      </p:sp>
      <p:sp>
        <p:nvSpPr>
          <p:cNvPr id="22" name="Footer Placeholder 4">
            <a:extLst>
              <a:ext uri="{FF2B5EF4-FFF2-40B4-BE49-F238E27FC236}">
                <a16:creationId xmlns:a16="http://schemas.microsoft.com/office/drawing/2014/main" id="{EF554F01-D5A4-4335-95CB-FDB83BFBA137}"/>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126860604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68FA-BB68-480C-8476-18CC1048B3F0}"/>
              </a:ext>
            </a:extLst>
          </p:cNvPr>
          <p:cNvSpPr>
            <a:spLocks noGrp="1"/>
          </p:cNvSpPr>
          <p:nvPr>
            <p:ph type="title"/>
          </p:nvPr>
        </p:nvSpPr>
        <p:spPr>
          <a:xfrm>
            <a:off x="270002" y="1260000"/>
            <a:ext cx="6304852" cy="1107996"/>
          </a:xfrm>
        </p:spPr>
        <p:txBody>
          <a:bodyPr/>
          <a:lstStyle/>
          <a:p>
            <a:r>
              <a:rPr lang="en-US" sz="3600"/>
              <a:t>Excess mortality by age group across countries </a:t>
            </a:r>
          </a:p>
        </p:txBody>
      </p:sp>
      <p:sp>
        <p:nvSpPr>
          <p:cNvPr id="3" name="Content Placeholder 2">
            <a:extLst>
              <a:ext uri="{FF2B5EF4-FFF2-40B4-BE49-F238E27FC236}">
                <a16:creationId xmlns:a16="http://schemas.microsoft.com/office/drawing/2014/main" id="{E35DB1E7-8BB0-4720-8CC7-D39D3A781561}"/>
              </a:ext>
            </a:extLst>
          </p:cNvPr>
          <p:cNvSpPr>
            <a:spLocks noGrp="1"/>
          </p:cNvSpPr>
          <p:nvPr>
            <p:ph idx="4294967295"/>
          </p:nvPr>
        </p:nvSpPr>
        <p:spPr>
          <a:xfrm>
            <a:off x="270000" y="2600000"/>
            <a:ext cx="5394201" cy="583256"/>
          </a:xfrm>
        </p:spPr>
        <p:txBody>
          <a:bodyPr vert="horz" lIns="0" tIns="0" rIns="0" bIns="0" rtlCol="0" anchor="t">
            <a:noAutofit/>
          </a:bodyPr>
          <a:lstStyle/>
          <a:p>
            <a:r>
              <a:rPr lang="en-US" sz="1600">
                <a:latin typeface="+mj-lt"/>
              </a:rPr>
              <a:t>Report f</a:t>
            </a:r>
            <a:r>
              <a:rPr lang="en-GB" sz="1600" err="1">
                <a:latin typeface="+mj-lt"/>
              </a:rPr>
              <a:t>igure</a:t>
            </a:r>
            <a:r>
              <a:rPr lang="en-GB" sz="1600">
                <a:latin typeface="+mj-lt"/>
              </a:rPr>
              <a:t> 5</a:t>
            </a:r>
            <a:br>
              <a:rPr lang="en-GB" sz="1600">
                <a:latin typeface="+mj-lt"/>
              </a:rPr>
            </a:br>
            <a:r>
              <a:rPr lang="en-GB" sz="1600">
                <a:latin typeface="Georgia"/>
                <a:ea typeface="+mn-lt"/>
                <a:cs typeface="+mn-lt"/>
              </a:rPr>
              <a:t>Excess mortality by age, selected European countries, 2020. </a:t>
            </a:r>
            <a:endParaRPr lang="en-US" sz="1600">
              <a:latin typeface="Georgia"/>
              <a:cs typeface="Arial"/>
            </a:endParaRPr>
          </a:p>
        </p:txBody>
      </p:sp>
      <p:pic>
        <p:nvPicPr>
          <p:cNvPr id="7" name="Picture 6">
            <a:extLst>
              <a:ext uri="{FF2B5EF4-FFF2-40B4-BE49-F238E27FC236}">
                <a16:creationId xmlns:a16="http://schemas.microsoft.com/office/drawing/2014/main" id="{AE22A6C5-86DF-4A62-8FCA-855087C8AF8D}"/>
              </a:ext>
            </a:extLst>
          </p:cNvPr>
          <p:cNvPicPr/>
          <p:nvPr/>
        </p:nvPicPr>
        <p:blipFill>
          <a:blip r:embed="rId2"/>
          <a:srcRect/>
          <a:stretch/>
        </p:blipFill>
        <p:spPr>
          <a:xfrm>
            <a:off x="270000" y="3588926"/>
            <a:ext cx="6300286" cy="3412654"/>
          </a:xfrm>
          <a:prstGeom prst="rect">
            <a:avLst/>
          </a:prstGeom>
          <a:ln>
            <a:solidFill>
              <a:schemeClr val="bg2"/>
            </a:solidFill>
          </a:ln>
        </p:spPr>
      </p:pic>
      <p:sp>
        <p:nvSpPr>
          <p:cNvPr id="8" name="TextBox 7">
            <a:extLst>
              <a:ext uri="{FF2B5EF4-FFF2-40B4-BE49-F238E27FC236}">
                <a16:creationId xmlns:a16="http://schemas.microsoft.com/office/drawing/2014/main" id="{60ADCE34-2745-421B-884D-DD420B2E99C6}"/>
              </a:ext>
            </a:extLst>
          </p:cNvPr>
          <p:cNvSpPr txBox="1"/>
          <p:nvPr/>
        </p:nvSpPr>
        <p:spPr>
          <a:xfrm>
            <a:off x="270000" y="7407250"/>
            <a:ext cx="4822700" cy="1152587"/>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0" indent="0">
              <a:buNone/>
            </a:pPr>
            <a:r>
              <a:rPr lang="en-US"/>
              <a:t>In Europe, UK was second only to Bulgaria in the rate of excess mortality for those aged 0–64 and in the ratio between excess mortality for those aged 0-64 and overall excess mortality. </a:t>
            </a:r>
          </a:p>
        </p:txBody>
      </p:sp>
      <p:sp>
        <p:nvSpPr>
          <p:cNvPr id="9" name="Date Placeholder 3">
            <a:extLst>
              <a:ext uri="{FF2B5EF4-FFF2-40B4-BE49-F238E27FC236}">
                <a16:creationId xmlns:a16="http://schemas.microsoft.com/office/drawing/2014/main" id="{ECFDE818-1FD3-467F-A691-6935317A561E}"/>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20</a:t>
            </a:fld>
            <a:endParaRPr lang="en-US"/>
          </a:p>
        </p:txBody>
      </p:sp>
      <p:sp>
        <p:nvSpPr>
          <p:cNvPr id="10" name="Footer Placeholder 4">
            <a:extLst>
              <a:ext uri="{FF2B5EF4-FFF2-40B4-BE49-F238E27FC236}">
                <a16:creationId xmlns:a16="http://schemas.microsoft.com/office/drawing/2014/main" id="{3256C140-DD0C-42D5-8285-7C5B857AEEAB}"/>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211255436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28F0-5F3B-49EA-B401-121BD43C929D}"/>
              </a:ext>
            </a:extLst>
          </p:cNvPr>
          <p:cNvSpPr>
            <a:spLocks noGrp="1"/>
          </p:cNvSpPr>
          <p:nvPr>
            <p:ph type="title"/>
          </p:nvPr>
        </p:nvSpPr>
        <p:spPr>
          <a:xfrm>
            <a:off x="270000" y="1273977"/>
            <a:ext cx="6304852" cy="1107996"/>
          </a:xfrm>
        </p:spPr>
        <p:txBody>
          <a:bodyPr/>
          <a:lstStyle/>
          <a:p>
            <a:r>
              <a:rPr lang="en-US" sz="3600"/>
              <a:t>Excess mortality and poverty across countries</a:t>
            </a:r>
          </a:p>
        </p:txBody>
      </p:sp>
      <p:sp>
        <p:nvSpPr>
          <p:cNvPr id="9" name="Text Placeholder 5">
            <a:extLst>
              <a:ext uri="{FF2B5EF4-FFF2-40B4-BE49-F238E27FC236}">
                <a16:creationId xmlns:a16="http://schemas.microsoft.com/office/drawing/2014/main" id="{80732A7E-6B85-4E35-8C0E-FB8D7DDB3DE7}"/>
              </a:ext>
            </a:extLst>
          </p:cNvPr>
          <p:cNvSpPr txBox="1">
            <a:spLocks/>
          </p:cNvSpPr>
          <p:nvPr/>
        </p:nvSpPr>
        <p:spPr>
          <a:xfrm>
            <a:off x="333654" y="6287587"/>
            <a:ext cx="5393531" cy="170360"/>
          </a:xfrm>
          <a:prstGeom prst="rect">
            <a:avLst/>
          </a:prstGeom>
        </p:spPr>
        <p:txBody>
          <a:bodyPr lIns="68580" tIns="34290" rIns="68580" bIns="34290" anchor="t"/>
          <a:lstStyle>
            <a:lvl1pPr marL="0" indent="0" algn="l" defTabSz="457200" rtl="0" eaLnBrk="1" latinLnBrk="0" hangingPunct="1">
              <a:spcBef>
                <a:spcPts val="1000"/>
              </a:spcBef>
              <a:spcAft>
                <a:spcPts val="0"/>
              </a:spcAft>
              <a:buFont typeface="Arial"/>
              <a:buNone/>
              <a:defRPr sz="2000" kern="1200">
                <a:solidFill>
                  <a:schemeClr val="tx1"/>
                </a:solidFill>
                <a:latin typeface="+mn-lt"/>
                <a:ea typeface="+mn-ea"/>
                <a:cs typeface="+mn-cs"/>
              </a:defRPr>
            </a:lvl1pPr>
            <a:lvl2pPr marL="0" indent="0" algn="l" defTabSz="457200" rtl="0" eaLnBrk="1" latinLnBrk="0" hangingPunct="1">
              <a:spcBef>
                <a:spcPts val="1000"/>
              </a:spcBef>
              <a:spcAft>
                <a:spcPts val="0"/>
              </a:spcAft>
              <a:buFont typeface="Arial"/>
              <a:buNone/>
              <a:defRPr sz="2000" b="1" kern="1200">
                <a:solidFill>
                  <a:srgbClr val="E30514"/>
                </a:solidFill>
                <a:latin typeface="+mn-lt"/>
                <a:ea typeface="+mn-ea"/>
                <a:cs typeface="+mn-cs"/>
              </a:defRPr>
            </a:lvl2pPr>
            <a:lvl3pPr marL="288000" indent="-288000" algn="l" defTabSz="457200" rtl="0" eaLnBrk="1" latinLnBrk="0" hangingPunct="1">
              <a:spcBef>
                <a:spcPts val="1000"/>
              </a:spcBef>
              <a:spcAft>
                <a:spcPts val="0"/>
              </a:spcAft>
              <a:buSzPct val="120000"/>
              <a:buFont typeface="Arial" panose="020B0604020202020204" pitchFamily="34" charset="0"/>
              <a:buChar char="•"/>
              <a:defRPr sz="2000" kern="1200">
                <a:solidFill>
                  <a:schemeClr val="tx1"/>
                </a:solidFill>
                <a:latin typeface="+mn-lt"/>
                <a:ea typeface="+mn-ea"/>
                <a:cs typeface="+mn-cs"/>
              </a:defRPr>
            </a:lvl3pPr>
            <a:lvl4pPr marL="1152000" indent="-288000" algn="l" defTabSz="457200" rtl="0" eaLnBrk="1" latinLnBrk="0" hangingPunct="1">
              <a:spcBef>
                <a:spcPts val="0"/>
              </a:spcBef>
              <a:spcAft>
                <a:spcPts val="500"/>
              </a:spcAft>
              <a:buSzPct val="120000"/>
              <a:buFont typeface="Arial" panose="020B0604020202020204" pitchFamily="34" charset="0"/>
              <a:buChar char="•"/>
              <a:defRPr sz="2000" kern="1200">
                <a:solidFill>
                  <a:schemeClr val="tx1"/>
                </a:solidFill>
                <a:latin typeface="+mn-lt"/>
                <a:ea typeface="+mn-ea"/>
                <a:cs typeface="+mn-cs"/>
              </a:defRPr>
            </a:lvl4pPr>
            <a:lvl5pPr marL="1944000" indent="-288000" algn="l" defTabSz="457200" rtl="0" eaLnBrk="1" latinLnBrk="0" hangingPunct="1">
              <a:spcBef>
                <a:spcPts val="0"/>
              </a:spcBef>
              <a:spcAft>
                <a:spcPts val="1000"/>
              </a:spcAft>
              <a:buFont typeface="Arial" panose="020B0604020202020204" pitchFamily="34" charset="0"/>
              <a:buChar char="−"/>
              <a:tabLst/>
              <a:defRPr sz="2000" kern="1200">
                <a:solidFill>
                  <a:schemeClr val="tx1"/>
                </a:solidFill>
                <a:latin typeface="+mn-lt"/>
                <a:ea typeface="+mn-ea"/>
                <a:cs typeface="+mn-cs"/>
              </a:defRPr>
            </a:lvl5pPr>
            <a:lvl6pPr marL="288000" indent="-288000" algn="l" defTabSz="457200" rtl="0" eaLnBrk="1" latinLnBrk="0" hangingPunct="1">
              <a:spcBef>
                <a:spcPts val="500"/>
              </a:spcBef>
              <a:buFont typeface="Wingdings" charset="2"/>
              <a:buAutoNum type="arabicPlain"/>
              <a:defRPr sz="2400" kern="1200">
                <a:solidFill>
                  <a:schemeClr val="tx1"/>
                </a:solidFill>
                <a:latin typeface="+mn-lt"/>
                <a:ea typeface="+mn-ea"/>
                <a:cs typeface="+mn-cs"/>
              </a:defRPr>
            </a:lvl6pPr>
            <a:lvl7pPr marL="0" indent="0" algn="l" defTabSz="457200" rtl="0" eaLnBrk="1" latinLnBrk="0" hangingPunct="1">
              <a:spcBef>
                <a:spcPts val="500"/>
              </a:spcBef>
              <a:buFont typeface="Arial"/>
              <a:buNone/>
              <a:defRPr sz="1800" kern="1200">
                <a:solidFill>
                  <a:schemeClr val="tx1"/>
                </a:solidFill>
                <a:latin typeface="+mn-lt"/>
                <a:ea typeface="+mn-ea"/>
                <a:cs typeface="+mn-cs"/>
              </a:defRPr>
            </a:lvl7pPr>
            <a:lvl8pPr marL="0" indent="0" algn="l" defTabSz="457200" rtl="0" eaLnBrk="1" latinLnBrk="0" hangingPunct="1">
              <a:spcBef>
                <a:spcPts val="500"/>
              </a:spcBef>
              <a:buFont typeface="Arial"/>
              <a:buNone/>
              <a:defRPr sz="1800" b="1" kern="1200">
                <a:solidFill>
                  <a:schemeClr val="tx1"/>
                </a:solidFill>
                <a:latin typeface="+mn-lt"/>
                <a:ea typeface="+mn-ea"/>
                <a:cs typeface="+mn-cs"/>
              </a:defRPr>
            </a:lvl8pPr>
            <a:lvl9pPr marL="288000" indent="-288000" algn="l" defTabSz="457200" rtl="0" eaLnBrk="1" latinLnBrk="0" hangingPunct="1">
              <a:spcBef>
                <a:spcPts val="500"/>
              </a:spcBef>
              <a:buFont typeface="Arial"/>
              <a:buChar char="•"/>
              <a:defRPr sz="1800" kern="1200">
                <a:solidFill>
                  <a:schemeClr val="tx1"/>
                </a:solidFill>
                <a:latin typeface="+mn-lt"/>
                <a:ea typeface="+mn-ea"/>
                <a:cs typeface="+mn-cs"/>
              </a:defRPr>
            </a:lvl9pPr>
          </a:lstStyle>
          <a:p>
            <a:endParaRPr lang="en-US" sz="1500"/>
          </a:p>
        </p:txBody>
      </p:sp>
      <p:pic>
        <p:nvPicPr>
          <p:cNvPr id="6" name="Picture 5">
            <a:extLst>
              <a:ext uri="{FF2B5EF4-FFF2-40B4-BE49-F238E27FC236}">
                <a16:creationId xmlns:a16="http://schemas.microsoft.com/office/drawing/2014/main" id="{7D292B46-4471-4974-9DDB-ACB12F83A2B2}"/>
              </a:ext>
            </a:extLst>
          </p:cNvPr>
          <p:cNvPicPr>
            <a:picLocks noChangeAspect="1"/>
          </p:cNvPicPr>
          <p:nvPr/>
        </p:nvPicPr>
        <p:blipFill>
          <a:blip r:embed="rId2"/>
          <a:srcRect/>
          <a:stretch/>
        </p:blipFill>
        <p:spPr>
          <a:xfrm>
            <a:off x="270000" y="3500104"/>
            <a:ext cx="6254346" cy="4032725"/>
          </a:xfrm>
          <a:prstGeom prst="rect">
            <a:avLst/>
          </a:prstGeom>
          <a:ln>
            <a:solidFill>
              <a:schemeClr val="bg2"/>
            </a:solidFill>
          </a:ln>
        </p:spPr>
      </p:pic>
      <p:sp>
        <p:nvSpPr>
          <p:cNvPr id="3" name="Content Placeholder 2">
            <a:extLst>
              <a:ext uri="{FF2B5EF4-FFF2-40B4-BE49-F238E27FC236}">
                <a16:creationId xmlns:a16="http://schemas.microsoft.com/office/drawing/2014/main" id="{372CBF3D-116D-4143-8ECB-30413EAEE8BE}"/>
              </a:ext>
            </a:extLst>
          </p:cNvPr>
          <p:cNvSpPr txBox="1">
            <a:spLocks/>
          </p:cNvSpPr>
          <p:nvPr/>
        </p:nvSpPr>
        <p:spPr>
          <a:xfrm>
            <a:off x="270000" y="2594835"/>
            <a:ext cx="5626800" cy="795600"/>
          </a:xfrm>
          <a:prstGeom prst="rect">
            <a:avLst/>
          </a:prstGeom>
        </p:spPr>
        <p:txBody>
          <a:bodyPr vert="horz" lIns="0" tIns="0" rIns="0" bIns="0" rtlCol="0" anchor="t">
            <a:noAutofit/>
          </a:bodyPr>
          <a:lstStyle>
            <a:lvl1pPr marL="0" indent="0" algn="l" defTabSz="457200" rtl="0" eaLnBrk="1" latinLnBrk="0" hangingPunct="1">
              <a:spcBef>
                <a:spcPts val="1000"/>
              </a:spcBef>
              <a:spcAft>
                <a:spcPts val="0"/>
              </a:spcAft>
              <a:buFont typeface="Arial"/>
              <a:buNone/>
              <a:defRPr sz="2000" kern="1200">
                <a:solidFill>
                  <a:schemeClr val="tx1"/>
                </a:solidFill>
                <a:latin typeface="+mn-lt"/>
                <a:ea typeface="+mn-ea"/>
                <a:cs typeface="+mn-cs"/>
              </a:defRPr>
            </a:lvl1pPr>
            <a:lvl2pPr marL="0" indent="0" algn="l" defTabSz="457200" rtl="0" eaLnBrk="1" latinLnBrk="0" hangingPunct="1">
              <a:spcBef>
                <a:spcPts val="1000"/>
              </a:spcBef>
              <a:spcAft>
                <a:spcPts val="0"/>
              </a:spcAft>
              <a:buFont typeface="Arial"/>
              <a:buNone/>
              <a:defRPr sz="2000" b="1" kern="1200">
                <a:solidFill>
                  <a:srgbClr val="E30514"/>
                </a:solidFill>
                <a:latin typeface="+mn-lt"/>
                <a:ea typeface="+mn-ea"/>
                <a:cs typeface="+mn-cs"/>
              </a:defRPr>
            </a:lvl2pPr>
            <a:lvl3pPr marL="288000" indent="-288000" algn="l" defTabSz="457200" rtl="0" eaLnBrk="1" latinLnBrk="0" hangingPunct="1">
              <a:spcBef>
                <a:spcPts val="1000"/>
              </a:spcBef>
              <a:spcAft>
                <a:spcPts val="0"/>
              </a:spcAft>
              <a:buSzPct val="120000"/>
              <a:buFont typeface="Arial" panose="020B0604020202020204" pitchFamily="34" charset="0"/>
              <a:buChar char="•"/>
              <a:defRPr sz="2000" kern="1200">
                <a:solidFill>
                  <a:schemeClr val="tx1"/>
                </a:solidFill>
                <a:latin typeface="+mn-lt"/>
                <a:ea typeface="+mn-ea"/>
                <a:cs typeface="+mn-cs"/>
              </a:defRPr>
            </a:lvl3pPr>
            <a:lvl4pPr marL="1152000" indent="-288000" algn="l" defTabSz="457200" rtl="0" eaLnBrk="1" latinLnBrk="0" hangingPunct="1">
              <a:spcBef>
                <a:spcPts val="0"/>
              </a:spcBef>
              <a:spcAft>
                <a:spcPts val="500"/>
              </a:spcAft>
              <a:buSzPct val="120000"/>
              <a:buFont typeface="Arial" panose="020B0604020202020204" pitchFamily="34" charset="0"/>
              <a:buChar char="•"/>
              <a:defRPr sz="2000" kern="1200">
                <a:solidFill>
                  <a:schemeClr val="tx1"/>
                </a:solidFill>
                <a:latin typeface="+mn-lt"/>
                <a:ea typeface="+mn-ea"/>
                <a:cs typeface="+mn-cs"/>
              </a:defRPr>
            </a:lvl4pPr>
            <a:lvl5pPr marL="1944000" indent="-288000" algn="l" defTabSz="457200" rtl="0" eaLnBrk="1" latinLnBrk="0" hangingPunct="1">
              <a:spcBef>
                <a:spcPts val="0"/>
              </a:spcBef>
              <a:spcAft>
                <a:spcPts val="1000"/>
              </a:spcAft>
              <a:buFont typeface="Arial" panose="020B0604020202020204" pitchFamily="34" charset="0"/>
              <a:buChar char="−"/>
              <a:tabLst/>
              <a:defRPr sz="2000" kern="1200">
                <a:solidFill>
                  <a:schemeClr val="tx1"/>
                </a:solidFill>
                <a:latin typeface="+mn-lt"/>
                <a:ea typeface="+mn-ea"/>
                <a:cs typeface="+mn-cs"/>
              </a:defRPr>
            </a:lvl5pPr>
            <a:lvl6pPr marL="288000" indent="-288000" algn="l" defTabSz="457200" rtl="0" eaLnBrk="1" latinLnBrk="0" hangingPunct="1">
              <a:spcBef>
                <a:spcPts val="500"/>
              </a:spcBef>
              <a:buFont typeface="Wingdings" charset="2"/>
              <a:buAutoNum type="arabicPlain"/>
              <a:defRPr sz="2400" kern="1200">
                <a:solidFill>
                  <a:schemeClr val="tx1"/>
                </a:solidFill>
                <a:latin typeface="+mn-lt"/>
                <a:ea typeface="+mn-ea"/>
                <a:cs typeface="+mn-cs"/>
              </a:defRPr>
            </a:lvl6pPr>
            <a:lvl7pPr marL="0" indent="0" algn="l" defTabSz="457200" rtl="0" eaLnBrk="1" latinLnBrk="0" hangingPunct="1">
              <a:spcBef>
                <a:spcPts val="500"/>
              </a:spcBef>
              <a:buFont typeface="Arial"/>
              <a:buNone/>
              <a:defRPr sz="1800" kern="1200">
                <a:solidFill>
                  <a:schemeClr val="tx1"/>
                </a:solidFill>
                <a:latin typeface="+mn-lt"/>
                <a:ea typeface="+mn-ea"/>
                <a:cs typeface="+mn-cs"/>
              </a:defRPr>
            </a:lvl7pPr>
            <a:lvl8pPr marL="0" indent="0" algn="l" defTabSz="457200" rtl="0" eaLnBrk="1" latinLnBrk="0" hangingPunct="1">
              <a:spcBef>
                <a:spcPts val="500"/>
              </a:spcBef>
              <a:buFont typeface="Arial"/>
              <a:buNone/>
              <a:defRPr sz="1800" b="1" kern="1200">
                <a:solidFill>
                  <a:schemeClr val="tx1"/>
                </a:solidFill>
                <a:latin typeface="+mn-lt"/>
                <a:ea typeface="+mn-ea"/>
                <a:cs typeface="+mn-cs"/>
              </a:defRPr>
            </a:lvl8pPr>
            <a:lvl9pPr marL="288000" indent="-288000" algn="l" defTabSz="457200" rtl="0" eaLnBrk="1" latinLnBrk="0" hangingPunct="1">
              <a:spcBef>
                <a:spcPts val="500"/>
              </a:spcBef>
              <a:buFont typeface="Arial"/>
              <a:buChar char="•"/>
              <a:defRPr sz="1800" kern="1200">
                <a:solidFill>
                  <a:schemeClr val="tx1"/>
                </a:solidFill>
                <a:latin typeface="+mn-lt"/>
                <a:ea typeface="+mn-ea"/>
                <a:cs typeface="+mn-cs"/>
              </a:defRPr>
            </a:lvl9pPr>
          </a:lstStyle>
          <a:p>
            <a:r>
              <a:rPr lang="en-US" sz="1600">
                <a:latin typeface="+mj-lt"/>
                <a:ea typeface="+mn-lt"/>
                <a:cs typeface="+mn-lt"/>
              </a:rPr>
              <a:t>Poverty rate (2019 or latest available data) compared to excess mortality for people aged under 65 (% above historical deaths) during 2020 for OECD countries</a:t>
            </a:r>
            <a:endParaRPr lang="en-US"/>
          </a:p>
        </p:txBody>
      </p:sp>
      <p:sp>
        <p:nvSpPr>
          <p:cNvPr id="8" name="TextBox 7">
            <a:extLst>
              <a:ext uri="{FF2B5EF4-FFF2-40B4-BE49-F238E27FC236}">
                <a16:creationId xmlns:a16="http://schemas.microsoft.com/office/drawing/2014/main" id="{8C05288F-9CEB-4A85-8065-3874BC0053A1}"/>
              </a:ext>
            </a:extLst>
          </p:cNvPr>
          <p:cNvSpPr txBox="1"/>
          <p:nvPr/>
        </p:nvSpPr>
        <p:spPr>
          <a:xfrm>
            <a:off x="224882" y="7724344"/>
            <a:ext cx="4536949" cy="937143"/>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0" indent="0">
              <a:buNone/>
            </a:pPr>
            <a:r>
              <a:rPr lang="en-US"/>
              <a:t>In 2020, countries with higher working-age poverty rates were more likely to have higher levels of excess mortality for people aged under 65. </a:t>
            </a:r>
          </a:p>
        </p:txBody>
      </p:sp>
      <p:sp>
        <p:nvSpPr>
          <p:cNvPr id="11" name="Date Placeholder 3">
            <a:extLst>
              <a:ext uri="{FF2B5EF4-FFF2-40B4-BE49-F238E27FC236}">
                <a16:creationId xmlns:a16="http://schemas.microsoft.com/office/drawing/2014/main" id="{7C888F6E-FF84-42B0-AE1C-A9B42F08F4DD}"/>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21</a:t>
            </a:fld>
            <a:endParaRPr lang="en-US"/>
          </a:p>
        </p:txBody>
      </p:sp>
      <p:sp>
        <p:nvSpPr>
          <p:cNvPr id="12" name="Footer Placeholder 4">
            <a:extLst>
              <a:ext uri="{FF2B5EF4-FFF2-40B4-BE49-F238E27FC236}">
                <a16:creationId xmlns:a16="http://schemas.microsoft.com/office/drawing/2014/main" id="{2E8BA28A-2FD4-47B6-9F06-55C2A10912F5}"/>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83987483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28F0-5F3B-49EA-B401-121BD43C929D}"/>
              </a:ext>
            </a:extLst>
          </p:cNvPr>
          <p:cNvSpPr>
            <a:spLocks noGrp="1"/>
          </p:cNvSpPr>
          <p:nvPr>
            <p:ph type="title"/>
          </p:nvPr>
        </p:nvSpPr>
        <p:spPr>
          <a:xfrm>
            <a:off x="270000" y="1315415"/>
            <a:ext cx="6304852" cy="1107996"/>
          </a:xfrm>
        </p:spPr>
        <p:txBody>
          <a:bodyPr/>
          <a:lstStyle/>
          <a:p>
            <a:r>
              <a:rPr lang="en-US" sz="3600"/>
              <a:t>Income inequality and excess mortality across countries</a:t>
            </a:r>
          </a:p>
        </p:txBody>
      </p:sp>
      <p:sp>
        <p:nvSpPr>
          <p:cNvPr id="7" name="TextBox 6">
            <a:extLst>
              <a:ext uri="{FF2B5EF4-FFF2-40B4-BE49-F238E27FC236}">
                <a16:creationId xmlns:a16="http://schemas.microsoft.com/office/drawing/2014/main" id="{2B055CD3-D3FF-43FA-87EC-B4CA807B76E4}"/>
              </a:ext>
            </a:extLst>
          </p:cNvPr>
          <p:cNvSpPr txBox="1"/>
          <p:nvPr/>
        </p:nvSpPr>
        <p:spPr>
          <a:xfrm>
            <a:off x="288337" y="7824330"/>
            <a:ext cx="5027802" cy="937143"/>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0" indent="0">
              <a:buNone/>
            </a:pPr>
            <a:r>
              <a:rPr lang="en-US"/>
              <a:t>Countries that had higher levels of income inequality for people aged 0–64 in 2019 also tended to have higher levels of excess mortality for people aged under 65 in 2020. </a:t>
            </a:r>
          </a:p>
        </p:txBody>
      </p:sp>
      <p:pic>
        <p:nvPicPr>
          <p:cNvPr id="12" name="Picture 11">
            <a:extLst>
              <a:ext uri="{FF2B5EF4-FFF2-40B4-BE49-F238E27FC236}">
                <a16:creationId xmlns:a16="http://schemas.microsoft.com/office/drawing/2014/main" id="{0ED2DF3A-BC3C-49EF-8C86-697DD8E49D68}"/>
              </a:ext>
            </a:extLst>
          </p:cNvPr>
          <p:cNvPicPr>
            <a:picLocks noChangeAspect="1"/>
          </p:cNvPicPr>
          <p:nvPr/>
        </p:nvPicPr>
        <p:blipFill>
          <a:blip r:embed="rId2"/>
          <a:srcRect/>
          <a:stretch/>
        </p:blipFill>
        <p:spPr>
          <a:xfrm>
            <a:off x="270000" y="3558087"/>
            <a:ext cx="6304852" cy="4063533"/>
          </a:xfrm>
          <a:prstGeom prst="rect">
            <a:avLst/>
          </a:prstGeom>
          <a:ln>
            <a:solidFill>
              <a:schemeClr val="bg2"/>
            </a:solidFill>
          </a:ln>
        </p:spPr>
      </p:pic>
      <p:sp>
        <p:nvSpPr>
          <p:cNvPr id="3" name="Content Placeholder 2">
            <a:extLst>
              <a:ext uri="{FF2B5EF4-FFF2-40B4-BE49-F238E27FC236}">
                <a16:creationId xmlns:a16="http://schemas.microsoft.com/office/drawing/2014/main" id="{EE0D71E9-2CC6-4814-AA40-FB06A94C7AD9}"/>
              </a:ext>
            </a:extLst>
          </p:cNvPr>
          <p:cNvSpPr txBox="1">
            <a:spLocks/>
          </p:cNvSpPr>
          <p:nvPr/>
        </p:nvSpPr>
        <p:spPr>
          <a:xfrm>
            <a:off x="270000" y="2594835"/>
            <a:ext cx="5626800" cy="795600"/>
          </a:xfrm>
          <a:prstGeom prst="rect">
            <a:avLst/>
          </a:prstGeom>
        </p:spPr>
        <p:txBody>
          <a:bodyPr vert="horz" lIns="0" tIns="0" rIns="0" bIns="0" rtlCol="0" anchor="t">
            <a:noAutofit/>
          </a:bodyPr>
          <a:lstStyle>
            <a:lvl1pPr marL="0" indent="0" algn="l" defTabSz="457200" rtl="0" eaLnBrk="1" latinLnBrk="0" hangingPunct="1">
              <a:spcBef>
                <a:spcPts val="1000"/>
              </a:spcBef>
              <a:spcAft>
                <a:spcPts val="0"/>
              </a:spcAft>
              <a:buFont typeface="Arial"/>
              <a:buNone/>
              <a:defRPr sz="2000" kern="1200">
                <a:solidFill>
                  <a:schemeClr val="tx1"/>
                </a:solidFill>
                <a:latin typeface="+mn-lt"/>
                <a:ea typeface="+mn-ea"/>
                <a:cs typeface="+mn-cs"/>
              </a:defRPr>
            </a:lvl1pPr>
            <a:lvl2pPr marL="0" indent="0" algn="l" defTabSz="457200" rtl="0" eaLnBrk="1" latinLnBrk="0" hangingPunct="1">
              <a:spcBef>
                <a:spcPts val="1000"/>
              </a:spcBef>
              <a:spcAft>
                <a:spcPts val="0"/>
              </a:spcAft>
              <a:buFont typeface="Arial"/>
              <a:buNone/>
              <a:defRPr sz="2000" b="1" kern="1200">
                <a:solidFill>
                  <a:srgbClr val="E30514"/>
                </a:solidFill>
                <a:latin typeface="+mn-lt"/>
                <a:ea typeface="+mn-ea"/>
                <a:cs typeface="+mn-cs"/>
              </a:defRPr>
            </a:lvl2pPr>
            <a:lvl3pPr marL="288000" indent="-288000" algn="l" defTabSz="457200" rtl="0" eaLnBrk="1" latinLnBrk="0" hangingPunct="1">
              <a:spcBef>
                <a:spcPts val="1000"/>
              </a:spcBef>
              <a:spcAft>
                <a:spcPts val="0"/>
              </a:spcAft>
              <a:buSzPct val="120000"/>
              <a:buFont typeface="Arial" panose="020B0604020202020204" pitchFamily="34" charset="0"/>
              <a:buChar char="•"/>
              <a:defRPr sz="2000" kern="1200">
                <a:solidFill>
                  <a:schemeClr val="tx1"/>
                </a:solidFill>
                <a:latin typeface="+mn-lt"/>
                <a:ea typeface="+mn-ea"/>
                <a:cs typeface="+mn-cs"/>
              </a:defRPr>
            </a:lvl3pPr>
            <a:lvl4pPr marL="1152000" indent="-288000" algn="l" defTabSz="457200" rtl="0" eaLnBrk="1" latinLnBrk="0" hangingPunct="1">
              <a:spcBef>
                <a:spcPts val="0"/>
              </a:spcBef>
              <a:spcAft>
                <a:spcPts val="500"/>
              </a:spcAft>
              <a:buSzPct val="120000"/>
              <a:buFont typeface="Arial" panose="020B0604020202020204" pitchFamily="34" charset="0"/>
              <a:buChar char="•"/>
              <a:defRPr sz="2000" kern="1200">
                <a:solidFill>
                  <a:schemeClr val="tx1"/>
                </a:solidFill>
                <a:latin typeface="+mn-lt"/>
                <a:ea typeface="+mn-ea"/>
                <a:cs typeface="+mn-cs"/>
              </a:defRPr>
            </a:lvl4pPr>
            <a:lvl5pPr marL="1944000" indent="-288000" algn="l" defTabSz="457200" rtl="0" eaLnBrk="1" latinLnBrk="0" hangingPunct="1">
              <a:spcBef>
                <a:spcPts val="0"/>
              </a:spcBef>
              <a:spcAft>
                <a:spcPts val="1000"/>
              </a:spcAft>
              <a:buFont typeface="Arial" panose="020B0604020202020204" pitchFamily="34" charset="0"/>
              <a:buChar char="−"/>
              <a:tabLst/>
              <a:defRPr sz="2000" kern="1200">
                <a:solidFill>
                  <a:schemeClr val="tx1"/>
                </a:solidFill>
                <a:latin typeface="+mn-lt"/>
                <a:ea typeface="+mn-ea"/>
                <a:cs typeface="+mn-cs"/>
              </a:defRPr>
            </a:lvl5pPr>
            <a:lvl6pPr marL="288000" indent="-288000" algn="l" defTabSz="457200" rtl="0" eaLnBrk="1" latinLnBrk="0" hangingPunct="1">
              <a:spcBef>
                <a:spcPts val="500"/>
              </a:spcBef>
              <a:buFont typeface="Wingdings" charset="2"/>
              <a:buAutoNum type="arabicPlain"/>
              <a:defRPr sz="2400" kern="1200">
                <a:solidFill>
                  <a:schemeClr val="tx1"/>
                </a:solidFill>
                <a:latin typeface="+mn-lt"/>
                <a:ea typeface="+mn-ea"/>
                <a:cs typeface="+mn-cs"/>
              </a:defRPr>
            </a:lvl6pPr>
            <a:lvl7pPr marL="0" indent="0" algn="l" defTabSz="457200" rtl="0" eaLnBrk="1" latinLnBrk="0" hangingPunct="1">
              <a:spcBef>
                <a:spcPts val="500"/>
              </a:spcBef>
              <a:buFont typeface="Arial"/>
              <a:buNone/>
              <a:defRPr sz="1800" kern="1200">
                <a:solidFill>
                  <a:schemeClr val="tx1"/>
                </a:solidFill>
                <a:latin typeface="+mn-lt"/>
                <a:ea typeface="+mn-ea"/>
                <a:cs typeface="+mn-cs"/>
              </a:defRPr>
            </a:lvl7pPr>
            <a:lvl8pPr marL="0" indent="0" algn="l" defTabSz="457200" rtl="0" eaLnBrk="1" latinLnBrk="0" hangingPunct="1">
              <a:spcBef>
                <a:spcPts val="500"/>
              </a:spcBef>
              <a:buFont typeface="Arial"/>
              <a:buNone/>
              <a:defRPr sz="1800" b="1" kern="1200">
                <a:solidFill>
                  <a:schemeClr val="tx1"/>
                </a:solidFill>
                <a:latin typeface="+mn-lt"/>
                <a:ea typeface="+mn-ea"/>
                <a:cs typeface="+mn-cs"/>
              </a:defRPr>
            </a:lvl8pPr>
            <a:lvl9pPr marL="288000" indent="-288000" algn="l" defTabSz="457200" rtl="0" eaLnBrk="1" latinLnBrk="0" hangingPunct="1">
              <a:spcBef>
                <a:spcPts val="500"/>
              </a:spcBef>
              <a:buFont typeface="Arial"/>
              <a:buChar char="•"/>
              <a:defRPr sz="1800" kern="1200">
                <a:solidFill>
                  <a:schemeClr val="tx1"/>
                </a:solidFill>
                <a:latin typeface="+mn-lt"/>
                <a:ea typeface="+mn-ea"/>
                <a:cs typeface="+mn-cs"/>
              </a:defRPr>
            </a:lvl9pPr>
          </a:lstStyle>
          <a:p>
            <a:r>
              <a:rPr lang="en-US" sz="1600">
                <a:latin typeface="+mj-lt"/>
                <a:ea typeface="+mn-lt"/>
                <a:cs typeface="+mn-lt"/>
              </a:rPr>
              <a:t>Gini coefficient (2019 or latest available data) compared to under 65 excess mortality (% above historical deaths) during 2020 for OECD countries</a:t>
            </a:r>
            <a:endParaRPr lang="en-US"/>
          </a:p>
        </p:txBody>
      </p:sp>
      <p:sp>
        <p:nvSpPr>
          <p:cNvPr id="10" name="Date Placeholder 3">
            <a:extLst>
              <a:ext uri="{FF2B5EF4-FFF2-40B4-BE49-F238E27FC236}">
                <a16:creationId xmlns:a16="http://schemas.microsoft.com/office/drawing/2014/main" id="{487B1DC2-74F5-4908-B4FF-4A16CB7C2C04}"/>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22</a:t>
            </a:fld>
            <a:endParaRPr lang="en-US"/>
          </a:p>
        </p:txBody>
      </p:sp>
      <p:sp>
        <p:nvSpPr>
          <p:cNvPr id="11" name="Footer Placeholder 4">
            <a:extLst>
              <a:ext uri="{FF2B5EF4-FFF2-40B4-BE49-F238E27FC236}">
                <a16:creationId xmlns:a16="http://schemas.microsoft.com/office/drawing/2014/main" id="{B7954E73-9914-4AAA-BA7E-43A8FE481A9F}"/>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95183190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6001" y="2466000"/>
            <a:ext cx="4917600" cy="2308324"/>
          </a:xfrm>
        </p:spPr>
        <p:txBody>
          <a:bodyPr/>
          <a:lstStyle/>
          <a:p>
            <a:r>
              <a:rPr lang="en-GB" sz="6000"/>
              <a:t>3.</a:t>
            </a:r>
            <a:br>
              <a:rPr lang="en-GB"/>
            </a:br>
            <a:r>
              <a:rPr lang="en-GB"/>
              <a:t>What made people in the UK more vulnerable to </a:t>
            </a:r>
            <a:br>
              <a:rPr lang="en-GB"/>
            </a:br>
            <a:r>
              <a:rPr lang="en-GB"/>
              <a:t>COVID-19?</a:t>
            </a:r>
            <a:endParaRPr lang="en-US"/>
          </a:p>
        </p:txBody>
      </p:sp>
    </p:spTree>
    <p:extLst>
      <p:ext uri="{BB962C8B-B14F-4D97-AF65-F5344CB8AC3E}">
        <p14:creationId xmlns:p14="http://schemas.microsoft.com/office/powerpoint/2010/main" val="276660055"/>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68FA-BB68-480C-8476-18CC1048B3F0}"/>
              </a:ext>
            </a:extLst>
          </p:cNvPr>
          <p:cNvSpPr>
            <a:spLocks noGrp="1"/>
          </p:cNvSpPr>
          <p:nvPr>
            <p:ph type="title"/>
          </p:nvPr>
        </p:nvSpPr>
        <p:spPr>
          <a:xfrm>
            <a:off x="270002" y="1260000"/>
            <a:ext cx="6304852" cy="430887"/>
          </a:xfrm>
        </p:spPr>
        <p:txBody>
          <a:bodyPr/>
          <a:lstStyle/>
          <a:p>
            <a:r>
              <a:rPr lang="en-US" sz="2800"/>
              <a:t>Occupation and COVID-19 mortality </a:t>
            </a:r>
          </a:p>
        </p:txBody>
      </p:sp>
      <p:sp>
        <p:nvSpPr>
          <p:cNvPr id="3" name="Content Placeholder 2">
            <a:extLst>
              <a:ext uri="{FF2B5EF4-FFF2-40B4-BE49-F238E27FC236}">
                <a16:creationId xmlns:a16="http://schemas.microsoft.com/office/drawing/2014/main" id="{E35DB1E7-8BB0-4720-8CC7-D39D3A781561}"/>
              </a:ext>
            </a:extLst>
          </p:cNvPr>
          <p:cNvSpPr>
            <a:spLocks noGrp="1"/>
          </p:cNvSpPr>
          <p:nvPr>
            <p:ph idx="4294967295"/>
          </p:nvPr>
        </p:nvSpPr>
        <p:spPr>
          <a:xfrm>
            <a:off x="269999" y="1848166"/>
            <a:ext cx="5394201" cy="393413"/>
          </a:xfrm>
        </p:spPr>
        <p:txBody>
          <a:bodyPr vert="horz" lIns="0" tIns="0" rIns="0" bIns="0" rtlCol="0" anchor="t">
            <a:noAutofit/>
          </a:bodyPr>
          <a:lstStyle/>
          <a:p>
            <a:r>
              <a:rPr lang="en-US" sz="1600">
                <a:latin typeface="+mj-lt"/>
              </a:rPr>
              <a:t>Report f</a:t>
            </a:r>
            <a:r>
              <a:rPr lang="en-GB" sz="1600" err="1">
                <a:latin typeface="+mj-lt"/>
              </a:rPr>
              <a:t>igure</a:t>
            </a:r>
            <a:r>
              <a:rPr lang="en-GB" sz="1600">
                <a:latin typeface="+mj-lt"/>
              </a:rPr>
              <a:t> 6</a:t>
            </a:r>
            <a:br>
              <a:rPr lang="en-GB" sz="1600">
                <a:latin typeface="+mj-lt"/>
              </a:rPr>
            </a:br>
            <a:r>
              <a:rPr lang="en-GB" sz="1600">
                <a:latin typeface="+mj-lt"/>
              </a:rPr>
              <a:t>COVID-19 mortality rates by occupation and sex: England and Wales, March to June 2020 </a:t>
            </a:r>
            <a:endParaRPr lang="en-US" sz="1600">
              <a:latin typeface="+mj-lt"/>
              <a:cs typeface="Arial"/>
            </a:endParaRPr>
          </a:p>
        </p:txBody>
      </p:sp>
      <p:pic>
        <p:nvPicPr>
          <p:cNvPr id="7" name="Picture 6">
            <a:extLst>
              <a:ext uri="{FF2B5EF4-FFF2-40B4-BE49-F238E27FC236}">
                <a16:creationId xmlns:a16="http://schemas.microsoft.com/office/drawing/2014/main" id="{5C85DD2C-3AC6-4C40-9F85-1FE391D0F1C1}"/>
              </a:ext>
            </a:extLst>
          </p:cNvPr>
          <p:cNvPicPr/>
          <p:nvPr/>
        </p:nvPicPr>
        <p:blipFill>
          <a:blip r:embed="rId2"/>
          <a:srcRect/>
          <a:stretch/>
        </p:blipFill>
        <p:spPr>
          <a:xfrm>
            <a:off x="269999" y="2693999"/>
            <a:ext cx="5919993" cy="5591105"/>
          </a:xfrm>
          <a:prstGeom prst="rect">
            <a:avLst/>
          </a:prstGeom>
          <a:ln>
            <a:solidFill>
              <a:schemeClr val="bg2"/>
            </a:solidFill>
          </a:ln>
        </p:spPr>
      </p:pic>
      <p:sp>
        <p:nvSpPr>
          <p:cNvPr id="8" name="TextBox 7">
            <a:extLst>
              <a:ext uri="{FF2B5EF4-FFF2-40B4-BE49-F238E27FC236}">
                <a16:creationId xmlns:a16="http://schemas.microsoft.com/office/drawing/2014/main" id="{60DF4CED-3AB5-49DD-9496-3ED8F3A9C0E9}"/>
              </a:ext>
            </a:extLst>
          </p:cNvPr>
          <p:cNvSpPr txBox="1"/>
          <p:nvPr/>
        </p:nvSpPr>
        <p:spPr>
          <a:xfrm>
            <a:off x="206586" y="8456256"/>
            <a:ext cx="5175864" cy="937143"/>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0" indent="0">
              <a:buNone/>
            </a:pPr>
            <a:r>
              <a:rPr lang="en-US"/>
              <a:t>Relative reduction in the COVID-19 mortality rate was higher in occupations where people are less likely to work from home and for those who tended to work in shut down sectors. </a:t>
            </a:r>
          </a:p>
        </p:txBody>
      </p:sp>
      <p:sp>
        <p:nvSpPr>
          <p:cNvPr id="9" name="Date Placeholder 3">
            <a:extLst>
              <a:ext uri="{FF2B5EF4-FFF2-40B4-BE49-F238E27FC236}">
                <a16:creationId xmlns:a16="http://schemas.microsoft.com/office/drawing/2014/main" id="{9036C87D-ACE7-4020-BF9A-0F48F5A2C11D}"/>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24</a:t>
            </a:fld>
            <a:endParaRPr lang="en-US"/>
          </a:p>
        </p:txBody>
      </p:sp>
      <p:sp>
        <p:nvSpPr>
          <p:cNvPr id="10" name="Footer Placeholder 4">
            <a:extLst>
              <a:ext uri="{FF2B5EF4-FFF2-40B4-BE49-F238E27FC236}">
                <a16:creationId xmlns:a16="http://schemas.microsoft.com/office/drawing/2014/main" id="{E6B36B4D-896F-4B31-A0A4-521A385DCBA0}"/>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014277566"/>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28F0-5F3B-49EA-B401-121BD43C929D}"/>
              </a:ext>
            </a:extLst>
          </p:cNvPr>
          <p:cNvSpPr>
            <a:spLocks noGrp="1"/>
          </p:cNvSpPr>
          <p:nvPr>
            <p:ph type="title"/>
          </p:nvPr>
        </p:nvSpPr>
        <p:spPr>
          <a:xfrm>
            <a:off x="270000" y="1295735"/>
            <a:ext cx="6304852" cy="553998"/>
          </a:xfrm>
        </p:spPr>
        <p:txBody>
          <a:bodyPr/>
          <a:lstStyle/>
          <a:p>
            <a:r>
              <a:rPr lang="en-US" sz="3600"/>
              <a:t>Occupation and mortality </a:t>
            </a:r>
          </a:p>
        </p:txBody>
      </p:sp>
      <p:sp>
        <p:nvSpPr>
          <p:cNvPr id="12" name="TextBox 11">
            <a:extLst>
              <a:ext uri="{FF2B5EF4-FFF2-40B4-BE49-F238E27FC236}">
                <a16:creationId xmlns:a16="http://schemas.microsoft.com/office/drawing/2014/main" id="{31B33491-FBD8-4767-8094-C93A212E1927}"/>
              </a:ext>
            </a:extLst>
          </p:cNvPr>
          <p:cNvSpPr txBox="1"/>
          <p:nvPr/>
        </p:nvSpPr>
        <p:spPr>
          <a:xfrm>
            <a:off x="251663" y="6032520"/>
            <a:ext cx="5112450" cy="1521919"/>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r>
              <a:rPr lang="en-US"/>
              <a:t>Occupations with a higher non-COVID-19 mortality rate also tended to have a higher COVID-19 mortality rate.</a:t>
            </a:r>
          </a:p>
          <a:p>
            <a:r>
              <a:rPr lang="en-US"/>
              <a:t>This suggests that people working in occupations with higher COVID-19 mortality tend to have poorer </a:t>
            </a:r>
            <a:br>
              <a:rPr lang="en-US"/>
            </a:br>
            <a:r>
              <a:rPr lang="en-US"/>
              <a:t>pre-existing health.</a:t>
            </a:r>
          </a:p>
        </p:txBody>
      </p:sp>
      <p:pic>
        <p:nvPicPr>
          <p:cNvPr id="15" name="Picture 14">
            <a:extLst>
              <a:ext uri="{FF2B5EF4-FFF2-40B4-BE49-F238E27FC236}">
                <a16:creationId xmlns:a16="http://schemas.microsoft.com/office/drawing/2014/main" id="{880B958D-4AA3-4F9C-9EE3-A659B4BD846A}"/>
              </a:ext>
            </a:extLst>
          </p:cNvPr>
          <p:cNvPicPr>
            <a:picLocks noChangeAspect="1"/>
          </p:cNvPicPr>
          <p:nvPr/>
        </p:nvPicPr>
        <p:blipFill>
          <a:blip r:embed="rId3"/>
          <a:srcRect/>
          <a:stretch/>
        </p:blipFill>
        <p:spPr>
          <a:xfrm>
            <a:off x="270000" y="2524572"/>
            <a:ext cx="6255779" cy="3388547"/>
          </a:xfrm>
          <a:prstGeom prst="rect">
            <a:avLst/>
          </a:prstGeom>
          <a:ln>
            <a:solidFill>
              <a:schemeClr val="bg2"/>
            </a:solidFill>
          </a:ln>
        </p:spPr>
      </p:pic>
      <p:sp>
        <p:nvSpPr>
          <p:cNvPr id="3" name="Content Placeholder 2">
            <a:extLst>
              <a:ext uri="{FF2B5EF4-FFF2-40B4-BE49-F238E27FC236}">
                <a16:creationId xmlns:a16="http://schemas.microsoft.com/office/drawing/2014/main" id="{CC7A763C-03CC-4A69-AEF4-A35586FE3751}"/>
              </a:ext>
            </a:extLst>
          </p:cNvPr>
          <p:cNvSpPr txBox="1">
            <a:spLocks/>
          </p:cNvSpPr>
          <p:nvPr/>
        </p:nvSpPr>
        <p:spPr>
          <a:xfrm>
            <a:off x="251663" y="1925882"/>
            <a:ext cx="5626800" cy="795600"/>
          </a:xfrm>
          <a:prstGeom prst="rect">
            <a:avLst/>
          </a:prstGeom>
        </p:spPr>
        <p:txBody>
          <a:bodyPr vert="horz" lIns="0" tIns="0" rIns="0" bIns="0" rtlCol="0" anchor="t">
            <a:noAutofit/>
          </a:bodyPr>
          <a:lstStyle>
            <a:lvl1pPr marL="0" indent="0" algn="l" defTabSz="457200" rtl="0" eaLnBrk="1" latinLnBrk="0" hangingPunct="1">
              <a:spcBef>
                <a:spcPts val="1000"/>
              </a:spcBef>
              <a:spcAft>
                <a:spcPts val="0"/>
              </a:spcAft>
              <a:buFont typeface="Arial"/>
              <a:buNone/>
              <a:defRPr sz="2000" kern="1200">
                <a:solidFill>
                  <a:schemeClr val="tx1"/>
                </a:solidFill>
                <a:latin typeface="+mn-lt"/>
                <a:ea typeface="+mn-ea"/>
                <a:cs typeface="+mn-cs"/>
              </a:defRPr>
            </a:lvl1pPr>
            <a:lvl2pPr marL="0" indent="0" algn="l" defTabSz="457200" rtl="0" eaLnBrk="1" latinLnBrk="0" hangingPunct="1">
              <a:spcBef>
                <a:spcPts val="1000"/>
              </a:spcBef>
              <a:spcAft>
                <a:spcPts val="0"/>
              </a:spcAft>
              <a:buFont typeface="Arial"/>
              <a:buNone/>
              <a:defRPr sz="2000" b="1" kern="1200">
                <a:solidFill>
                  <a:srgbClr val="E30514"/>
                </a:solidFill>
                <a:latin typeface="+mn-lt"/>
                <a:ea typeface="+mn-ea"/>
                <a:cs typeface="+mn-cs"/>
              </a:defRPr>
            </a:lvl2pPr>
            <a:lvl3pPr marL="288000" indent="-288000" algn="l" defTabSz="457200" rtl="0" eaLnBrk="1" latinLnBrk="0" hangingPunct="1">
              <a:spcBef>
                <a:spcPts val="1000"/>
              </a:spcBef>
              <a:spcAft>
                <a:spcPts val="0"/>
              </a:spcAft>
              <a:buSzPct val="120000"/>
              <a:buFont typeface="Arial" panose="020B0604020202020204" pitchFamily="34" charset="0"/>
              <a:buChar char="•"/>
              <a:defRPr sz="2000" kern="1200">
                <a:solidFill>
                  <a:schemeClr val="tx1"/>
                </a:solidFill>
                <a:latin typeface="+mn-lt"/>
                <a:ea typeface="+mn-ea"/>
                <a:cs typeface="+mn-cs"/>
              </a:defRPr>
            </a:lvl3pPr>
            <a:lvl4pPr marL="1152000" indent="-288000" algn="l" defTabSz="457200" rtl="0" eaLnBrk="1" latinLnBrk="0" hangingPunct="1">
              <a:spcBef>
                <a:spcPts val="0"/>
              </a:spcBef>
              <a:spcAft>
                <a:spcPts val="500"/>
              </a:spcAft>
              <a:buSzPct val="120000"/>
              <a:buFont typeface="Arial" panose="020B0604020202020204" pitchFamily="34" charset="0"/>
              <a:buChar char="•"/>
              <a:defRPr sz="2000" kern="1200">
                <a:solidFill>
                  <a:schemeClr val="tx1"/>
                </a:solidFill>
                <a:latin typeface="+mn-lt"/>
                <a:ea typeface="+mn-ea"/>
                <a:cs typeface="+mn-cs"/>
              </a:defRPr>
            </a:lvl4pPr>
            <a:lvl5pPr marL="1944000" indent="-288000" algn="l" defTabSz="457200" rtl="0" eaLnBrk="1" latinLnBrk="0" hangingPunct="1">
              <a:spcBef>
                <a:spcPts val="0"/>
              </a:spcBef>
              <a:spcAft>
                <a:spcPts val="1000"/>
              </a:spcAft>
              <a:buFont typeface="Arial" panose="020B0604020202020204" pitchFamily="34" charset="0"/>
              <a:buChar char="−"/>
              <a:tabLst/>
              <a:defRPr sz="2000" kern="1200">
                <a:solidFill>
                  <a:schemeClr val="tx1"/>
                </a:solidFill>
                <a:latin typeface="+mn-lt"/>
                <a:ea typeface="+mn-ea"/>
                <a:cs typeface="+mn-cs"/>
              </a:defRPr>
            </a:lvl5pPr>
            <a:lvl6pPr marL="288000" indent="-288000" algn="l" defTabSz="457200" rtl="0" eaLnBrk="1" latinLnBrk="0" hangingPunct="1">
              <a:spcBef>
                <a:spcPts val="500"/>
              </a:spcBef>
              <a:buFont typeface="Wingdings" charset="2"/>
              <a:buAutoNum type="arabicPlain"/>
              <a:defRPr sz="2400" kern="1200">
                <a:solidFill>
                  <a:schemeClr val="tx1"/>
                </a:solidFill>
                <a:latin typeface="+mn-lt"/>
                <a:ea typeface="+mn-ea"/>
                <a:cs typeface="+mn-cs"/>
              </a:defRPr>
            </a:lvl6pPr>
            <a:lvl7pPr marL="0" indent="0" algn="l" defTabSz="457200" rtl="0" eaLnBrk="1" latinLnBrk="0" hangingPunct="1">
              <a:spcBef>
                <a:spcPts val="500"/>
              </a:spcBef>
              <a:buFont typeface="Arial"/>
              <a:buNone/>
              <a:defRPr sz="1800" kern="1200">
                <a:solidFill>
                  <a:schemeClr val="tx1"/>
                </a:solidFill>
                <a:latin typeface="+mn-lt"/>
                <a:ea typeface="+mn-ea"/>
                <a:cs typeface="+mn-cs"/>
              </a:defRPr>
            </a:lvl7pPr>
            <a:lvl8pPr marL="0" indent="0" algn="l" defTabSz="457200" rtl="0" eaLnBrk="1" latinLnBrk="0" hangingPunct="1">
              <a:spcBef>
                <a:spcPts val="500"/>
              </a:spcBef>
              <a:buFont typeface="Arial"/>
              <a:buNone/>
              <a:defRPr sz="1800" b="1" kern="1200">
                <a:solidFill>
                  <a:schemeClr val="tx1"/>
                </a:solidFill>
                <a:latin typeface="+mn-lt"/>
                <a:ea typeface="+mn-ea"/>
                <a:cs typeface="+mn-cs"/>
              </a:defRPr>
            </a:lvl8pPr>
            <a:lvl9pPr marL="288000" indent="-288000" algn="l" defTabSz="457200" rtl="0" eaLnBrk="1" latinLnBrk="0" hangingPunct="1">
              <a:spcBef>
                <a:spcPts val="500"/>
              </a:spcBef>
              <a:buFont typeface="Arial"/>
              <a:buChar char="•"/>
              <a:defRPr sz="1800" kern="1200">
                <a:solidFill>
                  <a:schemeClr val="tx1"/>
                </a:solidFill>
                <a:latin typeface="+mn-lt"/>
                <a:ea typeface="+mn-ea"/>
                <a:cs typeface="+mn-cs"/>
              </a:defRPr>
            </a:lvl9pPr>
          </a:lstStyle>
          <a:p>
            <a:r>
              <a:rPr lang="en-US" sz="1600">
                <a:latin typeface="+mj-lt"/>
                <a:ea typeface="+mn-lt"/>
                <a:cs typeface="+mn-lt"/>
              </a:rPr>
              <a:t>COVID-19 and non-COVID-19 mortality per 100,000 by occupation in England and Wales</a:t>
            </a:r>
            <a:endParaRPr lang="en-US" sz="1600">
              <a:latin typeface="Georgia"/>
              <a:cs typeface="Arial"/>
            </a:endParaRPr>
          </a:p>
        </p:txBody>
      </p:sp>
      <p:sp>
        <p:nvSpPr>
          <p:cNvPr id="9" name="Date Placeholder 3">
            <a:extLst>
              <a:ext uri="{FF2B5EF4-FFF2-40B4-BE49-F238E27FC236}">
                <a16:creationId xmlns:a16="http://schemas.microsoft.com/office/drawing/2014/main" id="{64B28D1C-43BA-4630-8110-4990FEF1B4BA}"/>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25</a:t>
            </a:fld>
            <a:endParaRPr lang="en-US"/>
          </a:p>
        </p:txBody>
      </p:sp>
      <p:sp>
        <p:nvSpPr>
          <p:cNvPr id="10" name="Footer Placeholder 4">
            <a:extLst>
              <a:ext uri="{FF2B5EF4-FFF2-40B4-BE49-F238E27FC236}">
                <a16:creationId xmlns:a16="http://schemas.microsoft.com/office/drawing/2014/main" id="{E1E8381A-8BB6-45D7-AD5D-092E853C804D}"/>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428410564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6DDC1549-EA45-43A0-9389-22DC9B0AD4D7}"/>
              </a:ext>
            </a:extLst>
          </p:cNvPr>
          <p:cNvPicPr>
            <a:picLocks noChangeAspect="1"/>
          </p:cNvPicPr>
          <p:nvPr/>
        </p:nvPicPr>
        <p:blipFill>
          <a:blip r:embed="rId2"/>
          <a:stretch>
            <a:fillRect/>
          </a:stretch>
        </p:blipFill>
        <p:spPr>
          <a:xfrm>
            <a:off x="305385" y="2977623"/>
            <a:ext cx="4705747" cy="6236692"/>
          </a:xfrm>
          <a:prstGeom prst="rect">
            <a:avLst/>
          </a:prstGeom>
        </p:spPr>
      </p:pic>
      <p:sp>
        <p:nvSpPr>
          <p:cNvPr id="2" name="Title 1">
            <a:extLst>
              <a:ext uri="{FF2B5EF4-FFF2-40B4-BE49-F238E27FC236}">
                <a16:creationId xmlns:a16="http://schemas.microsoft.com/office/drawing/2014/main" id="{FD8468FA-BB68-480C-8476-18CC1048B3F0}"/>
              </a:ext>
            </a:extLst>
          </p:cNvPr>
          <p:cNvSpPr>
            <a:spLocks noGrp="1"/>
          </p:cNvSpPr>
          <p:nvPr>
            <p:ph type="title"/>
          </p:nvPr>
        </p:nvSpPr>
        <p:spPr>
          <a:xfrm>
            <a:off x="270002" y="1260000"/>
            <a:ext cx="6304852" cy="369332"/>
          </a:xfrm>
        </p:spPr>
        <p:txBody>
          <a:bodyPr/>
          <a:lstStyle/>
          <a:p>
            <a:r>
              <a:rPr lang="en-US" sz="2400"/>
              <a:t>Working from home and COVID-19 mortality</a:t>
            </a:r>
          </a:p>
        </p:txBody>
      </p:sp>
      <p:sp>
        <p:nvSpPr>
          <p:cNvPr id="3" name="Content Placeholder 2">
            <a:extLst>
              <a:ext uri="{FF2B5EF4-FFF2-40B4-BE49-F238E27FC236}">
                <a16:creationId xmlns:a16="http://schemas.microsoft.com/office/drawing/2014/main" id="{E35DB1E7-8BB0-4720-8CC7-D39D3A781561}"/>
              </a:ext>
            </a:extLst>
          </p:cNvPr>
          <p:cNvSpPr>
            <a:spLocks noGrp="1"/>
          </p:cNvSpPr>
          <p:nvPr>
            <p:ph idx="4294967295"/>
          </p:nvPr>
        </p:nvSpPr>
        <p:spPr>
          <a:xfrm>
            <a:off x="302333" y="1860650"/>
            <a:ext cx="5427183" cy="885655"/>
          </a:xfrm>
        </p:spPr>
        <p:txBody>
          <a:bodyPr vert="horz" lIns="0" tIns="0" rIns="0" bIns="0" rtlCol="0" anchor="t">
            <a:noAutofit/>
          </a:bodyPr>
          <a:lstStyle/>
          <a:p>
            <a:r>
              <a:rPr lang="en-US" sz="1600">
                <a:latin typeface="+mj-lt"/>
              </a:rPr>
              <a:t>Report f</a:t>
            </a:r>
            <a:r>
              <a:rPr lang="en-GB" sz="1600" err="1">
                <a:latin typeface="+mj-lt"/>
              </a:rPr>
              <a:t>igure</a:t>
            </a:r>
            <a:r>
              <a:rPr lang="en-GB" sz="1600">
                <a:latin typeface="+mj-lt"/>
              </a:rPr>
              <a:t> 7</a:t>
            </a:r>
            <a:br>
              <a:rPr lang="en-GB" sz="1600">
                <a:latin typeface="+mj-lt"/>
              </a:rPr>
            </a:br>
            <a:r>
              <a:rPr lang="en-GB" sz="1600">
                <a:latin typeface="Georgia"/>
                <a:ea typeface="+mn-lt"/>
                <a:cs typeface="+mn-lt"/>
              </a:rPr>
              <a:t>Mortality rates for deaths due to COVID-19 among those younger than 65 with share of workers that work from home, England and Wales, September 2020 to May 2021</a:t>
            </a:r>
            <a:endParaRPr lang="en-US" sz="1600">
              <a:latin typeface="Georgia"/>
              <a:ea typeface="+mn-lt"/>
              <a:cs typeface="+mn-lt"/>
            </a:endParaRPr>
          </a:p>
        </p:txBody>
      </p:sp>
      <p:sp>
        <p:nvSpPr>
          <p:cNvPr id="8" name="TextBox 7">
            <a:extLst>
              <a:ext uri="{FF2B5EF4-FFF2-40B4-BE49-F238E27FC236}">
                <a16:creationId xmlns:a16="http://schemas.microsoft.com/office/drawing/2014/main" id="{12B13A35-CEF8-4ED1-9873-77F6F35E1A99}"/>
              </a:ext>
            </a:extLst>
          </p:cNvPr>
          <p:cNvSpPr txBox="1"/>
          <p:nvPr/>
        </p:nvSpPr>
        <p:spPr>
          <a:xfrm>
            <a:off x="5112198" y="5410954"/>
            <a:ext cx="1455456" cy="1768140"/>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0" indent="0">
              <a:buNone/>
            </a:pPr>
            <a:r>
              <a:rPr lang="en-US" sz="1200"/>
              <a:t>Those able to work from home were able to limit their exposure to the virus and, subsequently, their risk of mortality. </a:t>
            </a:r>
            <a:endParaRPr lang="en-US"/>
          </a:p>
        </p:txBody>
      </p:sp>
      <p:pic>
        <p:nvPicPr>
          <p:cNvPr id="6" name="Picture 5">
            <a:extLst>
              <a:ext uri="{FF2B5EF4-FFF2-40B4-BE49-F238E27FC236}">
                <a16:creationId xmlns:a16="http://schemas.microsoft.com/office/drawing/2014/main" id="{500BEC8E-C9DD-4D0F-92A5-8D471DA4F384}"/>
              </a:ext>
            </a:extLst>
          </p:cNvPr>
          <p:cNvPicPr>
            <a:picLocks noChangeAspect="1"/>
          </p:cNvPicPr>
          <p:nvPr/>
        </p:nvPicPr>
        <p:blipFill>
          <a:blip r:embed="rId3"/>
          <a:stretch>
            <a:fillRect/>
          </a:stretch>
        </p:blipFill>
        <p:spPr>
          <a:xfrm>
            <a:off x="2998041" y="2823338"/>
            <a:ext cx="4562549" cy="1874921"/>
          </a:xfrm>
          <a:prstGeom prst="rect">
            <a:avLst/>
          </a:prstGeom>
        </p:spPr>
      </p:pic>
      <p:sp>
        <p:nvSpPr>
          <p:cNvPr id="11" name="Date Placeholder 3">
            <a:extLst>
              <a:ext uri="{FF2B5EF4-FFF2-40B4-BE49-F238E27FC236}">
                <a16:creationId xmlns:a16="http://schemas.microsoft.com/office/drawing/2014/main" id="{CF8D8D3F-8DC7-4892-A1E8-BEE2A75A31B0}"/>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26</a:t>
            </a:fld>
            <a:endParaRPr lang="en-US"/>
          </a:p>
        </p:txBody>
      </p:sp>
      <p:sp>
        <p:nvSpPr>
          <p:cNvPr id="12" name="Footer Placeholder 4">
            <a:extLst>
              <a:ext uri="{FF2B5EF4-FFF2-40B4-BE49-F238E27FC236}">
                <a16:creationId xmlns:a16="http://schemas.microsoft.com/office/drawing/2014/main" id="{E4411383-171C-402D-8A5C-4C1F01A6C263}"/>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2940178673"/>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868E8-0CA6-4CB6-9CBE-CCB96711AD86}"/>
              </a:ext>
            </a:extLst>
          </p:cNvPr>
          <p:cNvSpPr>
            <a:spLocks noGrp="1"/>
          </p:cNvSpPr>
          <p:nvPr>
            <p:ph type="title"/>
          </p:nvPr>
        </p:nvSpPr>
        <p:spPr>
          <a:xfrm>
            <a:off x="270002" y="1260000"/>
            <a:ext cx="6304852" cy="984885"/>
          </a:xfrm>
        </p:spPr>
        <p:txBody>
          <a:bodyPr/>
          <a:lstStyle/>
          <a:p>
            <a:r>
              <a:rPr lang="en-GB"/>
              <a:t>UK social security in international context</a:t>
            </a:r>
          </a:p>
        </p:txBody>
      </p:sp>
      <p:sp>
        <p:nvSpPr>
          <p:cNvPr id="3" name="Content Placeholder 2">
            <a:extLst>
              <a:ext uri="{FF2B5EF4-FFF2-40B4-BE49-F238E27FC236}">
                <a16:creationId xmlns:a16="http://schemas.microsoft.com/office/drawing/2014/main" id="{038615A5-E532-4045-B622-91A6069D9D5C}"/>
              </a:ext>
            </a:extLst>
          </p:cNvPr>
          <p:cNvSpPr>
            <a:spLocks noGrp="1"/>
          </p:cNvSpPr>
          <p:nvPr>
            <p:ph idx="4294967295"/>
          </p:nvPr>
        </p:nvSpPr>
        <p:spPr>
          <a:xfrm>
            <a:off x="270001" y="1922225"/>
            <a:ext cx="5394201" cy="4674556"/>
          </a:xfrm>
        </p:spPr>
        <p:txBody>
          <a:bodyPr vert="horz" lIns="0" tIns="0" rIns="0" bIns="0" rtlCol="0" anchor="t">
            <a:noAutofit/>
          </a:bodyPr>
          <a:lstStyle/>
          <a:p>
            <a:pPr>
              <a:spcBef>
                <a:spcPts val="0"/>
              </a:spcBef>
              <a:spcAft>
                <a:spcPts val="1200"/>
              </a:spcAft>
            </a:pPr>
            <a:r>
              <a:rPr lang="en-US"/>
              <a:t>Support for individual adults is relatively low by international standards but support for families with children is more generous.</a:t>
            </a:r>
            <a:r>
              <a:rPr lang="en-US">
                <a:ea typeface="+mn-lt"/>
                <a:cs typeface="+mn-lt"/>
              </a:rPr>
              <a:t> Income benefits as a proportion of median income had been decreasing before the pandemic – from around 25% in 2001 for single adults without children to 20% in 2019. For couples with children, this had increased to 43% by 2011 and then fell to 36% before the pandemic. </a:t>
            </a:r>
            <a:endParaRPr lang="en-GB">
              <a:cs typeface="Arial"/>
            </a:endParaRPr>
          </a:p>
          <a:p>
            <a:pPr>
              <a:spcBef>
                <a:spcPts val="0"/>
              </a:spcBef>
              <a:spcAft>
                <a:spcPts val="1200"/>
              </a:spcAft>
            </a:pPr>
            <a:r>
              <a:rPr lang="en-GB">
                <a:ea typeface="+mn-lt"/>
                <a:cs typeface="+mn-lt"/>
              </a:rPr>
              <a:t>Unemployment benefits in the UK, as a proportion of the average wage for single adults, are very low (12%) relative to many other countries. (Most western European countries provide a 50–66% replacement). </a:t>
            </a:r>
            <a:endParaRPr lang="en-GB"/>
          </a:p>
          <a:p>
            <a:r>
              <a:rPr lang="en-GB">
                <a:ea typeface="+mn-lt"/>
                <a:cs typeface="+mn-lt"/>
              </a:rPr>
              <a:t>The UK requires relatively few hours of work at the minimum wage to escape the poverty threshold (12 hours for a couple with two children and 23 for single adults). This reflects the relatively generous in-work support and the high minimum wage. </a:t>
            </a:r>
          </a:p>
          <a:p>
            <a:r>
              <a:rPr lang="en-GB">
                <a:ea typeface="+mn-lt"/>
                <a:cs typeface="+mn-lt"/>
              </a:rPr>
              <a:t>The UK has the third-lowest mandatory paid sick leave relative to earnings in the OECD after the USA and South Korea. </a:t>
            </a:r>
            <a:endParaRPr lang="en-GB"/>
          </a:p>
          <a:p>
            <a:pPr marL="214313" indent="-214313">
              <a:spcBef>
                <a:spcPts val="0"/>
              </a:spcBef>
              <a:spcAft>
                <a:spcPts val="1200"/>
              </a:spcAft>
              <a:buFont typeface="Arial" panose="020B0604020202020204" pitchFamily="34" charset="0"/>
              <a:buChar char="•"/>
            </a:pPr>
            <a:endParaRPr lang="en-GB"/>
          </a:p>
          <a:p>
            <a:pPr marL="214313" indent="-214313">
              <a:spcBef>
                <a:spcPts val="0"/>
              </a:spcBef>
              <a:spcAft>
                <a:spcPts val="1200"/>
              </a:spcAft>
              <a:buFont typeface="Arial" panose="020B0604020202020204" pitchFamily="34" charset="0"/>
              <a:buChar char="•"/>
            </a:pPr>
            <a:endParaRPr lang="en-GB"/>
          </a:p>
          <a:p>
            <a:pPr marL="430313" lvl="2" indent="-214313">
              <a:spcBef>
                <a:spcPts val="0"/>
              </a:spcBef>
              <a:spcAft>
                <a:spcPts val="1200"/>
              </a:spcAft>
            </a:pPr>
            <a:endParaRPr lang="en-GB"/>
          </a:p>
          <a:p>
            <a:pPr marL="257175" indent="-257175">
              <a:spcBef>
                <a:spcPts val="0"/>
              </a:spcBef>
              <a:spcAft>
                <a:spcPts val="1200"/>
              </a:spcAft>
              <a:buFont typeface="Arial" panose="020B0604020202020204" pitchFamily="34" charset="0"/>
              <a:buChar char="•"/>
            </a:pPr>
            <a:endParaRPr lang="en-US"/>
          </a:p>
          <a:p>
            <a:pPr marL="257175" indent="-257175">
              <a:spcBef>
                <a:spcPts val="0"/>
              </a:spcBef>
              <a:spcAft>
                <a:spcPts val="1200"/>
              </a:spcAft>
              <a:buFont typeface="Arial" panose="020B0604020202020204" pitchFamily="34" charset="0"/>
              <a:buChar char="•"/>
            </a:pPr>
            <a:endParaRPr lang="en-GB"/>
          </a:p>
        </p:txBody>
      </p:sp>
      <p:sp>
        <p:nvSpPr>
          <p:cNvPr id="6" name="Text Placeholder 5">
            <a:extLst>
              <a:ext uri="{FF2B5EF4-FFF2-40B4-BE49-F238E27FC236}">
                <a16:creationId xmlns:a16="http://schemas.microsoft.com/office/drawing/2014/main" id="{08EDB02A-43B0-4C8A-BB8F-8D21CDAC8D22}"/>
              </a:ext>
            </a:extLst>
          </p:cNvPr>
          <p:cNvSpPr>
            <a:spLocks noGrp="1"/>
          </p:cNvSpPr>
          <p:nvPr>
            <p:ph type="body" sz="quarter" idx="4294967295"/>
          </p:nvPr>
        </p:nvSpPr>
        <p:spPr>
          <a:xfrm>
            <a:off x="270000" y="7152052"/>
            <a:ext cx="5393531" cy="170360"/>
          </a:xfrm>
        </p:spPr>
        <p:txBody>
          <a:bodyPr/>
          <a:lstStyle/>
          <a:p>
            <a:r>
              <a:rPr lang="en-GB"/>
              <a:t>Source: Health Foundation analysis of data from </a:t>
            </a:r>
            <a:r>
              <a:rPr lang="en-GB">
                <a:hlinkClick r:id="rId2"/>
              </a:rPr>
              <a:t>https://stats.oecd.org/</a:t>
            </a:r>
            <a:r>
              <a:rPr lang="en-GB"/>
              <a:t> </a:t>
            </a:r>
          </a:p>
        </p:txBody>
      </p:sp>
      <p:sp>
        <p:nvSpPr>
          <p:cNvPr id="9" name="Date Placeholder 3">
            <a:extLst>
              <a:ext uri="{FF2B5EF4-FFF2-40B4-BE49-F238E27FC236}">
                <a16:creationId xmlns:a16="http://schemas.microsoft.com/office/drawing/2014/main" id="{1061E0BC-330C-4039-8EBE-5C9C0617737A}"/>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27</a:t>
            </a:fld>
            <a:endParaRPr lang="en-US"/>
          </a:p>
        </p:txBody>
      </p:sp>
      <p:sp>
        <p:nvSpPr>
          <p:cNvPr id="10" name="Footer Placeholder 4">
            <a:extLst>
              <a:ext uri="{FF2B5EF4-FFF2-40B4-BE49-F238E27FC236}">
                <a16:creationId xmlns:a16="http://schemas.microsoft.com/office/drawing/2014/main" id="{9C00E75B-D33D-4DFA-A358-4CAACAB654E7}"/>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2948835891"/>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28F0-5F3B-49EA-B401-121BD43C929D}"/>
              </a:ext>
            </a:extLst>
          </p:cNvPr>
          <p:cNvSpPr>
            <a:spLocks noGrp="1"/>
          </p:cNvSpPr>
          <p:nvPr>
            <p:ph type="title"/>
          </p:nvPr>
        </p:nvSpPr>
        <p:spPr>
          <a:xfrm>
            <a:off x="270002" y="1260000"/>
            <a:ext cx="6304852" cy="984885"/>
          </a:xfrm>
        </p:spPr>
        <p:txBody>
          <a:bodyPr/>
          <a:lstStyle/>
          <a:p>
            <a:r>
              <a:rPr lang="en-US"/>
              <a:t>Access to financial support, COVID-19 and self-isolation</a:t>
            </a:r>
          </a:p>
        </p:txBody>
      </p:sp>
      <p:sp>
        <p:nvSpPr>
          <p:cNvPr id="3" name="Content Placeholder 2">
            <a:extLst>
              <a:ext uri="{FF2B5EF4-FFF2-40B4-BE49-F238E27FC236}">
                <a16:creationId xmlns:a16="http://schemas.microsoft.com/office/drawing/2014/main" id="{24ED9D86-5BBD-46B1-A1D7-975D4F6DB729}"/>
              </a:ext>
            </a:extLst>
          </p:cNvPr>
          <p:cNvSpPr>
            <a:spLocks noGrp="1"/>
          </p:cNvSpPr>
          <p:nvPr>
            <p:ph idx="1"/>
          </p:nvPr>
        </p:nvSpPr>
        <p:spPr>
          <a:xfrm>
            <a:off x="270000" y="2391866"/>
            <a:ext cx="6207000" cy="2880000"/>
          </a:xfrm>
        </p:spPr>
        <p:txBody>
          <a:bodyPr vert="horz" lIns="0" tIns="0" rIns="0" bIns="0" rtlCol="0" anchor="t">
            <a:noAutofit/>
          </a:bodyPr>
          <a:lstStyle/>
          <a:p>
            <a:pPr>
              <a:spcBef>
                <a:spcPts val="0"/>
              </a:spcBef>
              <a:spcAft>
                <a:spcPts val="1600"/>
              </a:spcAft>
            </a:pPr>
            <a:r>
              <a:rPr lang="en-GB"/>
              <a:t>Based on the </a:t>
            </a:r>
            <a:r>
              <a:rPr lang="en-GB">
                <a:hlinkClick r:id="rId3"/>
              </a:rPr>
              <a:t>Vivaldi study</a:t>
            </a:r>
            <a:r>
              <a:rPr lang="en-GB"/>
              <a:t> – a large-scale survey that looked at COVID-19 infections in 9,081 care homes providing care for dementia patients and older people in England – the </a:t>
            </a:r>
            <a:r>
              <a:rPr lang="en-GB">
                <a:hlinkClick r:id="rId4"/>
              </a:rPr>
              <a:t>ONS</a:t>
            </a:r>
            <a:r>
              <a:rPr lang="en-GB"/>
              <a:t> found ‘some evidence that in care homes where staff receive sick pay, there are lower levels of infection in residents.’</a:t>
            </a:r>
            <a:endParaRPr lang="en-US"/>
          </a:p>
          <a:p>
            <a:pPr>
              <a:spcBef>
                <a:spcPts val="0"/>
              </a:spcBef>
              <a:spcAft>
                <a:spcPts val="1600"/>
              </a:spcAft>
            </a:pPr>
            <a:r>
              <a:rPr lang="en-US">
                <a:cs typeface="Arial"/>
                <a:hlinkClick r:id="rId5"/>
              </a:rPr>
              <a:t>The Trade Union Congress (TUC)</a:t>
            </a:r>
            <a:r>
              <a:rPr lang="en-US">
                <a:cs typeface="Arial"/>
              </a:rPr>
              <a:t> sent Freedom of Information requests to all English councils in January 2021. Across the 233 councils that responded</a:t>
            </a:r>
            <a:r>
              <a:rPr lang="en-US">
                <a:ea typeface="+mn-lt"/>
                <a:cs typeface="+mn-lt"/>
              </a:rPr>
              <a:t> (74%),</a:t>
            </a:r>
            <a:r>
              <a:rPr lang="en-US">
                <a:cs typeface="Arial"/>
              </a:rPr>
              <a:t> only 30% of those applying for </a:t>
            </a:r>
            <a:br>
              <a:rPr lang="en-US">
                <a:cs typeface="Arial"/>
              </a:rPr>
            </a:br>
            <a:r>
              <a:rPr lang="en-US">
                <a:cs typeface="Arial"/>
              </a:rPr>
              <a:t>self-isolation payments had received a payment. Based on details provided by 152 councils, the success rate for the main scheme was estimated at 37% and for the discretionary scheme about 20%. </a:t>
            </a:r>
          </a:p>
          <a:p>
            <a:pPr>
              <a:spcBef>
                <a:spcPts val="0"/>
              </a:spcBef>
              <a:spcAft>
                <a:spcPts val="1600"/>
              </a:spcAft>
            </a:pPr>
            <a:r>
              <a:rPr lang="en-US">
                <a:cs typeface="Arial"/>
                <a:hlinkClick r:id="rId6"/>
              </a:rPr>
              <a:t>Qualitative evidence</a:t>
            </a:r>
            <a:r>
              <a:rPr lang="en-US">
                <a:cs typeface="Arial"/>
              </a:rPr>
              <a:t> from </a:t>
            </a:r>
            <a:r>
              <a:rPr lang="en-US">
                <a:ea typeface="+mn-lt"/>
                <a:cs typeface="+mn-lt"/>
              </a:rPr>
              <a:t>Liverpool’s COVID-19 community testing pilot found some people were hesitant to participate in mass testing due to fear of income loss in case of a need to isolate.  </a:t>
            </a:r>
          </a:p>
          <a:p>
            <a:pPr>
              <a:spcBef>
                <a:spcPts val="0"/>
              </a:spcBef>
              <a:spcAft>
                <a:spcPts val="1600"/>
              </a:spcAft>
            </a:pPr>
            <a:r>
              <a:rPr lang="en-US"/>
              <a:t>The </a:t>
            </a:r>
            <a:r>
              <a:rPr lang="en-US">
                <a:hlinkClick r:id="rId7"/>
              </a:rPr>
              <a:t>CORSAIR</a:t>
            </a:r>
            <a:r>
              <a:rPr lang="en-US"/>
              <a:t> study found that adherence to self-isolation was low (20.2%) between 2 March 2020 and 27 January 2021. ‘Going to work’ was reported as the second most common (</a:t>
            </a:r>
            <a:r>
              <a:rPr lang="en-GB"/>
              <a:t>15.8%) </a:t>
            </a:r>
            <a:r>
              <a:rPr lang="en-US"/>
              <a:t>reason for not self-isolating, behind ‘</a:t>
            </a:r>
            <a:r>
              <a:rPr lang="en-GB"/>
              <a:t>go to the shops for groceries or to a pharmacy’ (21.5%). Non-adherence was associated with: being male, younger age, having a dependent child in the household, unemployed, lower socioeconomic grade, lower educational qualifications, working in a key sector and experiencing greater hardship (</a:t>
            </a:r>
            <a:r>
              <a:rPr lang="en-GB">
                <a:hlinkClick r:id="rId8"/>
              </a:rPr>
              <a:t>Smith et al. 2021</a:t>
            </a:r>
            <a:r>
              <a:rPr lang="en-GB"/>
              <a:t>).</a:t>
            </a:r>
            <a:endParaRPr lang="en-US">
              <a:cs typeface="Arial"/>
            </a:endParaRPr>
          </a:p>
        </p:txBody>
      </p:sp>
      <p:sp>
        <p:nvSpPr>
          <p:cNvPr id="8" name="Date Placeholder 3">
            <a:extLst>
              <a:ext uri="{FF2B5EF4-FFF2-40B4-BE49-F238E27FC236}">
                <a16:creationId xmlns:a16="http://schemas.microsoft.com/office/drawing/2014/main" id="{72BC77A0-E86D-406F-A95B-603E678AAC1E}"/>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28</a:t>
            </a:fld>
            <a:endParaRPr lang="en-US"/>
          </a:p>
        </p:txBody>
      </p:sp>
      <p:sp>
        <p:nvSpPr>
          <p:cNvPr id="9" name="Footer Placeholder 4">
            <a:extLst>
              <a:ext uri="{FF2B5EF4-FFF2-40B4-BE49-F238E27FC236}">
                <a16:creationId xmlns:a16="http://schemas.microsoft.com/office/drawing/2014/main" id="{92DD0C16-B3AA-48A0-85D3-D01E39CB735A}"/>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111393332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68FA-BB68-480C-8476-18CC1048B3F0}"/>
              </a:ext>
            </a:extLst>
          </p:cNvPr>
          <p:cNvSpPr>
            <a:spLocks noGrp="1"/>
          </p:cNvSpPr>
          <p:nvPr>
            <p:ph type="title"/>
          </p:nvPr>
        </p:nvSpPr>
        <p:spPr>
          <a:xfrm>
            <a:off x="270002" y="1260000"/>
            <a:ext cx="6304852" cy="984885"/>
          </a:xfrm>
        </p:spPr>
        <p:txBody>
          <a:bodyPr/>
          <a:lstStyle/>
          <a:p>
            <a:r>
              <a:rPr lang="en-US"/>
              <a:t>Deprivation and COVID-19 mortality</a:t>
            </a:r>
          </a:p>
        </p:txBody>
      </p:sp>
      <p:sp>
        <p:nvSpPr>
          <p:cNvPr id="3" name="Content Placeholder 2">
            <a:extLst>
              <a:ext uri="{FF2B5EF4-FFF2-40B4-BE49-F238E27FC236}">
                <a16:creationId xmlns:a16="http://schemas.microsoft.com/office/drawing/2014/main" id="{E35DB1E7-8BB0-4720-8CC7-D39D3A781561}"/>
              </a:ext>
            </a:extLst>
          </p:cNvPr>
          <p:cNvSpPr>
            <a:spLocks noGrp="1"/>
          </p:cNvSpPr>
          <p:nvPr>
            <p:ph idx="4294967295"/>
          </p:nvPr>
        </p:nvSpPr>
        <p:spPr>
          <a:xfrm>
            <a:off x="270000" y="1905090"/>
            <a:ext cx="6235575" cy="984885"/>
          </a:xfrm>
        </p:spPr>
        <p:txBody>
          <a:bodyPr vert="horz" lIns="0" tIns="0" rIns="0" bIns="0" rtlCol="0" anchor="t">
            <a:noAutofit/>
          </a:bodyPr>
          <a:lstStyle/>
          <a:p>
            <a:r>
              <a:rPr lang="en-US" sz="1600">
                <a:latin typeface="+mj-lt"/>
              </a:rPr>
              <a:t>Report f</a:t>
            </a:r>
            <a:r>
              <a:rPr lang="en-GB" sz="1600" err="1">
                <a:latin typeface="+mj-lt"/>
              </a:rPr>
              <a:t>igure</a:t>
            </a:r>
            <a:r>
              <a:rPr lang="en-GB" sz="1600">
                <a:latin typeface="+mj-lt"/>
              </a:rPr>
              <a:t> 8</a:t>
            </a:r>
            <a:br>
              <a:rPr lang="en-GB" sz="1600">
                <a:latin typeface="+mj-lt"/>
              </a:rPr>
            </a:br>
            <a:r>
              <a:rPr lang="en-GB" sz="1600">
                <a:latin typeface="Georgia"/>
                <a:ea typeface="+mn-lt"/>
                <a:cs typeface="+mn-lt"/>
              </a:rPr>
              <a:t>Age-standardised mortality rates for deaths due to COVID-19, deprivation decile relative to the least deprived decile by age, England, March 2020 to May 2021</a:t>
            </a:r>
            <a:endParaRPr lang="en-US" sz="1600">
              <a:latin typeface="Georgia"/>
              <a:ea typeface="+mn-lt"/>
              <a:cs typeface="+mn-lt"/>
            </a:endParaRPr>
          </a:p>
        </p:txBody>
      </p:sp>
      <p:pic>
        <p:nvPicPr>
          <p:cNvPr id="7" name="Picture 6">
            <a:extLst>
              <a:ext uri="{FF2B5EF4-FFF2-40B4-BE49-F238E27FC236}">
                <a16:creationId xmlns:a16="http://schemas.microsoft.com/office/drawing/2014/main" id="{59AB6B8B-E506-4512-B2FB-4B98182AA67D}"/>
              </a:ext>
            </a:extLst>
          </p:cNvPr>
          <p:cNvPicPr/>
          <p:nvPr/>
        </p:nvPicPr>
        <p:blipFill>
          <a:blip r:embed="rId2"/>
          <a:srcRect/>
          <a:stretch/>
        </p:blipFill>
        <p:spPr>
          <a:xfrm>
            <a:off x="270001" y="3003567"/>
            <a:ext cx="6235574" cy="3547892"/>
          </a:xfrm>
          <a:prstGeom prst="rect">
            <a:avLst/>
          </a:prstGeom>
          <a:ln>
            <a:solidFill>
              <a:schemeClr val="bg2"/>
            </a:solidFill>
          </a:ln>
        </p:spPr>
      </p:pic>
      <p:sp>
        <p:nvSpPr>
          <p:cNvPr id="8" name="TextBox 7">
            <a:extLst>
              <a:ext uri="{FF2B5EF4-FFF2-40B4-BE49-F238E27FC236}">
                <a16:creationId xmlns:a16="http://schemas.microsoft.com/office/drawing/2014/main" id="{598B5965-89E8-4FA2-9CA9-7D329CB65389}"/>
              </a:ext>
            </a:extLst>
          </p:cNvPr>
          <p:cNvSpPr txBox="1"/>
          <p:nvPr/>
        </p:nvSpPr>
        <p:spPr>
          <a:xfrm>
            <a:off x="270000" y="6757417"/>
            <a:ext cx="5330700" cy="1306475"/>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213995" indent="-213995"/>
            <a:r>
              <a:rPr lang="en-US"/>
              <a:t>COVID-19 mortality rates were higher among those </a:t>
            </a:r>
            <a:br>
              <a:rPr lang="en-US"/>
            </a:br>
            <a:r>
              <a:rPr lang="en-US"/>
              <a:t>from more deprived areas than among those from less deprived areas. </a:t>
            </a:r>
          </a:p>
          <a:p>
            <a:pPr marL="213995" indent="-213995"/>
            <a:r>
              <a:rPr lang="en-US"/>
              <a:t>This differential was higher for those aged under 65. </a:t>
            </a:r>
          </a:p>
        </p:txBody>
      </p:sp>
      <p:sp>
        <p:nvSpPr>
          <p:cNvPr id="9" name="Date Placeholder 3">
            <a:extLst>
              <a:ext uri="{FF2B5EF4-FFF2-40B4-BE49-F238E27FC236}">
                <a16:creationId xmlns:a16="http://schemas.microsoft.com/office/drawing/2014/main" id="{0ED6ABDE-E226-4498-BC29-64B2FCEA6DAB}"/>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29</a:t>
            </a:fld>
            <a:endParaRPr lang="en-US"/>
          </a:p>
        </p:txBody>
      </p:sp>
      <p:sp>
        <p:nvSpPr>
          <p:cNvPr id="10" name="Footer Placeholder 4">
            <a:extLst>
              <a:ext uri="{FF2B5EF4-FFF2-40B4-BE49-F238E27FC236}">
                <a16:creationId xmlns:a16="http://schemas.microsoft.com/office/drawing/2014/main" id="{68DD8289-82C2-4E41-BD46-624D3627587C}"/>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138088689"/>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70000" y="1933793"/>
            <a:ext cx="5400551" cy="6656000"/>
          </a:xfrm>
        </p:spPr>
        <p:txBody>
          <a:bodyPr vert="horz" lIns="0" tIns="0" rIns="0" bIns="0" rtlCol="0" anchor="t">
            <a:noAutofit/>
          </a:bodyPr>
          <a:lstStyle/>
          <a:p>
            <a:pPr marL="342900" indent="-342900">
              <a:buAutoNum type="arabicPeriod"/>
            </a:pPr>
            <a:r>
              <a:rPr lang="en-US"/>
              <a:t>COVID-19 outcomes in the UK</a:t>
            </a:r>
          </a:p>
          <a:p>
            <a:pPr marL="342900" indent="-342900">
              <a:buAutoNum type="arabicPeriod"/>
            </a:pPr>
            <a:r>
              <a:rPr lang="en-US">
                <a:cs typeface="Arial"/>
              </a:rPr>
              <a:t>Comparing UK COVID-19 outcomes internationally </a:t>
            </a:r>
          </a:p>
          <a:p>
            <a:pPr marL="342900" indent="-342900">
              <a:buAutoNum type="arabicPeriod"/>
            </a:pPr>
            <a:r>
              <a:rPr lang="en-US">
                <a:ea typeface="+mn-lt"/>
                <a:cs typeface="+mn-lt"/>
              </a:rPr>
              <a:t>What made people in the UK more vulnerable to </a:t>
            </a:r>
            <a:br>
              <a:rPr lang="en-US">
                <a:ea typeface="+mn-lt"/>
                <a:cs typeface="+mn-lt"/>
              </a:rPr>
            </a:br>
            <a:r>
              <a:rPr lang="en-US">
                <a:ea typeface="+mn-lt"/>
                <a:cs typeface="+mn-lt"/>
              </a:rPr>
              <a:t>COVID-19 ?</a:t>
            </a:r>
          </a:p>
          <a:p>
            <a:pPr marL="342900" indent="-342900">
              <a:buAutoNum type="arabicPeriod"/>
            </a:pPr>
            <a:r>
              <a:rPr lang="en-US">
                <a:ea typeface="+mn-lt"/>
                <a:cs typeface="+mn-lt"/>
              </a:rPr>
              <a:t>The COVID-19 vaccination </a:t>
            </a:r>
            <a:r>
              <a:rPr lang="en-US" err="1">
                <a:ea typeface="+mn-lt"/>
                <a:cs typeface="+mn-lt"/>
              </a:rPr>
              <a:t>programme</a:t>
            </a:r>
            <a:endParaRPr lang="en-US">
              <a:ea typeface="+mn-lt"/>
              <a:cs typeface="+mn-lt"/>
            </a:endParaRPr>
          </a:p>
        </p:txBody>
      </p:sp>
      <p:sp>
        <p:nvSpPr>
          <p:cNvPr id="6" name="Date Placeholder 3">
            <a:extLst>
              <a:ext uri="{FF2B5EF4-FFF2-40B4-BE49-F238E27FC236}">
                <a16:creationId xmlns:a16="http://schemas.microsoft.com/office/drawing/2014/main" id="{8897DEDA-4EA5-46D9-A8A8-E1D4577DFF7F}"/>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3</a:t>
            </a:fld>
            <a:endParaRPr lang="en-US"/>
          </a:p>
        </p:txBody>
      </p:sp>
      <p:sp>
        <p:nvSpPr>
          <p:cNvPr id="7" name="Footer Placeholder 4">
            <a:extLst>
              <a:ext uri="{FF2B5EF4-FFF2-40B4-BE49-F238E27FC236}">
                <a16:creationId xmlns:a16="http://schemas.microsoft.com/office/drawing/2014/main" id="{FE4458F6-6D91-4084-9B42-722C9D07CB9C}"/>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149405624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D779E-F988-42F7-A5A1-1DEFFF5F795C}"/>
              </a:ext>
            </a:extLst>
          </p:cNvPr>
          <p:cNvSpPr>
            <a:spLocks noGrp="1"/>
          </p:cNvSpPr>
          <p:nvPr>
            <p:ph type="title"/>
          </p:nvPr>
        </p:nvSpPr>
        <p:spPr>
          <a:xfrm>
            <a:off x="270000" y="1260000"/>
            <a:ext cx="6273675" cy="923330"/>
          </a:xfrm>
        </p:spPr>
        <p:txBody>
          <a:bodyPr/>
          <a:lstStyle/>
          <a:p>
            <a:r>
              <a:rPr lang="en-US" sz="3000"/>
              <a:t>Impact of reducing health inequalities on COVID-19 mortality</a:t>
            </a:r>
          </a:p>
        </p:txBody>
      </p:sp>
      <p:sp>
        <p:nvSpPr>
          <p:cNvPr id="3" name="Content Placeholder 2">
            <a:extLst>
              <a:ext uri="{FF2B5EF4-FFF2-40B4-BE49-F238E27FC236}">
                <a16:creationId xmlns:a16="http://schemas.microsoft.com/office/drawing/2014/main" id="{152B9E13-663A-4C00-B679-E729826E0620}"/>
              </a:ext>
            </a:extLst>
          </p:cNvPr>
          <p:cNvSpPr txBox="1">
            <a:spLocks/>
          </p:cNvSpPr>
          <p:nvPr/>
        </p:nvSpPr>
        <p:spPr>
          <a:xfrm>
            <a:off x="270000" y="3718464"/>
            <a:ext cx="5394201" cy="3124778"/>
          </a:xfrm>
          <a:prstGeom prst="rect">
            <a:avLst/>
          </a:prstGeom>
        </p:spPr>
        <p:txBody>
          <a:bodyPr vert="horz" lIns="0" tIns="0" rIns="0" bIns="0" rtlCol="0" anchor="t">
            <a:noAutofit/>
          </a:bodyPr>
          <a:lstStyle>
            <a:lvl1pPr marL="0" indent="0" algn="l" defTabSz="457200" rtl="0" eaLnBrk="1" latinLnBrk="0" hangingPunct="1">
              <a:spcBef>
                <a:spcPts val="1000"/>
              </a:spcBef>
              <a:spcAft>
                <a:spcPts val="0"/>
              </a:spcAft>
              <a:buFont typeface="Arial"/>
              <a:buNone/>
              <a:defRPr sz="2000" kern="1200">
                <a:solidFill>
                  <a:schemeClr val="tx1"/>
                </a:solidFill>
                <a:latin typeface="+mn-lt"/>
                <a:ea typeface="+mn-ea"/>
                <a:cs typeface="+mn-cs"/>
              </a:defRPr>
            </a:lvl1pPr>
            <a:lvl2pPr marL="0" indent="0" algn="l" defTabSz="457200" rtl="0" eaLnBrk="1" latinLnBrk="0" hangingPunct="1">
              <a:spcBef>
                <a:spcPts val="1000"/>
              </a:spcBef>
              <a:spcAft>
                <a:spcPts val="0"/>
              </a:spcAft>
              <a:buFont typeface="Arial"/>
              <a:buNone/>
              <a:defRPr sz="2000" b="1" kern="1200">
                <a:solidFill>
                  <a:srgbClr val="E30514"/>
                </a:solidFill>
                <a:latin typeface="+mn-lt"/>
                <a:ea typeface="+mn-ea"/>
                <a:cs typeface="+mn-cs"/>
              </a:defRPr>
            </a:lvl2pPr>
            <a:lvl3pPr marL="288000" indent="-288000" algn="l" defTabSz="457200" rtl="0" eaLnBrk="1" latinLnBrk="0" hangingPunct="1">
              <a:spcBef>
                <a:spcPts val="1000"/>
              </a:spcBef>
              <a:spcAft>
                <a:spcPts val="0"/>
              </a:spcAft>
              <a:buSzPct val="120000"/>
              <a:buFont typeface="Arial" panose="020B0604020202020204" pitchFamily="34" charset="0"/>
              <a:buChar char="•"/>
              <a:defRPr sz="2000" kern="1200">
                <a:solidFill>
                  <a:schemeClr val="tx1"/>
                </a:solidFill>
                <a:latin typeface="+mn-lt"/>
                <a:ea typeface="+mn-ea"/>
                <a:cs typeface="+mn-cs"/>
              </a:defRPr>
            </a:lvl3pPr>
            <a:lvl4pPr marL="1152000" indent="-288000" algn="l" defTabSz="457200" rtl="0" eaLnBrk="1" latinLnBrk="0" hangingPunct="1">
              <a:spcBef>
                <a:spcPts val="0"/>
              </a:spcBef>
              <a:spcAft>
                <a:spcPts val="500"/>
              </a:spcAft>
              <a:buSzPct val="120000"/>
              <a:buFont typeface="Arial" panose="020B0604020202020204" pitchFamily="34" charset="0"/>
              <a:buChar char="•"/>
              <a:defRPr sz="2000" kern="1200">
                <a:solidFill>
                  <a:schemeClr val="tx1"/>
                </a:solidFill>
                <a:latin typeface="+mn-lt"/>
                <a:ea typeface="+mn-ea"/>
                <a:cs typeface="+mn-cs"/>
              </a:defRPr>
            </a:lvl4pPr>
            <a:lvl5pPr marL="1944000" indent="-288000" algn="l" defTabSz="457200" rtl="0" eaLnBrk="1" latinLnBrk="0" hangingPunct="1">
              <a:spcBef>
                <a:spcPts val="0"/>
              </a:spcBef>
              <a:spcAft>
                <a:spcPts val="1000"/>
              </a:spcAft>
              <a:buFont typeface="Arial" panose="020B0604020202020204" pitchFamily="34" charset="0"/>
              <a:buChar char="−"/>
              <a:tabLst/>
              <a:defRPr sz="2000" kern="1200">
                <a:solidFill>
                  <a:schemeClr val="tx1"/>
                </a:solidFill>
                <a:latin typeface="+mn-lt"/>
                <a:ea typeface="+mn-ea"/>
                <a:cs typeface="+mn-cs"/>
              </a:defRPr>
            </a:lvl5pPr>
            <a:lvl6pPr marL="288000" indent="-288000" algn="l" defTabSz="457200" rtl="0" eaLnBrk="1" latinLnBrk="0" hangingPunct="1">
              <a:spcBef>
                <a:spcPts val="500"/>
              </a:spcBef>
              <a:buFont typeface="Wingdings" charset="2"/>
              <a:buAutoNum type="arabicPlain"/>
              <a:defRPr sz="2400" kern="1200">
                <a:solidFill>
                  <a:schemeClr val="tx1"/>
                </a:solidFill>
                <a:latin typeface="+mn-lt"/>
                <a:ea typeface="+mn-ea"/>
                <a:cs typeface="+mn-cs"/>
              </a:defRPr>
            </a:lvl6pPr>
            <a:lvl7pPr marL="0" indent="0" algn="l" defTabSz="457200" rtl="0" eaLnBrk="1" latinLnBrk="0" hangingPunct="1">
              <a:spcBef>
                <a:spcPts val="500"/>
              </a:spcBef>
              <a:buFont typeface="Arial"/>
              <a:buNone/>
              <a:defRPr sz="1800" kern="1200">
                <a:solidFill>
                  <a:schemeClr val="tx1"/>
                </a:solidFill>
                <a:latin typeface="+mn-lt"/>
                <a:ea typeface="+mn-ea"/>
                <a:cs typeface="+mn-cs"/>
              </a:defRPr>
            </a:lvl7pPr>
            <a:lvl8pPr marL="0" indent="0" algn="l" defTabSz="457200" rtl="0" eaLnBrk="1" latinLnBrk="0" hangingPunct="1">
              <a:spcBef>
                <a:spcPts val="500"/>
              </a:spcBef>
              <a:buFont typeface="Arial"/>
              <a:buNone/>
              <a:defRPr sz="1800" b="1" kern="1200">
                <a:solidFill>
                  <a:schemeClr val="tx1"/>
                </a:solidFill>
                <a:latin typeface="+mn-lt"/>
                <a:ea typeface="+mn-ea"/>
                <a:cs typeface="+mn-cs"/>
              </a:defRPr>
            </a:lvl8pPr>
            <a:lvl9pPr marL="288000" indent="-288000" algn="l" defTabSz="457200" rtl="0" eaLnBrk="1" latinLnBrk="0" hangingPunct="1">
              <a:spcBef>
                <a:spcPts val="500"/>
              </a:spcBef>
              <a:buFont typeface="Arial"/>
              <a:buChar char="•"/>
              <a:defRPr sz="1800" kern="1200">
                <a:solidFill>
                  <a:schemeClr val="tx1"/>
                </a:solidFill>
                <a:latin typeface="+mn-lt"/>
                <a:ea typeface="+mn-ea"/>
                <a:cs typeface="+mn-cs"/>
              </a:defRPr>
            </a:lvl9pPr>
          </a:lstStyle>
          <a:p>
            <a:endParaRPr lang="en-US" sz="1200">
              <a:cs typeface="Arial"/>
            </a:endParaRPr>
          </a:p>
        </p:txBody>
      </p:sp>
      <p:sp>
        <p:nvSpPr>
          <p:cNvPr id="6" name="TextBox 5">
            <a:extLst>
              <a:ext uri="{FF2B5EF4-FFF2-40B4-BE49-F238E27FC236}">
                <a16:creationId xmlns:a16="http://schemas.microsoft.com/office/drawing/2014/main" id="{B9023920-ED89-4D64-988B-2ED7772BD2F8}"/>
              </a:ext>
            </a:extLst>
          </p:cNvPr>
          <p:cNvSpPr txBox="1"/>
          <p:nvPr/>
        </p:nvSpPr>
        <p:spPr>
          <a:xfrm>
            <a:off x="237999" y="6802218"/>
            <a:ext cx="5275695" cy="2906913"/>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0" indent="0">
              <a:buNone/>
            </a:pPr>
            <a:r>
              <a:rPr lang="en-US"/>
              <a:t>The chart models how a lower COVID-19 mortality social gradient would have reduced total deaths.</a:t>
            </a:r>
          </a:p>
          <a:p>
            <a:pPr marL="0" indent="0">
              <a:buNone/>
            </a:pPr>
            <a:r>
              <a:rPr lang="en-US"/>
              <a:t>In this scenario:</a:t>
            </a:r>
          </a:p>
          <a:p>
            <a:r>
              <a:rPr lang="en-US">
                <a:solidFill>
                  <a:schemeClr val="bg1"/>
                </a:solidFill>
              </a:rPr>
              <a:t>Reducing the social gradient: Decile 1 – the most deprived decile – is assumed to have the lower actual COVID-19 mortality rate (354.1 for males and 210.3 for females) of decile 3, and so on. There is no change in decile 10.</a:t>
            </a:r>
          </a:p>
          <a:p>
            <a:r>
              <a:rPr lang="en-US">
                <a:solidFill>
                  <a:schemeClr val="bg1"/>
                </a:solidFill>
              </a:rPr>
              <a:t>Outcome: The COVID-19 mortality rate is reduced by 13%. The 110,000 COVID-19 deaths in this period would have reduced by about 14,000 until end of February 2021. </a:t>
            </a:r>
          </a:p>
        </p:txBody>
      </p:sp>
      <p:pic>
        <p:nvPicPr>
          <p:cNvPr id="18" name="Picture 17">
            <a:extLst>
              <a:ext uri="{FF2B5EF4-FFF2-40B4-BE49-F238E27FC236}">
                <a16:creationId xmlns:a16="http://schemas.microsoft.com/office/drawing/2014/main" id="{96DF736F-75A5-4F29-B046-654888925ACB}"/>
              </a:ext>
            </a:extLst>
          </p:cNvPr>
          <p:cNvPicPr>
            <a:picLocks noChangeAspect="1"/>
          </p:cNvPicPr>
          <p:nvPr/>
        </p:nvPicPr>
        <p:blipFill>
          <a:blip r:embed="rId2"/>
          <a:srcRect/>
          <a:stretch/>
        </p:blipFill>
        <p:spPr>
          <a:xfrm>
            <a:off x="242480" y="3206146"/>
            <a:ext cx="6271202" cy="3294131"/>
          </a:xfrm>
          <a:prstGeom prst="rect">
            <a:avLst/>
          </a:prstGeom>
          <a:ln>
            <a:solidFill>
              <a:schemeClr val="bg2"/>
            </a:solidFill>
          </a:ln>
        </p:spPr>
      </p:pic>
      <p:sp>
        <p:nvSpPr>
          <p:cNvPr id="7" name="Content Placeholder 2">
            <a:extLst>
              <a:ext uri="{FF2B5EF4-FFF2-40B4-BE49-F238E27FC236}">
                <a16:creationId xmlns:a16="http://schemas.microsoft.com/office/drawing/2014/main" id="{9960827C-C624-45A0-B2ED-737E2619CDF3}"/>
              </a:ext>
            </a:extLst>
          </p:cNvPr>
          <p:cNvSpPr txBox="1">
            <a:spLocks/>
          </p:cNvSpPr>
          <p:nvPr/>
        </p:nvSpPr>
        <p:spPr>
          <a:xfrm>
            <a:off x="270000" y="2402298"/>
            <a:ext cx="5626800" cy="795600"/>
          </a:xfrm>
          <a:prstGeom prst="rect">
            <a:avLst/>
          </a:prstGeom>
        </p:spPr>
        <p:txBody>
          <a:bodyPr vert="horz" lIns="0" tIns="0" rIns="0" bIns="0" rtlCol="0" anchor="t">
            <a:noAutofit/>
          </a:bodyPr>
          <a:lstStyle>
            <a:lvl1pPr marL="0" indent="0" algn="l" defTabSz="457200" rtl="0" eaLnBrk="1" latinLnBrk="0" hangingPunct="1">
              <a:spcBef>
                <a:spcPts val="1000"/>
              </a:spcBef>
              <a:spcAft>
                <a:spcPts val="0"/>
              </a:spcAft>
              <a:buFont typeface="Arial"/>
              <a:buNone/>
              <a:defRPr sz="2000" kern="1200">
                <a:solidFill>
                  <a:schemeClr val="tx1"/>
                </a:solidFill>
                <a:latin typeface="+mn-lt"/>
                <a:ea typeface="+mn-ea"/>
                <a:cs typeface="+mn-cs"/>
              </a:defRPr>
            </a:lvl1pPr>
            <a:lvl2pPr marL="0" indent="0" algn="l" defTabSz="457200" rtl="0" eaLnBrk="1" latinLnBrk="0" hangingPunct="1">
              <a:spcBef>
                <a:spcPts val="1000"/>
              </a:spcBef>
              <a:spcAft>
                <a:spcPts val="0"/>
              </a:spcAft>
              <a:buFont typeface="Arial"/>
              <a:buNone/>
              <a:defRPr sz="2000" b="1" kern="1200">
                <a:solidFill>
                  <a:srgbClr val="E30514"/>
                </a:solidFill>
                <a:latin typeface="+mn-lt"/>
                <a:ea typeface="+mn-ea"/>
                <a:cs typeface="+mn-cs"/>
              </a:defRPr>
            </a:lvl2pPr>
            <a:lvl3pPr marL="288000" indent="-288000" algn="l" defTabSz="457200" rtl="0" eaLnBrk="1" latinLnBrk="0" hangingPunct="1">
              <a:spcBef>
                <a:spcPts val="1000"/>
              </a:spcBef>
              <a:spcAft>
                <a:spcPts val="0"/>
              </a:spcAft>
              <a:buSzPct val="120000"/>
              <a:buFont typeface="Arial" panose="020B0604020202020204" pitchFamily="34" charset="0"/>
              <a:buChar char="•"/>
              <a:defRPr sz="2000" kern="1200">
                <a:solidFill>
                  <a:schemeClr val="tx1"/>
                </a:solidFill>
                <a:latin typeface="+mn-lt"/>
                <a:ea typeface="+mn-ea"/>
                <a:cs typeface="+mn-cs"/>
              </a:defRPr>
            </a:lvl3pPr>
            <a:lvl4pPr marL="1152000" indent="-288000" algn="l" defTabSz="457200" rtl="0" eaLnBrk="1" latinLnBrk="0" hangingPunct="1">
              <a:spcBef>
                <a:spcPts val="0"/>
              </a:spcBef>
              <a:spcAft>
                <a:spcPts val="500"/>
              </a:spcAft>
              <a:buSzPct val="120000"/>
              <a:buFont typeface="Arial" panose="020B0604020202020204" pitchFamily="34" charset="0"/>
              <a:buChar char="•"/>
              <a:defRPr sz="2000" kern="1200">
                <a:solidFill>
                  <a:schemeClr val="tx1"/>
                </a:solidFill>
                <a:latin typeface="+mn-lt"/>
                <a:ea typeface="+mn-ea"/>
                <a:cs typeface="+mn-cs"/>
              </a:defRPr>
            </a:lvl4pPr>
            <a:lvl5pPr marL="1944000" indent="-288000" algn="l" defTabSz="457200" rtl="0" eaLnBrk="1" latinLnBrk="0" hangingPunct="1">
              <a:spcBef>
                <a:spcPts val="0"/>
              </a:spcBef>
              <a:spcAft>
                <a:spcPts val="1000"/>
              </a:spcAft>
              <a:buFont typeface="Arial" panose="020B0604020202020204" pitchFamily="34" charset="0"/>
              <a:buChar char="−"/>
              <a:tabLst/>
              <a:defRPr sz="2000" kern="1200">
                <a:solidFill>
                  <a:schemeClr val="tx1"/>
                </a:solidFill>
                <a:latin typeface="+mn-lt"/>
                <a:ea typeface="+mn-ea"/>
                <a:cs typeface="+mn-cs"/>
              </a:defRPr>
            </a:lvl5pPr>
            <a:lvl6pPr marL="288000" indent="-288000" algn="l" defTabSz="457200" rtl="0" eaLnBrk="1" latinLnBrk="0" hangingPunct="1">
              <a:spcBef>
                <a:spcPts val="500"/>
              </a:spcBef>
              <a:buFont typeface="Wingdings" charset="2"/>
              <a:buAutoNum type="arabicPlain"/>
              <a:defRPr sz="2400" kern="1200">
                <a:solidFill>
                  <a:schemeClr val="tx1"/>
                </a:solidFill>
                <a:latin typeface="+mn-lt"/>
                <a:ea typeface="+mn-ea"/>
                <a:cs typeface="+mn-cs"/>
              </a:defRPr>
            </a:lvl6pPr>
            <a:lvl7pPr marL="0" indent="0" algn="l" defTabSz="457200" rtl="0" eaLnBrk="1" latinLnBrk="0" hangingPunct="1">
              <a:spcBef>
                <a:spcPts val="500"/>
              </a:spcBef>
              <a:buFont typeface="Arial"/>
              <a:buNone/>
              <a:defRPr sz="1800" kern="1200">
                <a:solidFill>
                  <a:schemeClr val="tx1"/>
                </a:solidFill>
                <a:latin typeface="+mn-lt"/>
                <a:ea typeface="+mn-ea"/>
                <a:cs typeface="+mn-cs"/>
              </a:defRPr>
            </a:lvl7pPr>
            <a:lvl8pPr marL="0" indent="0" algn="l" defTabSz="457200" rtl="0" eaLnBrk="1" latinLnBrk="0" hangingPunct="1">
              <a:spcBef>
                <a:spcPts val="500"/>
              </a:spcBef>
              <a:buFont typeface="Arial"/>
              <a:buNone/>
              <a:defRPr sz="1800" b="1" kern="1200">
                <a:solidFill>
                  <a:schemeClr val="tx1"/>
                </a:solidFill>
                <a:latin typeface="+mn-lt"/>
                <a:ea typeface="+mn-ea"/>
                <a:cs typeface="+mn-cs"/>
              </a:defRPr>
            </a:lvl8pPr>
            <a:lvl9pPr marL="288000" indent="-288000" algn="l" defTabSz="457200" rtl="0" eaLnBrk="1" latinLnBrk="0" hangingPunct="1">
              <a:spcBef>
                <a:spcPts val="500"/>
              </a:spcBef>
              <a:buFont typeface="Arial"/>
              <a:buChar char="•"/>
              <a:defRPr sz="1800" kern="1200">
                <a:solidFill>
                  <a:schemeClr val="tx1"/>
                </a:solidFill>
                <a:latin typeface="+mn-lt"/>
                <a:ea typeface="+mn-ea"/>
                <a:cs typeface="+mn-cs"/>
              </a:defRPr>
            </a:lvl9pPr>
          </a:lstStyle>
          <a:p>
            <a:r>
              <a:rPr lang="en-US" sz="1600">
                <a:latin typeface="+mj-lt"/>
                <a:ea typeface="+mn-lt"/>
                <a:cs typeface="+mn-lt"/>
              </a:rPr>
              <a:t>Estimated COVID-19 mortality rate per 100,000 with lower inequality by index of Multiple Deprivations (IMD) decile: England and Wales March 2020 to February 2021</a:t>
            </a:r>
            <a:endParaRPr lang="en-US" sz="1600">
              <a:latin typeface="+mj-lt"/>
              <a:cs typeface="Arial"/>
            </a:endParaRPr>
          </a:p>
        </p:txBody>
      </p:sp>
      <p:sp>
        <p:nvSpPr>
          <p:cNvPr id="10" name="Date Placeholder 3">
            <a:extLst>
              <a:ext uri="{FF2B5EF4-FFF2-40B4-BE49-F238E27FC236}">
                <a16:creationId xmlns:a16="http://schemas.microsoft.com/office/drawing/2014/main" id="{D6ABA2D2-76AC-45A5-9934-A9BC51916B7F}"/>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30</a:t>
            </a:fld>
            <a:endParaRPr lang="en-US"/>
          </a:p>
        </p:txBody>
      </p:sp>
      <p:sp>
        <p:nvSpPr>
          <p:cNvPr id="11" name="Footer Placeholder 4">
            <a:extLst>
              <a:ext uri="{FF2B5EF4-FFF2-40B4-BE49-F238E27FC236}">
                <a16:creationId xmlns:a16="http://schemas.microsoft.com/office/drawing/2014/main" id="{085081A0-110F-4467-B2F0-B520F7CA1C05}"/>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144790548"/>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6000" y="2466000"/>
            <a:ext cx="4660425" cy="1846659"/>
          </a:xfrm>
        </p:spPr>
        <p:txBody>
          <a:bodyPr/>
          <a:lstStyle/>
          <a:p>
            <a:r>
              <a:rPr lang="en-GB" sz="6000"/>
              <a:t>4.</a:t>
            </a:r>
            <a:br>
              <a:rPr lang="en-GB"/>
            </a:br>
            <a:r>
              <a:rPr lang="en-GB"/>
              <a:t>The COVID-19 vaccination programme</a:t>
            </a:r>
          </a:p>
        </p:txBody>
      </p:sp>
    </p:spTree>
    <p:extLst>
      <p:ext uri="{BB962C8B-B14F-4D97-AF65-F5344CB8AC3E}">
        <p14:creationId xmlns:p14="http://schemas.microsoft.com/office/powerpoint/2010/main" val="3282420971"/>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28F0-5F3B-49EA-B401-121BD43C929D}"/>
              </a:ext>
            </a:extLst>
          </p:cNvPr>
          <p:cNvSpPr>
            <a:spLocks noGrp="1"/>
          </p:cNvSpPr>
          <p:nvPr>
            <p:ph type="title"/>
          </p:nvPr>
        </p:nvSpPr>
        <p:spPr>
          <a:xfrm>
            <a:off x="270000" y="1260000"/>
            <a:ext cx="6304852" cy="984885"/>
          </a:xfrm>
        </p:spPr>
        <p:txBody>
          <a:bodyPr/>
          <a:lstStyle/>
          <a:p>
            <a:r>
              <a:rPr lang="en-US"/>
              <a:t>COVID-19 vaccination rates in </a:t>
            </a:r>
            <a:br>
              <a:rPr lang="en-US"/>
            </a:br>
            <a:r>
              <a:rPr lang="en-US"/>
              <a:t>the UK</a:t>
            </a:r>
          </a:p>
        </p:txBody>
      </p:sp>
      <p:sp>
        <p:nvSpPr>
          <p:cNvPr id="7" name="TextBox 6">
            <a:extLst>
              <a:ext uri="{FF2B5EF4-FFF2-40B4-BE49-F238E27FC236}">
                <a16:creationId xmlns:a16="http://schemas.microsoft.com/office/drawing/2014/main" id="{22250063-0488-401E-BD54-F317CE741C6F}"/>
              </a:ext>
            </a:extLst>
          </p:cNvPr>
          <p:cNvSpPr txBox="1"/>
          <p:nvPr/>
        </p:nvSpPr>
        <p:spPr>
          <a:xfrm>
            <a:off x="302745" y="6516606"/>
            <a:ext cx="6304852" cy="1737362"/>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213995" indent="-213995"/>
            <a:r>
              <a:rPr lang="en-US"/>
              <a:t>As of the 8 June 2021, 77% of adults in the UK had received one dose </a:t>
            </a:r>
            <a:br>
              <a:rPr lang="en-US"/>
            </a:br>
            <a:r>
              <a:rPr lang="en-US"/>
              <a:t>of a COVID-19 vaccine, and 54% had received two doses.</a:t>
            </a:r>
          </a:p>
          <a:p>
            <a:pPr marL="213995" indent="-213995"/>
            <a:r>
              <a:rPr lang="en-US">
                <a:solidFill>
                  <a:schemeClr val="bg1"/>
                </a:solidFill>
                <a:hlinkClick r:id="rId2">
                  <a:extLst>
                    <a:ext uri="{A12FA001-AC4F-418D-AE19-62706E023703}">
                      <ahyp:hlinkClr xmlns:ahyp="http://schemas.microsoft.com/office/drawing/2018/hyperlinkcolor" val="tx"/>
                    </a:ext>
                  </a:extLst>
                </a:hlinkClick>
              </a:rPr>
              <a:t>Public Health England</a:t>
            </a:r>
            <a:r>
              <a:rPr lang="en-US">
                <a:solidFill>
                  <a:schemeClr val="bg1"/>
                </a:solidFill>
              </a:rPr>
              <a:t> estimated </a:t>
            </a:r>
            <a:r>
              <a:rPr lang="en-US"/>
              <a:t>that the vaccination </a:t>
            </a:r>
            <a:r>
              <a:rPr lang="en-US" err="1"/>
              <a:t>programme</a:t>
            </a:r>
            <a:r>
              <a:rPr lang="en-US"/>
              <a:t> </a:t>
            </a:r>
            <a:br>
              <a:rPr lang="en-US"/>
            </a:br>
            <a:r>
              <a:rPr lang="en-US"/>
              <a:t>had prevented 42,000 </a:t>
            </a:r>
            <a:r>
              <a:rPr lang="en-US" err="1"/>
              <a:t>hospitalisations</a:t>
            </a:r>
            <a:r>
              <a:rPr lang="en-US"/>
              <a:t> among those aged 65 or older </a:t>
            </a:r>
            <a:br>
              <a:rPr lang="en-US"/>
            </a:br>
            <a:r>
              <a:rPr lang="en-US"/>
              <a:t>and 14,000 deaths among those aged 60 or older in England by </a:t>
            </a:r>
            <a:br>
              <a:rPr lang="en-US"/>
            </a:br>
            <a:r>
              <a:rPr lang="en-US"/>
              <a:t>30 May 2021. </a:t>
            </a:r>
          </a:p>
        </p:txBody>
      </p:sp>
      <p:pic>
        <p:nvPicPr>
          <p:cNvPr id="13" name="Picture 12">
            <a:extLst>
              <a:ext uri="{FF2B5EF4-FFF2-40B4-BE49-F238E27FC236}">
                <a16:creationId xmlns:a16="http://schemas.microsoft.com/office/drawing/2014/main" id="{B5BA8FAB-EF3E-4A1A-A622-D341ABC65FDF}"/>
              </a:ext>
            </a:extLst>
          </p:cNvPr>
          <p:cNvPicPr>
            <a:picLocks noChangeAspect="1"/>
          </p:cNvPicPr>
          <p:nvPr/>
        </p:nvPicPr>
        <p:blipFill>
          <a:blip r:embed="rId3"/>
          <a:srcRect/>
          <a:stretch/>
        </p:blipFill>
        <p:spPr>
          <a:xfrm>
            <a:off x="269999" y="2907620"/>
            <a:ext cx="6304851" cy="3415128"/>
          </a:xfrm>
          <a:prstGeom prst="rect">
            <a:avLst/>
          </a:prstGeom>
          <a:ln>
            <a:solidFill>
              <a:schemeClr val="bg2"/>
            </a:solidFill>
          </a:ln>
        </p:spPr>
      </p:pic>
      <p:sp>
        <p:nvSpPr>
          <p:cNvPr id="3" name="Content Placeholder 2">
            <a:extLst>
              <a:ext uri="{FF2B5EF4-FFF2-40B4-BE49-F238E27FC236}">
                <a16:creationId xmlns:a16="http://schemas.microsoft.com/office/drawing/2014/main" id="{29AD140F-CE72-42AF-B2F6-D0AB5998D621}"/>
              </a:ext>
            </a:extLst>
          </p:cNvPr>
          <p:cNvSpPr txBox="1">
            <a:spLocks/>
          </p:cNvSpPr>
          <p:nvPr/>
        </p:nvSpPr>
        <p:spPr>
          <a:xfrm>
            <a:off x="270000" y="2246613"/>
            <a:ext cx="5626800" cy="795600"/>
          </a:xfrm>
          <a:prstGeom prst="rect">
            <a:avLst/>
          </a:prstGeom>
        </p:spPr>
        <p:txBody>
          <a:bodyPr vert="horz" lIns="0" tIns="0" rIns="0" bIns="0" rtlCol="0" anchor="t">
            <a:noAutofit/>
          </a:bodyPr>
          <a:lstStyle>
            <a:lvl1pPr marL="0" indent="0" algn="l" defTabSz="457200" rtl="0" eaLnBrk="1" latinLnBrk="0" hangingPunct="1">
              <a:spcBef>
                <a:spcPts val="1000"/>
              </a:spcBef>
              <a:spcAft>
                <a:spcPts val="0"/>
              </a:spcAft>
              <a:buFont typeface="Arial"/>
              <a:buNone/>
              <a:defRPr sz="2000" kern="1200">
                <a:solidFill>
                  <a:schemeClr val="tx1"/>
                </a:solidFill>
                <a:latin typeface="+mn-lt"/>
                <a:ea typeface="+mn-ea"/>
                <a:cs typeface="+mn-cs"/>
              </a:defRPr>
            </a:lvl1pPr>
            <a:lvl2pPr marL="0" indent="0" algn="l" defTabSz="457200" rtl="0" eaLnBrk="1" latinLnBrk="0" hangingPunct="1">
              <a:spcBef>
                <a:spcPts val="1000"/>
              </a:spcBef>
              <a:spcAft>
                <a:spcPts val="0"/>
              </a:spcAft>
              <a:buFont typeface="Arial"/>
              <a:buNone/>
              <a:defRPr sz="2000" b="1" kern="1200">
                <a:solidFill>
                  <a:srgbClr val="E30514"/>
                </a:solidFill>
                <a:latin typeface="+mn-lt"/>
                <a:ea typeface="+mn-ea"/>
                <a:cs typeface="+mn-cs"/>
              </a:defRPr>
            </a:lvl2pPr>
            <a:lvl3pPr marL="288000" indent="-288000" algn="l" defTabSz="457200" rtl="0" eaLnBrk="1" latinLnBrk="0" hangingPunct="1">
              <a:spcBef>
                <a:spcPts val="1000"/>
              </a:spcBef>
              <a:spcAft>
                <a:spcPts val="0"/>
              </a:spcAft>
              <a:buSzPct val="120000"/>
              <a:buFont typeface="Arial" panose="020B0604020202020204" pitchFamily="34" charset="0"/>
              <a:buChar char="•"/>
              <a:defRPr sz="2000" kern="1200">
                <a:solidFill>
                  <a:schemeClr val="tx1"/>
                </a:solidFill>
                <a:latin typeface="+mn-lt"/>
                <a:ea typeface="+mn-ea"/>
                <a:cs typeface="+mn-cs"/>
              </a:defRPr>
            </a:lvl3pPr>
            <a:lvl4pPr marL="1152000" indent="-288000" algn="l" defTabSz="457200" rtl="0" eaLnBrk="1" latinLnBrk="0" hangingPunct="1">
              <a:spcBef>
                <a:spcPts val="0"/>
              </a:spcBef>
              <a:spcAft>
                <a:spcPts val="500"/>
              </a:spcAft>
              <a:buSzPct val="120000"/>
              <a:buFont typeface="Arial" panose="020B0604020202020204" pitchFamily="34" charset="0"/>
              <a:buChar char="•"/>
              <a:defRPr sz="2000" kern="1200">
                <a:solidFill>
                  <a:schemeClr val="tx1"/>
                </a:solidFill>
                <a:latin typeface="+mn-lt"/>
                <a:ea typeface="+mn-ea"/>
                <a:cs typeface="+mn-cs"/>
              </a:defRPr>
            </a:lvl4pPr>
            <a:lvl5pPr marL="1944000" indent="-288000" algn="l" defTabSz="457200" rtl="0" eaLnBrk="1" latinLnBrk="0" hangingPunct="1">
              <a:spcBef>
                <a:spcPts val="0"/>
              </a:spcBef>
              <a:spcAft>
                <a:spcPts val="1000"/>
              </a:spcAft>
              <a:buFont typeface="Arial" panose="020B0604020202020204" pitchFamily="34" charset="0"/>
              <a:buChar char="−"/>
              <a:tabLst/>
              <a:defRPr sz="2000" kern="1200">
                <a:solidFill>
                  <a:schemeClr val="tx1"/>
                </a:solidFill>
                <a:latin typeface="+mn-lt"/>
                <a:ea typeface="+mn-ea"/>
                <a:cs typeface="+mn-cs"/>
              </a:defRPr>
            </a:lvl5pPr>
            <a:lvl6pPr marL="288000" indent="-288000" algn="l" defTabSz="457200" rtl="0" eaLnBrk="1" latinLnBrk="0" hangingPunct="1">
              <a:spcBef>
                <a:spcPts val="500"/>
              </a:spcBef>
              <a:buFont typeface="Wingdings" charset="2"/>
              <a:buAutoNum type="arabicPlain"/>
              <a:defRPr sz="2400" kern="1200">
                <a:solidFill>
                  <a:schemeClr val="tx1"/>
                </a:solidFill>
                <a:latin typeface="+mn-lt"/>
                <a:ea typeface="+mn-ea"/>
                <a:cs typeface="+mn-cs"/>
              </a:defRPr>
            </a:lvl6pPr>
            <a:lvl7pPr marL="0" indent="0" algn="l" defTabSz="457200" rtl="0" eaLnBrk="1" latinLnBrk="0" hangingPunct="1">
              <a:spcBef>
                <a:spcPts val="500"/>
              </a:spcBef>
              <a:buFont typeface="Arial"/>
              <a:buNone/>
              <a:defRPr sz="1800" kern="1200">
                <a:solidFill>
                  <a:schemeClr val="tx1"/>
                </a:solidFill>
                <a:latin typeface="+mn-lt"/>
                <a:ea typeface="+mn-ea"/>
                <a:cs typeface="+mn-cs"/>
              </a:defRPr>
            </a:lvl7pPr>
            <a:lvl8pPr marL="0" indent="0" algn="l" defTabSz="457200" rtl="0" eaLnBrk="1" latinLnBrk="0" hangingPunct="1">
              <a:spcBef>
                <a:spcPts val="500"/>
              </a:spcBef>
              <a:buFont typeface="Arial"/>
              <a:buNone/>
              <a:defRPr sz="1800" b="1" kern="1200">
                <a:solidFill>
                  <a:schemeClr val="tx1"/>
                </a:solidFill>
                <a:latin typeface="+mn-lt"/>
                <a:ea typeface="+mn-ea"/>
                <a:cs typeface="+mn-cs"/>
              </a:defRPr>
            </a:lvl8pPr>
            <a:lvl9pPr marL="288000" indent="-288000" algn="l" defTabSz="457200" rtl="0" eaLnBrk="1" latinLnBrk="0" hangingPunct="1">
              <a:spcBef>
                <a:spcPts val="500"/>
              </a:spcBef>
              <a:buFont typeface="Arial"/>
              <a:buChar char="•"/>
              <a:defRPr sz="1800" kern="1200">
                <a:solidFill>
                  <a:schemeClr val="tx1"/>
                </a:solidFill>
                <a:latin typeface="+mn-lt"/>
                <a:ea typeface="+mn-ea"/>
                <a:cs typeface="+mn-cs"/>
              </a:defRPr>
            </a:lvl9pPr>
          </a:lstStyle>
          <a:p>
            <a:r>
              <a:rPr lang="en-US" sz="1600">
                <a:latin typeface="+mj-lt"/>
                <a:ea typeface="+mn-lt"/>
                <a:cs typeface="+mn-lt"/>
              </a:rPr>
              <a:t>Proportion of adults aged older than 18 with first and second vaccination doses in the UK </a:t>
            </a:r>
            <a:endParaRPr lang="en-US"/>
          </a:p>
        </p:txBody>
      </p:sp>
      <p:sp>
        <p:nvSpPr>
          <p:cNvPr id="9" name="Date Placeholder 3">
            <a:extLst>
              <a:ext uri="{FF2B5EF4-FFF2-40B4-BE49-F238E27FC236}">
                <a16:creationId xmlns:a16="http://schemas.microsoft.com/office/drawing/2014/main" id="{80C57494-89E4-4C82-97EF-34BB64E85210}"/>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32</a:t>
            </a:fld>
            <a:endParaRPr lang="en-US"/>
          </a:p>
        </p:txBody>
      </p:sp>
      <p:sp>
        <p:nvSpPr>
          <p:cNvPr id="10" name="Footer Placeholder 4">
            <a:extLst>
              <a:ext uri="{FF2B5EF4-FFF2-40B4-BE49-F238E27FC236}">
                <a16:creationId xmlns:a16="http://schemas.microsoft.com/office/drawing/2014/main" id="{CC853191-3D28-4407-B184-B7E8900D5C12}"/>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647509173"/>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68FA-BB68-480C-8476-18CC1048B3F0}"/>
              </a:ext>
            </a:extLst>
          </p:cNvPr>
          <p:cNvSpPr>
            <a:spLocks noGrp="1"/>
          </p:cNvSpPr>
          <p:nvPr>
            <p:ph type="title"/>
          </p:nvPr>
        </p:nvSpPr>
        <p:spPr>
          <a:xfrm>
            <a:off x="276574" y="1273012"/>
            <a:ext cx="6304852" cy="1292662"/>
          </a:xfrm>
        </p:spPr>
        <p:txBody>
          <a:bodyPr/>
          <a:lstStyle/>
          <a:p>
            <a:r>
              <a:rPr lang="en-US" sz="2800"/>
              <a:t>COVID-19 vaccination rates by socio-demographic group across England and Wales </a:t>
            </a:r>
          </a:p>
        </p:txBody>
      </p:sp>
      <p:sp>
        <p:nvSpPr>
          <p:cNvPr id="3" name="Content Placeholder 2">
            <a:extLst>
              <a:ext uri="{FF2B5EF4-FFF2-40B4-BE49-F238E27FC236}">
                <a16:creationId xmlns:a16="http://schemas.microsoft.com/office/drawing/2014/main" id="{E35DB1E7-8BB0-4720-8CC7-D39D3A781561}"/>
              </a:ext>
            </a:extLst>
          </p:cNvPr>
          <p:cNvSpPr>
            <a:spLocks noGrp="1"/>
          </p:cNvSpPr>
          <p:nvPr>
            <p:ph idx="4294967295"/>
          </p:nvPr>
        </p:nvSpPr>
        <p:spPr>
          <a:xfrm>
            <a:off x="276574" y="2695456"/>
            <a:ext cx="5723768" cy="831306"/>
          </a:xfrm>
        </p:spPr>
        <p:txBody>
          <a:bodyPr vert="horz" lIns="0" tIns="0" rIns="0" bIns="0" rtlCol="0" anchor="t">
            <a:noAutofit/>
          </a:bodyPr>
          <a:lstStyle/>
          <a:p>
            <a:r>
              <a:rPr lang="en-US" sz="1600">
                <a:latin typeface="+mj-lt"/>
              </a:rPr>
              <a:t>Report figure 9</a:t>
            </a:r>
            <a:br>
              <a:rPr lang="en-US" sz="1600">
                <a:latin typeface="+mj-lt"/>
              </a:rPr>
            </a:br>
            <a:r>
              <a:rPr lang="en-US" sz="1600">
                <a:latin typeface="Georgia"/>
                <a:cs typeface="Arial"/>
              </a:rPr>
              <a:t>COVID-19</a:t>
            </a:r>
            <a:r>
              <a:rPr lang="en-US" sz="1600">
                <a:latin typeface="Georgia"/>
                <a:ea typeface="+mn-lt"/>
                <a:cs typeface="+mn-lt"/>
              </a:rPr>
              <a:t> vaccination rates among people age 50 and older by socio-demographic group, England and Wales, 12 April 2021</a:t>
            </a:r>
          </a:p>
        </p:txBody>
      </p:sp>
      <p:sp>
        <p:nvSpPr>
          <p:cNvPr id="8" name="TextBox 7">
            <a:extLst>
              <a:ext uri="{FF2B5EF4-FFF2-40B4-BE49-F238E27FC236}">
                <a16:creationId xmlns:a16="http://schemas.microsoft.com/office/drawing/2014/main" id="{4E9B076A-2FD0-45E9-8685-4ABB8A35F859}"/>
              </a:ext>
            </a:extLst>
          </p:cNvPr>
          <p:cNvSpPr txBox="1"/>
          <p:nvPr/>
        </p:nvSpPr>
        <p:spPr>
          <a:xfrm>
            <a:off x="4673179" y="3619894"/>
            <a:ext cx="1848089" cy="2660692"/>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0" indent="0">
              <a:buNone/>
            </a:pPr>
            <a:r>
              <a:rPr lang="en-US"/>
              <a:t>By April 2021, a smaller proportion of people who did not speak English, or who were from more deprived areas or ethnic minority communities, had received a vaccination. </a:t>
            </a:r>
          </a:p>
        </p:txBody>
      </p:sp>
      <p:grpSp>
        <p:nvGrpSpPr>
          <p:cNvPr id="13" name="Group 12">
            <a:extLst>
              <a:ext uri="{FF2B5EF4-FFF2-40B4-BE49-F238E27FC236}">
                <a16:creationId xmlns:a16="http://schemas.microsoft.com/office/drawing/2014/main" id="{DA04D0BC-8848-4555-88D0-ABA8BCE96361}"/>
              </a:ext>
            </a:extLst>
          </p:cNvPr>
          <p:cNvGrpSpPr/>
          <p:nvPr/>
        </p:nvGrpSpPr>
        <p:grpSpPr>
          <a:xfrm>
            <a:off x="107349" y="3602718"/>
            <a:ext cx="4155829" cy="6193805"/>
            <a:chOff x="107349" y="3529566"/>
            <a:chExt cx="4155829" cy="6193805"/>
          </a:xfrm>
        </p:grpSpPr>
        <p:pic>
          <p:nvPicPr>
            <p:cNvPr id="7" name="Picture 6">
              <a:extLst>
                <a:ext uri="{FF2B5EF4-FFF2-40B4-BE49-F238E27FC236}">
                  <a16:creationId xmlns:a16="http://schemas.microsoft.com/office/drawing/2014/main" id="{4E670438-79E0-49C2-9996-E68CC25C2E6E}"/>
                </a:ext>
              </a:extLst>
            </p:cNvPr>
            <p:cNvPicPr/>
            <p:nvPr/>
          </p:nvPicPr>
          <p:blipFill>
            <a:blip r:embed="rId2"/>
            <a:srcRect/>
            <a:stretch/>
          </p:blipFill>
          <p:spPr>
            <a:xfrm>
              <a:off x="149681" y="3529566"/>
              <a:ext cx="4113497" cy="6193805"/>
            </a:xfrm>
            <a:prstGeom prst="rect">
              <a:avLst/>
            </a:prstGeom>
          </p:spPr>
        </p:pic>
        <p:sp>
          <p:nvSpPr>
            <p:cNvPr id="9" name="TextBox 8">
              <a:extLst>
                <a:ext uri="{FF2B5EF4-FFF2-40B4-BE49-F238E27FC236}">
                  <a16:creationId xmlns:a16="http://schemas.microsoft.com/office/drawing/2014/main" id="{CCB4E57A-B1DF-4445-9A27-D59647CF2BF2}"/>
                </a:ext>
              </a:extLst>
            </p:cNvPr>
            <p:cNvSpPr txBox="1"/>
            <p:nvPr/>
          </p:nvSpPr>
          <p:spPr>
            <a:xfrm rot="16200000">
              <a:off x="42588" y="7347808"/>
              <a:ext cx="359924" cy="228600"/>
            </a:xfrm>
            <a:prstGeom prst="rect">
              <a:avLst/>
            </a:prstGeom>
            <a:noFill/>
          </p:spPr>
          <p:txBody>
            <a:bodyPr wrap="none" rtlCol="0">
              <a:noAutofit/>
            </a:bodyPr>
            <a:lstStyle/>
            <a:p>
              <a:pPr algn="ctr"/>
              <a:r>
                <a:rPr lang="en-GB" sz="700" b="1"/>
                <a:t>Deprivation</a:t>
              </a:r>
            </a:p>
          </p:txBody>
        </p:sp>
        <p:sp>
          <p:nvSpPr>
            <p:cNvPr id="10" name="TextBox 9">
              <a:extLst>
                <a:ext uri="{FF2B5EF4-FFF2-40B4-BE49-F238E27FC236}">
                  <a16:creationId xmlns:a16="http://schemas.microsoft.com/office/drawing/2014/main" id="{20A40F80-ED9C-42FA-974F-22ECD3068A39}"/>
                </a:ext>
              </a:extLst>
            </p:cNvPr>
            <p:cNvSpPr txBox="1"/>
            <p:nvPr/>
          </p:nvSpPr>
          <p:spPr>
            <a:xfrm rot="16200000">
              <a:off x="42588" y="8491662"/>
              <a:ext cx="359924" cy="228600"/>
            </a:xfrm>
            <a:prstGeom prst="rect">
              <a:avLst/>
            </a:prstGeom>
            <a:noFill/>
          </p:spPr>
          <p:txBody>
            <a:bodyPr wrap="none" rtlCol="0">
              <a:noAutofit/>
            </a:bodyPr>
            <a:lstStyle/>
            <a:p>
              <a:pPr algn="ctr"/>
              <a:r>
                <a:rPr lang="en-GB" sz="700" b="1"/>
                <a:t>English proficiency</a:t>
              </a:r>
            </a:p>
          </p:txBody>
        </p:sp>
        <p:sp>
          <p:nvSpPr>
            <p:cNvPr id="11" name="TextBox 10">
              <a:extLst>
                <a:ext uri="{FF2B5EF4-FFF2-40B4-BE49-F238E27FC236}">
                  <a16:creationId xmlns:a16="http://schemas.microsoft.com/office/drawing/2014/main" id="{4E18F870-FF43-4C62-9B12-E09677CE124D}"/>
                </a:ext>
              </a:extLst>
            </p:cNvPr>
            <p:cNvSpPr txBox="1"/>
            <p:nvPr/>
          </p:nvSpPr>
          <p:spPr>
            <a:xfrm rot="16200000">
              <a:off x="41687" y="5801840"/>
              <a:ext cx="359924" cy="228600"/>
            </a:xfrm>
            <a:prstGeom prst="rect">
              <a:avLst/>
            </a:prstGeom>
            <a:noFill/>
          </p:spPr>
          <p:txBody>
            <a:bodyPr wrap="none" rtlCol="0">
              <a:noAutofit/>
            </a:bodyPr>
            <a:lstStyle/>
            <a:p>
              <a:pPr algn="ctr"/>
              <a:r>
                <a:rPr lang="en-GB" sz="700" b="1"/>
                <a:t>Ethnic group</a:t>
              </a:r>
            </a:p>
          </p:txBody>
        </p:sp>
        <p:sp>
          <p:nvSpPr>
            <p:cNvPr id="12" name="TextBox 11">
              <a:extLst>
                <a:ext uri="{FF2B5EF4-FFF2-40B4-BE49-F238E27FC236}">
                  <a16:creationId xmlns:a16="http://schemas.microsoft.com/office/drawing/2014/main" id="{F31877EB-CD85-41E8-AA8E-6049A5DFCE81}"/>
                </a:ext>
              </a:extLst>
            </p:cNvPr>
            <p:cNvSpPr txBox="1"/>
            <p:nvPr/>
          </p:nvSpPr>
          <p:spPr>
            <a:xfrm rot="16200000">
              <a:off x="41687" y="4278824"/>
              <a:ext cx="359924" cy="228600"/>
            </a:xfrm>
            <a:prstGeom prst="rect">
              <a:avLst/>
            </a:prstGeom>
            <a:noFill/>
          </p:spPr>
          <p:txBody>
            <a:bodyPr wrap="none" rtlCol="0">
              <a:noAutofit/>
            </a:bodyPr>
            <a:lstStyle/>
            <a:p>
              <a:pPr algn="ctr"/>
              <a:r>
                <a:rPr lang="en-GB" sz="700" b="1"/>
                <a:t>Age</a:t>
              </a:r>
            </a:p>
          </p:txBody>
        </p:sp>
      </p:grpSp>
      <p:sp>
        <p:nvSpPr>
          <p:cNvPr id="14" name="Date Placeholder 3">
            <a:extLst>
              <a:ext uri="{FF2B5EF4-FFF2-40B4-BE49-F238E27FC236}">
                <a16:creationId xmlns:a16="http://schemas.microsoft.com/office/drawing/2014/main" id="{234A5039-0068-4D0E-A265-C574B2FBDE08}"/>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33</a:t>
            </a:fld>
            <a:endParaRPr lang="en-US"/>
          </a:p>
        </p:txBody>
      </p:sp>
      <p:sp>
        <p:nvSpPr>
          <p:cNvPr id="15" name="Footer Placeholder 4">
            <a:extLst>
              <a:ext uri="{FF2B5EF4-FFF2-40B4-BE49-F238E27FC236}">
                <a16:creationId xmlns:a16="http://schemas.microsoft.com/office/drawing/2014/main" id="{9E9559AE-EA68-4524-B27F-E6ACBADB83A1}"/>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2947881678"/>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A09B-9515-466D-AFD5-29BA60B7C1F0}"/>
              </a:ext>
            </a:extLst>
          </p:cNvPr>
          <p:cNvSpPr>
            <a:spLocks noGrp="1"/>
          </p:cNvSpPr>
          <p:nvPr>
            <p:ph type="title"/>
          </p:nvPr>
        </p:nvSpPr>
        <p:spPr>
          <a:xfrm>
            <a:off x="270000" y="1244935"/>
            <a:ext cx="6304852" cy="492443"/>
          </a:xfrm>
        </p:spPr>
        <p:txBody>
          <a:bodyPr/>
          <a:lstStyle/>
          <a:p>
            <a:r>
              <a:rPr lang="en-GB" sz="3200"/>
              <a:t>Vaccination take-up </a:t>
            </a:r>
          </a:p>
        </p:txBody>
      </p:sp>
      <p:sp>
        <p:nvSpPr>
          <p:cNvPr id="3" name="Content Placeholder 2">
            <a:extLst>
              <a:ext uri="{FF2B5EF4-FFF2-40B4-BE49-F238E27FC236}">
                <a16:creationId xmlns:a16="http://schemas.microsoft.com/office/drawing/2014/main" id="{B4508986-23A7-4621-BE15-7AA3469D306F}"/>
              </a:ext>
            </a:extLst>
          </p:cNvPr>
          <p:cNvSpPr>
            <a:spLocks noGrp="1"/>
          </p:cNvSpPr>
          <p:nvPr>
            <p:ph idx="4294967295"/>
          </p:nvPr>
        </p:nvSpPr>
        <p:spPr>
          <a:xfrm>
            <a:off x="270000" y="1876100"/>
            <a:ext cx="5394201" cy="6349900"/>
          </a:xfrm>
        </p:spPr>
        <p:txBody>
          <a:bodyPr vert="horz" lIns="0" tIns="0" rIns="0" bIns="0" rtlCol="0" anchor="t">
            <a:noAutofit/>
          </a:bodyPr>
          <a:lstStyle/>
          <a:p>
            <a:pPr>
              <a:spcBef>
                <a:spcPts val="0"/>
              </a:spcBef>
              <a:spcAft>
                <a:spcPts val="1200"/>
              </a:spcAft>
            </a:pPr>
            <a:r>
              <a:rPr lang="en-GB"/>
              <a:t>The UK government has </a:t>
            </a:r>
            <a:r>
              <a:rPr lang="en-GB">
                <a:hlinkClick r:id="rId2"/>
              </a:rPr>
              <a:t>worked with partners </a:t>
            </a:r>
            <a:r>
              <a:rPr lang="en-GB"/>
              <a:t>at the local and national level to facilitate high take-up of vaccines. </a:t>
            </a:r>
            <a:r>
              <a:rPr lang="en-GB">
                <a:hlinkClick r:id="rId3"/>
              </a:rPr>
              <a:t>Local governments </a:t>
            </a:r>
            <a:r>
              <a:rPr lang="en-GB"/>
              <a:t>have been key to support vaccine </a:t>
            </a:r>
            <a:br>
              <a:rPr lang="en-GB"/>
            </a:br>
            <a:r>
              <a:rPr lang="en-GB"/>
              <a:t>take-up, by engaging hard-to-reach communities and addressing hesitation. Councils have employed innovative ways of working to achieve this. For example: </a:t>
            </a:r>
          </a:p>
          <a:p>
            <a:pPr marL="213995" indent="-213995">
              <a:spcBef>
                <a:spcPts val="0"/>
              </a:spcBef>
              <a:spcAft>
                <a:spcPts val="1200"/>
              </a:spcAft>
              <a:buFont typeface="Arial" panose="020B0604020202020204" pitchFamily="34" charset="0"/>
              <a:buChar char="•"/>
            </a:pPr>
            <a:r>
              <a:rPr lang="en-GB">
                <a:hlinkClick r:id="rId4"/>
              </a:rPr>
              <a:t>Hertfordshire council </a:t>
            </a:r>
            <a:r>
              <a:rPr lang="en-GB">
                <a:ea typeface="+mn-lt"/>
                <a:cs typeface="+mn-lt"/>
              </a:rPr>
              <a:t>set up COVID information champions to use voluntary sector networks to provide clear and trusted information to communities.</a:t>
            </a:r>
          </a:p>
          <a:p>
            <a:pPr marL="213995" indent="-213995">
              <a:spcBef>
                <a:spcPts val="0"/>
              </a:spcBef>
              <a:spcAft>
                <a:spcPts val="1200"/>
              </a:spcAft>
              <a:buFont typeface="Arial" panose="020B0604020202020204" pitchFamily="34" charset="0"/>
              <a:buChar char="•"/>
            </a:pPr>
            <a:r>
              <a:rPr lang="en-GB">
                <a:hlinkClick r:id="rId5"/>
              </a:rPr>
              <a:t>Manchester</a:t>
            </a:r>
            <a:r>
              <a:rPr lang="en-GB"/>
              <a:t> </a:t>
            </a:r>
            <a:r>
              <a:rPr lang="en-GB">
                <a:ea typeface="+mn-lt"/>
                <a:cs typeface="+mn-lt"/>
              </a:rPr>
              <a:t>developed a tracking system to follow up with those declining vaccination, identify patterns and host bespoke clinics. By placing bilingual vaccinators at one such clinic, and accommodating requests such as being vaccinated by a woman, they were able to reach 100 people who had previously turned down a jab. </a:t>
            </a:r>
          </a:p>
          <a:p>
            <a:pPr marL="213995" indent="-213995">
              <a:spcBef>
                <a:spcPts val="0"/>
              </a:spcBef>
              <a:spcAft>
                <a:spcPts val="1200"/>
              </a:spcAft>
              <a:buFont typeface="Arial" panose="020B0604020202020204" pitchFamily="34" charset="0"/>
              <a:buChar char="•"/>
            </a:pPr>
            <a:r>
              <a:rPr lang="en-GB">
                <a:hlinkClick r:id="rId6"/>
              </a:rPr>
              <a:t>Wiltshire</a:t>
            </a:r>
            <a:r>
              <a:rPr lang="en-GB"/>
              <a:t>, </a:t>
            </a:r>
            <a:r>
              <a:rPr lang="en-GB">
                <a:ea typeface="+mn-lt"/>
                <a:cs typeface="+mn-lt"/>
              </a:rPr>
              <a:t>in partnership with Bath and North East Somerset, set up a vaccination team that included outreach workers on a boat going down the canal, to reach houseboat communities. </a:t>
            </a:r>
            <a:endParaRPr lang="en-GB">
              <a:cs typeface="Arial"/>
              <a:hlinkClick r:id="rId5"/>
            </a:endParaRPr>
          </a:p>
        </p:txBody>
      </p:sp>
      <p:sp>
        <p:nvSpPr>
          <p:cNvPr id="8" name="Date Placeholder 3">
            <a:extLst>
              <a:ext uri="{FF2B5EF4-FFF2-40B4-BE49-F238E27FC236}">
                <a16:creationId xmlns:a16="http://schemas.microsoft.com/office/drawing/2014/main" id="{BFE483BF-A55B-443B-830B-0A492B44A964}"/>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34</a:t>
            </a:fld>
            <a:endParaRPr lang="en-US"/>
          </a:p>
        </p:txBody>
      </p:sp>
      <p:sp>
        <p:nvSpPr>
          <p:cNvPr id="9" name="Footer Placeholder 4">
            <a:extLst>
              <a:ext uri="{FF2B5EF4-FFF2-40B4-BE49-F238E27FC236}">
                <a16:creationId xmlns:a16="http://schemas.microsoft.com/office/drawing/2014/main" id="{824C7185-3AFC-4D3F-A68B-AA25CE540665}"/>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64769312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2CEC-F47D-40C3-A52F-C9900CE63B82}"/>
              </a:ext>
            </a:extLst>
          </p:cNvPr>
          <p:cNvSpPr>
            <a:spLocks noGrp="1"/>
          </p:cNvSpPr>
          <p:nvPr>
            <p:ph type="title"/>
          </p:nvPr>
        </p:nvSpPr>
        <p:spPr>
          <a:xfrm>
            <a:off x="270002" y="1196831"/>
            <a:ext cx="6304852" cy="492443"/>
          </a:xfrm>
        </p:spPr>
        <p:txBody>
          <a:bodyPr/>
          <a:lstStyle/>
          <a:p>
            <a:r>
              <a:rPr lang="en-US"/>
              <a:t>References</a:t>
            </a:r>
          </a:p>
        </p:txBody>
      </p:sp>
      <p:sp>
        <p:nvSpPr>
          <p:cNvPr id="3" name="Content Placeholder 2">
            <a:extLst>
              <a:ext uri="{FF2B5EF4-FFF2-40B4-BE49-F238E27FC236}">
                <a16:creationId xmlns:a16="http://schemas.microsoft.com/office/drawing/2014/main" id="{ABD2618F-413B-4D8A-AF35-A0CAE3C92648}"/>
              </a:ext>
            </a:extLst>
          </p:cNvPr>
          <p:cNvSpPr>
            <a:spLocks noGrp="1"/>
          </p:cNvSpPr>
          <p:nvPr>
            <p:ph idx="4294967295"/>
          </p:nvPr>
        </p:nvSpPr>
        <p:spPr>
          <a:xfrm>
            <a:off x="270337" y="1778050"/>
            <a:ext cx="5394201" cy="6349900"/>
          </a:xfrm>
        </p:spPr>
        <p:txBody>
          <a:bodyPr vert="horz" lIns="0" tIns="0" rIns="0" bIns="0" rtlCol="0" anchor="t">
            <a:noAutofit/>
          </a:bodyPr>
          <a:lstStyle/>
          <a:p>
            <a:pPr>
              <a:spcBef>
                <a:spcPts val="0"/>
              </a:spcBef>
            </a:pPr>
            <a:r>
              <a:rPr lang="en-GB" sz="1000"/>
              <a:t>Chowdhury J, Simon S, MacAskill A, Marshall ARC. Variant of concern [Webpage]. </a:t>
            </a:r>
            <a:r>
              <a:rPr lang="en-GB" sz="1000" i="1"/>
              <a:t>Reuters Graphics</a:t>
            </a:r>
            <a:r>
              <a:rPr lang="en-GB" sz="1000"/>
              <a:t>. 2021. (</a:t>
            </a:r>
            <a:r>
              <a:rPr lang="en-GB" sz="1000">
                <a:hlinkClick r:id="rId2"/>
              </a:rPr>
              <a:t>https://graphics.reuters.com/HEALTH-CORONAVIRUS/UK-VARIANT/ygdpzgblxvw/</a:t>
            </a:r>
            <a:r>
              <a:rPr lang="en-GB" sz="1000"/>
              <a:t>)</a:t>
            </a:r>
          </a:p>
          <a:p>
            <a:pPr>
              <a:spcBef>
                <a:spcPts val="0"/>
              </a:spcBef>
            </a:pPr>
            <a:endParaRPr lang="en-GB" sz="1000"/>
          </a:p>
          <a:p>
            <a:pPr>
              <a:spcBef>
                <a:spcPts val="0"/>
              </a:spcBef>
            </a:pPr>
            <a:r>
              <a:rPr lang="en-GB" sz="1000"/>
              <a:t>Scientific Advisory Group for Emergencies. NERVTAG: Update note on B.1.1.7 severity, 11 February 2021. Gov.uk. 2021. (</a:t>
            </a:r>
            <a:r>
              <a:rPr lang="en-GB" sz="1000">
                <a:hlinkClick r:id="rId3"/>
              </a:rPr>
              <a:t>https://www.gov.uk/government/publications/nervtag-update-note-on-b117-severity-11-february-2021</a:t>
            </a:r>
            <a:r>
              <a:rPr lang="en-GB" sz="1000"/>
              <a:t>)</a:t>
            </a:r>
          </a:p>
          <a:p>
            <a:pPr>
              <a:spcBef>
                <a:spcPts val="0"/>
              </a:spcBef>
            </a:pPr>
            <a:endParaRPr lang="en-GB" sz="1000" b="1"/>
          </a:p>
          <a:p>
            <a:pPr>
              <a:spcBef>
                <a:spcPts val="0"/>
              </a:spcBef>
            </a:pPr>
            <a:r>
              <a:rPr lang="en-GB" sz="1000"/>
              <a:t>Prime Minister’s Office. Prime Minister's statement on coronavirus (COVID-19): 19 December 2020 [Webpage]. Gov.uk. 2020. (</a:t>
            </a:r>
            <a:r>
              <a:rPr lang="en-GB" sz="1000">
                <a:hlinkClick r:id="rId4"/>
              </a:rPr>
              <a:t>https://www.gov.uk/government/speeches/prime-ministers-statement-on-coronavirus-covid-19-19-december-2020</a:t>
            </a:r>
            <a:r>
              <a:rPr lang="en-GB" sz="1000"/>
              <a:t>)</a:t>
            </a:r>
          </a:p>
          <a:p>
            <a:pPr>
              <a:spcBef>
                <a:spcPts val="0"/>
              </a:spcBef>
            </a:pPr>
            <a:endParaRPr lang="en-GB" sz="1000"/>
          </a:p>
          <a:p>
            <a:pPr>
              <a:spcBef>
                <a:spcPts val="0"/>
              </a:spcBef>
            </a:pPr>
            <a:r>
              <a:rPr lang="en-GB" sz="1000"/>
              <a:t>Prime Minister’s Office. Prime announces national lockdown [Webpage]. Gov.uk. 2021. (</a:t>
            </a:r>
            <a:r>
              <a:rPr lang="en-GB" sz="1000">
                <a:hlinkClick r:id="rId5"/>
              </a:rPr>
              <a:t>https://www.gov.uk/government/news/prime-minister-announces-national-lockdown</a:t>
            </a:r>
            <a:r>
              <a:rPr lang="en-GB" sz="1000"/>
              <a:t>)</a:t>
            </a:r>
          </a:p>
          <a:p>
            <a:pPr>
              <a:spcBef>
                <a:spcPts val="0"/>
              </a:spcBef>
            </a:pPr>
            <a:endParaRPr lang="en-GB" sz="1000"/>
          </a:p>
          <a:p>
            <a:pPr>
              <a:spcBef>
                <a:spcPts val="0"/>
              </a:spcBef>
            </a:pPr>
            <a:r>
              <a:rPr lang="en-GB" sz="1000"/>
              <a:t>Flaxman S, Mishra S, Gandy A, Unwin HJT, </a:t>
            </a:r>
            <a:r>
              <a:rPr lang="en-GB" sz="1000" err="1"/>
              <a:t>Mellan</a:t>
            </a:r>
            <a:r>
              <a:rPr lang="en-GB" sz="1000"/>
              <a:t> TA, Coupland H, et al. Estimating the effects</a:t>
            </a:r>
          </a:p>
          <a:p>
            <a:pPr>
              <a:spcBef>
                <a:spcPts val="0"/>
              </a:spcBef>
            </a:pPr>
            <a:r>
              <a:rPr lang="en-GB" sz="1000"/>
              <a:t>of non-pharmaceutical interventions on COVID-19 in Europe. </a:t>
            </a:r>
            <a:r>
              <a:rPr lang="en-GB" sz="1000" i="1"/>
              <a:t>Nature</a:t>
            </a:r>
            <a:r>
              <a:rPr lang="en-GB" sz="1000"/>
              <a:t>. 2020;584(7820):257–61.</a:t>
            </a:r>
          </a:p>
          <a:p>
            <a:pPr>
              <a:spcBef>
                <a:spcPts val="0"/>
              </a:spcBef>
            </a:pPr>
            <a:r>
              <a:rPr lang="en-GB" sz="1000"/>
              <a:t>(</a:t>
            </a:r>
            <a:r>
              <a:rPr lang="en-GB" sz="1000">
                <a:hlinkClick r:id="rId6"/>
              </a:rPr>
              <a:t>https://doi.org/10.1038/s41586-020-2405-7</a:t>
            </a:r>
            <a:r>
              <a:rPr lang="en-GB" sz="1000"/>
              <a:t>)</a:t>
            </a:r>
          </a:p>
          <a:p>
            <a:pPr>
              <a:spcBef>
                <a:spcPts val="0"/>
              </a:spcBef>
            </a:pPr>
            <a:endParaRPr lang="en-GB" sz="1000"/>
          </a:p>
          <a:p>
            <a:pPr>
              <a:spcBef>
                <a:spcPts val="0"/>
              </a:spcBef>
            </a:pPr>
            <a:r>
              <a:rPr lang="en-GB" sz="1000" err="1"/>
              <a:t>Balmford</a:t>
            </a:r>
            <a:r>
              <a:rPr lang="en-GB" sz="1000"/>
              <a:t> A, Fisher B, Mace GM, </a:t>
            </a:r>
            <a:r>
              <a:rPr lang="en-GB" sz="1000" err="1"/>
              <a:t>Wilcove</a:t>
            </a:r>
            <a:r>
              <a:rPr lang="en-GB" sz="1000"/>
              <a:t> DS, </a:t>
            </a:r>
            <a:r>
              <a:rPr lang="en-GB" sz="1000" err="1"/>
              <a:t>Balmford</a:t>
            </a:r>
            <a:r>
              <a:rPr lang="en-GB" sz="1000"/>
              <a:t> B. Analogies and lessons from COVID-19 for tackling the extinction and climate crises. </a:t>
            </a:r>
            <a:r>
              <a:rPr lang="en-GB" sz="1000" i="1" err="1"/>
              <a:t>Curr</a:t>
            </a:r>
            <a:r>
              <a:rPr lang="en-GB" sz="1000" i="1"/>
              <a:t> Biol</a:t>
            </a:r>
            <a:r>
              <a:rPr lang="en-GB" sz="1000"/>
              <a:t>. 2020/09/09. 2020;30(17) </a:t>
            </a:r>
          </a:p>
          <a:p>
            <a:pPr>
              <a:spcBef>
                <a:spcPts val="0"/>
              </a:spcBef>
            </a:pPr>
            <a:r>
              <a:rPr lang="en-GB" sz="1000"/>
              <a:t>(</a:t>
            </a:r>
            <a:r>
              <a:rPr lang="en-GB" sz="1000">
                <a:hlinkClick r:id="rId7"/>
              </a:rPr>
              <a:t>www.ncbi.nlm.nih.gov/pubmed/32898490</a:t>
            </a:r>
            <a:r>
              <a:rPr lang="en-GB" sz="1000"/>
              <a:t>)</a:t>
            </a:r>
          </a:p>
          <a:p>
            <a:pPr>
              <a:spcBef>
                <a:spcPts val="0"/>
              </a:spcBef>
            </a:pPr>
            <a:endParaRPr lang="en-GB" sz="1000"/>
          </a:p>
          <a:p>
            <a:pPr>
              <a:spcBef>
                <a:spcPts val="0"/>
              </a:spcBef>
            </a:pPr>
            <a:r>
              <a:rPr lang="en-GB" sz="1000" err="1"/>
              <a:t>Balmford</a:t>
            </a:r>
            <a:r>
              <a:rPr lang="en-GB" sz="1000"/>
              <a:t> B, Annan JD, Hargreaves JC, </a:t>
            </a:r>
            <a:r>
              <a:rPr lang="en-GB" sz="1000" err="1"/>
              <a:t>Altoè</a:t>
            </a:r>
            <a:r>
              <a:rPr lang="en-GB" sz="1000"/>
              <a:t> M, Bateman IJ. Cross-Country Comparisons of Covid-19: Policy, Politics and the Price of Life. </a:t>
            </a:r>
            <a:r>
              <a:rPr lang="en-GB" sz="1000" i="1"/>
              <a:t>Environ </a:t>
            </a:r>
            <a:r>
              <a:rPr lang="en-GB" sz="1000" i="1" err="1"/>
              <a:t>Resour</a:t>
            </a:r>
            <a:r>
              <a:rPr lang="en-GB" sz="1000" i="1"/>
              <a:t> Econ</a:t>
            </a:r>
            <a:r>
              <a:rPr lang="en-GB" sz="1000"/>
              <a:t>. 2020/08/25. 2020;76(4):525–51. (</a:t>
            </a:r>
            <a:r>
              <a:rPr lang="en-GB" sz="1000">
                <a:hlinkClick r:id="rId8"/>
              </a:rPr>
              <a:t>www.ncbi.nlm.nih.gov/pubmed/32836862</a:t>
            </a:r>
            <a:r>
              <a:rPr lang="en-GB" sz="1000"/>
              <a:t>)</a:t>
            </a:r>
          </a:p>
          <a:p>
            <a:pPr>
              <a:spcBef>
                <a:spcPts val="0"/>
              </a:spcBef>
            </a:pPr>
            <a:endParaRPr lang="en-GB" sz="1000"/>
          </a:p>
          <a:p>
            <a:pPr>
              <a:spcBef>
                <a:spcPts val="0"/>
              </a:spcBef>
            </a:pPr>
            <a:r>
              <a:rPr lang="en-GB" sz="1000"/>
              <a:t>Greener I. Comparing country risk and response to COVID-19 in the first 6 months across 25 Organisation for Economic Co-operation and Development countries using qualitative comparative analysis. </a:t>
            </a:r>
            <a:r>
              <a:rPr lang="en-GB" sz="1000" i="1"/>
              <a:t>J Int Comp Soc Policy</a:t>
            </a:r>
            <a:r>
              <a:rPr lang="en-GB" sz="1000"/>
              <a:t>. 2021 (</a:t>
            </a:r>
            <a:r>
              <a:rPr lang="en-GB" sz="1000">
                <a:hlinkClick r:id="rId9"/>
              </a:rPr>
              <a:t>https://doi.org/10.1017/ics.2021.6</a:t>
            </a:r>
            <a:r>
              <a:rPr lang="en-GB" sz="1000"/>
              <a:t>)</a:t>
            </a:r>
          </a:p>
          <a:p>
            <a:pPr>
              <a:spcBef>
                <a:spcPts val="0"/>
              </a:spcBef>
            </a:pPr>
            <a:endParaRPr lang="en-GB" sz="1000"/>
          </a:p>
          <a:p>
            <a:pPr>
              <a:spcBef>
                <a:spcPts val="0"/>
              </a:spcBef>
            </a:pPr>
            <a:r>
              <a:rPr lang="en-GB" sz="1000"/>
              <a:t>Pana TA, Bhattacharya S, Gamble DT, </a:t>
            </a:r>
            <a:r>
              <a:rPr lang="en-GB" sz="1000" err="1"/>
              <a:t>Pasdar</a:t>
            </a:r>
            <a:r>
              <a:rPr lang="en-GB" sz="1000"/>
              <a:t> Z, </a:t>
            </a:r>
            <a:r>
              <a:rPr lang="en-GB" sz="1000" err="1"/>
              <a:t>Szlachetka</a:t>
            </a:r>
            <a:r>
              <a:rPr lang="en-GB" sz="1000"/>
              <a:t> WA, Perdomo-</a:t>
            </a:r>
            <a:r>
              <a:rPr lang="en-GB" sz="1000" err="1"/>
              <a:t>Lampignano</a:t>
            </a:r>
            <a:r>
              <a:rPr lang="en-GB" sz="1000"/>
              <a:t> JA, et al. Country-level determinants of the severity of the first global wave of the COVID-19 pandemic: An ecological study. </a:t>
            </a:r>
            <a:r>
              <a:rPr lang="en-GB" sz="1000" i="1"/>
              <a:t>BMJ Open</a:t>
            </a:r>
            <a:r>
              <a:rPr lang="en-GB" sz="1000"/>
              <a:t>. 2021;11(2). (</a:t>
            </a:r>
            <a:r>
              <a:rPr lang="en-GB" sz="1000">
                <a:hlinkClick r:id="rId10"/>
              </a:rPr>
              <a:t>https://bmjopen.bmj.com/content/11/2/e042034</a:t>
            </a:r>
            <a:r>
              <a:rPr lang="en-GB" sz="1000"/>
              <a:t>)</a:t>
            </a:r>
          </a:p>
          <a:p>
            <a:pPr>
              <a:spcBef>
                <a:spcPts val="0"/>
              </a:spcBef>
            </a:pPr>
            <a:endParaRPr lang="en-GB" sz="1000"/>
          </a:p>
          <a:p>
            <a:pPr>
              <a:spcBef>
                <a:spcPts val="0"/>
              </a:spcBef>
            </a:pPr>
            <a:r>
              <a:rPr lang="en-GB" sz="1000" err="1"/>
              <a:t>Farzanegan</a:t>
            </a:r>
            <a:r>
              <a:rPr lang="en-GB" sz="1000"/>
              <a:t> MR, </a:t>
            </a:r>
            <a:r>
              <a:rPr lang="en-GB" sz="1000" err="1"/>
              <a:t>Gholipour</a:t>
            </a:r>
            <a:r>
              <a:rPr lang="en-GB" sz="1000"/>
              <a:t> HF, </a:t>
            </a:r>
            <a:r>
              <a:rPr lang="en-GB" sz="1000" err="1"/>
              <a:t>Feizi</a:t>
            </a:r>
            <a:r>
              <a:rPr lang="en-GB" sz="1000"/>
              <a:t> M, </a:t>
            </a:r>
            <a:r>
              <a:rPr lang="en-GB" sz="1000" err="1"/>
              <a:t>Nunkoo</a:t>
            </a:r>
            <a:r>
              <a:rPr lang="en-GB" sz="1000"/>
              <a:t> R, </a:t>
            </a:r>
            <a:r>
              <a:rPr lang="en-GB" sz="1000" err="1"/>
              <a:t>Andargoli</a:t>
            </a:r>
            <a:r>
              <a:rPr lang="en-GB" sz="1000"/>
              <a:t> AE. International Tourism and Outbreak of Coronavirus (COVID-19): A Cross-Country Analysis. </a:t>
            </a:r>
            <a:r>
              <a:rPr lang="en-GB" sz="1000" i="1"/>
              <a:t>J Travel Res</a:t>
            </a:r>
            <a:r>
              <a:rPr lang="en-GB" sz="1000"/>
              <a:t>. 2021;60(3). (</a:t>
            </a:r>
            <a:r>
              <a:rPr lang="en-GB" sz="1000">
                <a:hlinkClick r:id="rId11"/>
              </a:rPr>
              <a:t>https://doi.org/10.1177/0047287520931593</a:t>
            </a:r>
            <a:r>
              <a:rPr lang="en-GB" sz="1000"/>
              <a:t>)</a:t>
            </a:r>
          </a:p>
          <a:p>
            <a:pPr>
              <a:spcBef>
                <a:spcPts val="0"/>
              </a:spcBef>
            </a:pPr>
            <a:endParaRPr lang="en-US" sz="1000"/>
          </a:p>
          <a:p>
            <a:pPr>
              <a:spcBef>
                <a:spcPts val="0"/>
              </a:spcBef>
            </a:pPr>
            <a:r>
              <a:rPr lang="en-GB" sz="1000"/>
              <a:t>Biswas M, </a:t>
            </a:r>
            <a:r>
              <a:rPr lang="en-GB" sz="1000" err="1"/>
              <a:t>Rahaman</a:t>
            </a:r>
            <a:r>
              <a:rPr lang="en-GB" sz="1000"/>
              <a:t> S, Biswas TK, Haque Z, Ibrahim B. Association of Sex, Age, and Comorbidities with Mortality in COVID-19 Patients: A Systematic Review and Meta-Analysis. </a:t>
            </a:r>
            <a:r>
              <a:rPr lang="en-GB" sz="1000" i="1" err="1"/>
              <a:t>Intervirology</a:t>
            </a:r>
            <a:r>
              <a:rPr lang="en-GB" sz="1000"/>
              <a:t>. 2021;64(1). (</a:t>
            </a:r>
            <a:r>
              <a:rPr lang="en-GB" sz="1000">
                <a:hlinkClick r:id="rId12"/>
              </a:rPr>
              <a:t>https://doi.org/10.1159/000512592</a:t>
            </a:r>
            <a:r>
              <a:rPr lang="en-GB" sz="1000"/>
              <a:t>)</a:t>
            </a:r>
          </a:p>
          <a:p>
            <a:pPr>
              <a:spcBef>
                <a:spcPts val="0"/>
              </a:spcBef>
            </a:pPr>
            <a:endParaRPr lang="en-GB" sz="1000"/>
          </a:p>
          <a:p>
            <a:pPr>
              <a:spcBef>
                <a:spcPts val="0"/>
              </a:spcBef>
            </a:pPr>
            <a:r>
              <a:rPr lang="en-GB" sz="1000"/>
              <a:t>Elliott J, </a:t>
            </a:r>
            <a:r>
              <a:rPr lang="en-GB" sz="1000" err="1"/>
              <a:t>Bodinier</a:t>
            </a:r>
            <a:r>
              <a:rPr lang="en-GB" sz="1000"/>
              <a:t> B, Whitaker M, </a:t>
            </a:r>
            <a:r>
              <a:rPr lang="en-GB" sz="1000" err="1"/>
              <a:t>Delpierre</a:t>
            </a:r>
            <a:r>
              <a:rPr lang="en-GB" sz="1000"/>
              <a:t> C, Vermeulen R, </a:t>
            </a:r>
            <a:r>
              <a:rPr lang="en-GB" sz="1000" err="1"/>
              <a:t>Tzoulaki</a:t>
            </a:r>
            <a:r>
              <a:rPr lang="en-GB" sz="1000"/>
              <a:t> I, et al. COVID-19 mortality in the UK Biobank cohort: revisiting and evaluating risk factors. </a:t>
            </a:r>
            <a:r>
              <a:rPr lang="en-GB" sz="1000" i="1"/>
              <a:t>Eur J </a:t>
            </a:r>
            <a:r>
              <a:rPr lang="en-GB" sz="1000" i="1" err="1"/>
              <a:t>Epidemiol</a:t>
            </a:r>
            <a:r>
              <a:rPr lang="en-GB" sz="1000"/>
              <a:t>. 2021;36(3). </a:t>
            </a:r>
          </a:p>
          <a:p>
            <a:pPr>
              <a:spcBef>
                <a:spcPts val="0"/>
              </a:spcBef>
            </a:pPr>
            <a:r>
              <a:rPr lang="en-GB" sz="1000"/>
              <a:t>(</a:t>
            </a:r>
            <a:r>
              <a:rPr lang="en-GB" sz="1000">
                <a:hlinkClick r:id="rId13"/>
              </a:rPr>
              <a:t>https://link.springer.com/article/10.1007/s10654-021-00722-y</a:t>
            </a:r>
            <a:r>
              <a:rPr lang="en-GB" sz="1000"/>
              <a:t>)</a:t>
            </a:r>
          </a:p>
          <a:p>
            <a:pPr>
              <a:spcBef>
                <a:spcPts val="0"/>
              </a:spcBef>
            </a:pPr>
            <a:endParaRPr lang="en-GB" sz="1000"/>
          </a:p>
          <a:p>
            <a:pPr>
              <a:spcBef>
                <a:spcPts val="0"/>
              </a:spcBef>
            </a:pPr>
            <a:r>
              <a:rPr lang="en-GB" sz="1000"/>
              <a:t>Peters SAE, </a:t>
            </a:r>
            <a:r>
              <a:rPr lang="en-GB" sz="1000" err="1"/>
              <a:t>MacMahon</a:t>
            </a:r>
            <a:r>
              <a:rPr lang="en-GB" sz="1000"/>
              <a:t> S, Woodward M. Obesity as a risk factor for COVID-19 mortality in women and men in the UK biobank: Comparisons with influenza/pneumonia and coronary </a:t>
            </a:r>
          </a:p>
          <a:p>
            <a:pPr>
              <a:spcBef>
                <a:spcPts val="0"/>
              </a:spcBef>
            </a:pPr>
            <a:r>
              <a:rPr lang="en-GB" sz="1000"/>
              <a:t>heart disease. </a:t>
            </a:r>
            <a:r>
              <a:rPr lang="en-GB" sz="1000" i="1"/>
              <a:t>Diabetes, </a:t>
            </a:r>
            <a:r>
              <a:rPr lang="en-GB" sz="1000" i="1" err="1"/>
              <a:t>Obes</a:t>
            </a:r>
            <a:r>
              <a:rPr lang="en-GB" sz="1000" i="1"/>
              <a:t> </a:t>
            </a:r>
            <a:r>
              <a:rPr lang="en-GB" sz="1000" i="1" err="1"/>
              <a:t>Metab</a:t>
            </a:r>
            <a:r>
              <a:rPr lang="en-GB" sz="1000"/>
              <a:t>. 2021;23(1). (</a:t>
            </a:r>
            <a:r>
              <a:rPr lang="en-GB" sz="1000">
                <a:hlinkClick r:id="rId14"/>
              </a:rPr>
              <a:t>https://doi.org/10.1111/dom.14199</a:t>
            </a:r>
            <a:r>
              <a:rPr lang="en-GB" sz="1000"/>
              <a:t>)</a:t>
            </a:r>
          </a:p>
          <a:p>
            <a:pPr>
              <a:spcBef>
                <a:spcPts val="0"/>
              </a:spcBef>
            </a:pPr>
            <a:endParaRPr lang="en-GB" sz="1000"/>
          </a:p>
          <a:p>
            <a:pPr>
              <a:spcBef>
                <a:spcPts val="0"/>
              </a:spcBef>
            </a:pPr>
            <a:endParaRPr lang="en-GB" sz="1000"/>
          </a:p>
          <a:p>
            <a:pPr>
              <a:spcBef>
                <a:spcPts val="0"/>
              </a:spcBef>
            </a:pPr>
            <a:endParaRPr lang="en-US" sz="1000"/>
          </a:p>
          <a:p>
            <a:pPr>
              <a:spcBef>
                <a:spcPts val="0"/>
              </a:spcBef>
            </a:pPr>
            <a:endParaRPr lang="en-US" sz="1000"/>
          </a:p>
        </p:txBody>
      </p:sp>
      <p:sp>
        <p:nvSpPr>
          <p:cNvPr id="7" name="Date Placeholder 3">
            <a:extLst>
              <a:ext uri="{FF2B5EF4-FFF2-40B4-BE49-F238E27FC236}">
                <a16:creationId xmlns:a16="http://schemas.microsoft.com/office/drawing/2014/main" id="{283E2BD7-2F0A-4CBA-9A2F-D4FCDB881F04}"/>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35</a:t>
            </a:fld>
            <a:endParaRPr lang="en-US"/>
          </a:p>
        </p:txBody>
      </p:sp>
      <p:sp>
        <p:nvSpPr>
          <p:cNvPr id="8" name="Footer Placeholder 4">
            <a:extLst>
              <a:ext uri="{FF2B5EF4-FFF2-40B4-BE49-F238E27FC236}">
                <a16:creationId xmlns:a16="http://schemas.microsoft.com/office/drawing/2014/main" id="{12ED0E14-479C-4E37-B49E-4D5A20E4961B}"/>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2503468267"/>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2CEC-F47D-40C3-A52F-C9900CE63B82}"/>
              </a:ext>
            </a:extLst>
          </p:cNvPr>
          <p:cNvSpPr>
            <a:spLocks noGrp="1"/>
          </p:cNvSpPr>
          <p:nvPr>
            <p:ph type="title"/>
          </p:nvPr>
        </p:nvSpPr>
        <p:spPr>
          <a:xfrm>
            <a:off x="270002" y="1196831"/>
            <a:ext cx="6304852" cy="492443"/>
          </a:xfrm>
        </p:spPr>
        <p:txBody>
          <a:bodyPr/>
          <a:lstStyle/>
          <a:p>
            <a:r>
              <a:rPr lang="en-US"/>
              <a:t>References</a:t>
            </a:r>
          </a:p>
        </p:txBody>
      </p:sp>
      <p:sp>
        <p:nvSpPr>
          <p:cNvPr id="3" name="Content Placeholder 2">
            <a:extLst>
              <a:ext uri="{FF2B5EF4-FFF2-40B4-BE49-F238E27FC236}">
                <a16:creationId xmlns:a16="http://schemas.microsoft.com/office/drawing/2014/main" id="{ABD2618F-413B-4D8A-AF35-A0CAE3C92648}"/>
              </a:ext>
            </a:extLst>
          </p:cNvPr>
          <p:cNvSpPr>
            <a:spLocks noGrp="1"/>
          </p:cNvSpPr>
          <p:nvPr>
            <p:ph idx="4294967295"/>
          </p:nvPr>
        </p:nvSpPr>
        <p:spPr>
          <a:xfrm>
            <a:off x="270337" y="1778050"/>
            <a:ext cx="5394201" cy="6349900"/>
          </a:xfrm>
        </p:spPr>
        <p:txBody>
          <a:bodyPr vert="horz" lIns="0" tIns="0" rIns="0" bIns="0" rtlCol="0" anchor="t">
            <a:noAutofit/>
          </a:bodyPr>
          <a:lstStyle/>
          <a:p>
            <a:pPr>
              <a:spcBef>
                <a:spcPts val="0"/>
              </a:spcBef>
            </a:pPr>
            <a:endParaRPr lang="en-US" sz="1000"/>
          </a:p>
          <a:p>
            <a:pPr>
              <a:spcBef>
                <a:spcPts val="0"/>
              </a:spcBef>
            </a:pPr>
            <a:r>
              <a:rPr lang="en-GB" sz="1000"/>
              <a:t>Bhaskaran K, Bacon S, Evans SJ, Bates CJ, </a:t>
            </a:r>
            <a:r>
              <a:rPr lang="en-GB" sz="1000" err="1"/>
              <a:t>Rentsch</a:t>
            </a:r>
            <a:r>
              <a:rPr lang="en-GB" sz="1000"/>
              <a:t> CT, </a:t>
            </a:r>
            <a:r>
              <a:rPr lang="en-GB" sz="1000" err="1"/>
              <a:t>MacKenna</a:t>
            </a:r>
            <a:r>
              <a:rPr lang="en-GB" sz="1000"/>
              <a:t> B, et al. Factors associated with deaths due to COVID-19 versus other causes: population-based cohort analysis of UK primary care data and linked national death registrations within the </a:t>
            </a:r>
            <a:r>
              <a:rPr lang="en-GB" sz="1000" err="1"/>
              <a:t>OpenSAFELY</a:t>
            </a:r>
            <a:r>
              <a:rPr lang="en-GB" sz="1000"/>
              <a:t> platform. </a:t>
            </a:r>
            <a:r>
              <a:rPr lang="en-GB" sz="1000" i="1"/>
              <a:t>Lancet Reg Heal - Eur</a:t>
            </a:r>
            <a:r>
              <a:rPr lang="en-GB" sz="1000"/>
              <a:t>. 2021;6. </a:t>
            </a:r>
            <a:r>
              <a:rPr lang="en-US" sz="1000"/>
              <a:t>(</a:t>
            </a:r>
            <a:r>
              <a:rPr lang="en-GB" sz="1000">
                <a:hlinkClick r:id="rId2"/>
              </a:rPr>
              <a:t>https://doi.org/10.1016/j.lanepe.2021.100109</a:t>
            </a:r>
            <a:r>
              <a:rPr lang="en-GB" sz="1000"/>
              <a:t>)</a:t>
            </a:r>
          </a:p>
          <a:p>
            <a:pPr>
              <a:spcBef>
                <a:spcPts val="0"/>
              </a:spcBef>
            </a:pPr>
            <a:endParaRPr lang="en-US" sz="1000"/>
          </a:p>
          <a:p>
            <a:pPr>
              <a:spcBef>
                <a:spcPts val="0"/>
              </a:spcBef>
            </a:pPr>
            <a:r>
              <a:rPr lang="en-US" sz="1000"/>
              <a:t>Office for National Statistics. </a:t>
            </a:r>
            <a:r>
              <a:rPr lang="en-GB" sz="1000"/>
              <a:t>Impact of coronavirus in care homes in England: 26 May to 19 June 2020 [Webpage]. </a:t>
            </a:r>
            <a:r>
              <a:rPr lang="en-US" sz="1000" i="1"/>
              <a:t>Office for National Statistics. </a:t>
            </a:r>
            <a:r>
              <a:rPr lang="en-US" sz="1000"/>
              <a:t>2020. (</a:t>
            </a:r>
            <a:r>
              <a:rPr lang="en-US" sz="1000">
                <a:hlinkClick r:id="rId3"/>
              </a:rPr>
              <a:t>https://www.ons.gov.uk/peoplepopulationandcommunity/healthandsocialcare/conditionsanddiseases/articles/impactofcoronavirusincarehomesinenglandvivaldi/26mayto19june2020</a:t>
            </a:r>
            <a:r>
              <a:rPr lang="en-US" sz="1000"/>
              <a:t>)</a:t>
            </a:r>
          </a:p>
          <a:p>
            <a:r>
              <a:rPr lang="en-GB" sz="1000"/>
              <a:t>High rejection rates show the self-isolation payment scheme isn’t fit for purpose [Webpage]. </a:t>
            </a:r>
            <a:r>
              <a:rPr lang="en-GB" sz="1000" i="1"/>
              <a:t>TUC. </a:t>
            </a:r>
            <a:r>
              <a:rPr lang="en-GB" sz="1000"/>
              <a:t>2021. (</a:t>
            </a:r>
            <a:r>
              <a:rPr lang="en-GB" sz="1000">
                <a:hlinkClick r:id="rId4"/>
              </a:rPr>
              <a:t>https://www.tuc.org.uk/blogs/high-rejection-rates-show-self-isolation-payment-scheme-isnt-fit-purpose</a:t>
            </a:r>
            <a:r>
              <a:rPr lang="en-GB" sz="1000"/>
              <a:t>)</a:t>
            </a:r>
          </a:p>
          <a:p>
            <a:pPr>
              <a:spcBef>
                <a:spcPts val="0"/>
              </a:spcBef>
            </a:pPr>
            <a:endParaRPr lang="en-GB" sz="1000"/>
          </a:p>
          <a:p>
            <a:pPr>
              <a:spcBef>
                <a:spcPts val="0"/>
              </a:spcBef>
            </a:pPr>
            <a:r>
              <a:rPr lang="en-GB" sz="1000"/>
              <a:t>University of Liverpool. Liverpool Covid-19 Community Testing Pilot Interim Evaluation Report. </a:t>
            </a:r>
            <a:r>
              <a:rPr lang="en-GB" sz="1000" i="1"/>
              <a:t>University of Liverpool. </a:t>
            </a:r>
            <a:r>
              <a:rPr lang="en-GB" sz="1000"/>
              <a:t>2020. (</a:t>
            </a:r>
            <a:r>
              <a:rPr lang="en-GB" sz="1000">
                <a:hlinkClick r:id="rId5"/>
              </a:rPr>
              <a:t>https://www.liverpool.ac.uk/media/livacuk/coronavirus/Liverpool,Community,Testing,Pilot,Interim,Evaluation.pdf</a:t>
            </a:r>
            <a:r>
              <a:rPr lang="en-GB" sz="1000"/>
              <a:t>)</a:t>
            </a:r>
          </a:p>
          <a:p>
            <a:r>
              <a:rPr lang="en-GB" sz="1000"/>
              <a:t>Smith L, Potts HW, </a:t>
            </a:r>
            <a:r>
              <a:rPr lang="en-GB" sz="1000" err="1"/>
              <a:t>Amlôt</a:t>
            </a:r>
            <a:r>
              <a:rPr lang="en-GB" sz="1000"/>
              <a:t> R, Fear N, Michie S, Rubin GJ. Adherence to the test, trace and isolate system: results from a time series of 21 nationally representative surveys in the UK </a:t>
            </a:r>
            <a:r>
              <a:rPr lang="en-GB" sz="1000" i="1" err="1"/>
              <a:t>Bmj</a:t>
            </a:r>
            <a:r>
              <a:rPr lang="en-GB" sz="1000"/>
              <a:t>. 2020. (</a:t>
            </a:r>
            <a:r>
              <a:rPr lang="en-GB" sz="1000">
                <a:hlinkClick r:id="rId6"/>
              </a:rPr>
              <a:t>www.bmj.com/content/372/bmj.n608</a:t>
            </a:r>
            <a:r>
              <a:rPr lang="en-GB" sz="1000"/>
              <a:t>)</a:t>
            </a:r>
          </a:p>
          <a:p>
            <a:r>
              <a:rPr lang="en-GB" sz="1000" err="1"/>
              <a:t>Sorci</a:t>
            </a:r>
            <a:r>
              <a:rPr lang="en-GB" sz="1000"/>
              <a:t> G, </a:t>
            </a:r>
            <a:r>
              <a:rPr lang="en-GB" sz="1000" err="1"/>
              <a:t>Faivre</a:t>
            </a:r>
            <a:r>
              <a:rPr lang="en-GB" sz="1000"/>
              <a:t> B, </a:t>
            </a:r>
            <a:r>
              <a:rPr lang="en-GB" sz="1000" err="1"/>
              <a:t>Morand</a:t>
            </a:r>
            <a:r>
              <a:rPr lang="en-GB" sz="1000"/>
              <a:t> S. Explaining among-country variation in COVID-19 case fatality rate. </a:t>
            </a:r>
            <a:r>
              <a:rPr lang="en-GB" sz="1000" i="1"/>
              <a:t>Sci Rep</a:t>
            </a:r>
            <a:r>
              <a:rPr lang="en-GB" sz="1000"/>
              <a:t>. 2020;10(1).</a:t>
            </a:r>
            <a:r>
              <a:rPr lang="en-US" sz="1000"/>
              <a:t>(</a:t>
            </a:r>
            <a:r>
              <a:rPr lang="en-US" sz="1000">
                <a:hlinkClick r:id="rId7"/>
              </a:rPr>
              <a:t>https://pubmed.ncbi.nlm.nih.gov/33144595/</a:t>
            </a:r>
            <a:r>
              <a:rPr lang="en-US" sz="1000"/>
              <a:t>)</a:t>
            </a:r>
          </a:p>
          <a:p>
            <a:r>
              <a:rPr lang="en-GB" sz="1000"/>
              <a:t>Public Health England. </a:t>
            </a:r>
            <a:r>
              <a:rPr lang="en-GB" sz="1000" i="1"/>
              <a:t>COVID-19 vaccine surveillance report – week 23. </a:t>
            </a:r>
            <a:r>
              <a:rPr lang="en-GB" sz="1000"/>
              <a:t>Gov.uk. Gov.uk; 2021. (</a:t>
            </a:r>
            <a:r>
              <a:rPr lang="en-GB" sz="1000">
                <a:hlinkClick r:id="rId8"/>
              </a:rPr>
              <a:t>https://assets.publishing.service.gov.uk/government/uploads/system/uploads/attachment_data/file/992741/Vaccine_surveillance_report_-_week_23.pdf</a:t>
            </a:r>
            <a:r>
              <a:rPr lang="en-GB" sz="1000"/>
              <a:t>)</a:t>
            </a:r>
          </a:p>
          <a:p>
            <a:r>
              <a:rPr lang="en-GB" sz="1000"/>
              <a:t>DHSC. UK COVID-19 vaccine uptake plan[Webpage]. </a:t>
            </a:r>
            <a:r>
              <a:rPr lang="en-GB" sz="1000" i="1"/>
              <a:t>Gov.uk. </a:t>
            </a:r>
            <a:r>
              <a:rPr lang="en-GB" sz="1000"/>
              <a:t>2021. (</a:t>
            </a:r>
            <a:r>
              <a:rPr lang="en-GB" sz="1000">
                <a:hlinkClick r:id="rId9"/>
              </a:rPr>
              <a:t>https://www.gov.uk/government/publications/covid-19-vaccination-uptake-plan/uk-covid-19-vaccine-uptake-plan</a:t>
            </a:r>
            <a:r>
              <a:rPr lang="en-GB" sz="1000"/>
              <a:t>)</a:t>
            </a:r>
          </a:p>
          <a:p>
            <a:r>
              <a:rPr lang="en-GB" sz="1000"/>
              <a:t>Applying behavioural insights to improve COVID vaccination uptake [Webpage]. </a:t>
            </a:r>
            <a:r>
              <a:rPr lang="en-GB" sz="1000" i="1"/>
              <a:t>Local Government Association</a:t>
            </a:r>
            <a:r>
              <a:rPr lang="en-GB" sz="1000"/>
              <a:t>. (</a:t>
            </a:r>
            <a:r>
              <a:rPr lang="en-GB" sz="1000">
                <a:hlinkClick r:id="rId10"/>
              </a:rPr>
              <a:t>https://www.local.gov.uk/our-support/coronavirus-information-councils/covid-19-service-information/covid-19-vaccinations/behavioural-insights</a:t>
            </a:r>
            <a:r>
              <a:rPr lang="en-GB" sz="1000"/>
              <a:t>)</a:t>
            </a:r>
          </a:p>
          <a:p>
            <a:r>
              <a:rPr lang="en-GB" sz="1000"/>
              <a:t>COVID-19 vaccination: increasing uptake [Webpage]. </a:t>
            </a:r>
            <a:r>
              <a:rPr lang="en-GB" sz="1000" i="1"/>
              <a:t>Local Government Association</a:t>
            </a:r>
            <a:r>
              <a:rPr lang="en-GB" sz="1000"/>
              <a:t>. 2021. (</a:t>
            </a:r>
            <a:r>
              <a:rPr lang="en-GB" sz="1000">
                <a:hlinkClick r:id="rId11"/>
              </a:rPr>
              <a:t>https://www.local.gov.uk/case-studies/covid-19-vaccination-increasing-uptake</a:t>
            </a:r>
            <a:r>
              <a:rPr lang="en-GB" sz="1000"/>
              <a:t>)</a:t>
            </a:r>
          </a:p>
          <a:p>
            <a:r>
              <a:rPr lang="en-GB" sz="1000"/>
              <a:t>Manchester: how a vaccine tracker and outreach work is helping follow-up with those who decline the vaccine first time round [Webpage]. </a:t>
            </a:r>
            <a:r>
              <a:rPr lang="en-GB" sz="1000" i="1"/>
              <a:t>Local Government Association</a:t>
            </a:r>
            <a:r>
              <a:rPr lang="en-GB" sz="1000"/>
              <a:t>. 2021. </a:t>
            </a:r>
          </a:p>
          <a:p>
            <a:r>
              <a:rPr lang="en-GB" sz="1000"/>
              <a:t>(</a:t>
            </a:r>
            <a:r>
              <a:rPr lang="en-GB" sz="1000">
                <a:hlinkClick r:id="rId12"/>
              </a:rPr>
              <a:t>https://www.local.gov.uk/case-studies/manchester-how-vaccine-tracker-and-outreach-work-helping-follow-those-who-decline</a:t>
            </a:r>
            <a:r>
              <a:rPr lang="en-GB" sz="1000"/>
              <a:t>)</a:t>
            </a:r>
          </a:p>
          <a:p>
            <a:r>
              <a:rPr lang="en-GB" sz="1000"/>
              <a:t>Wiltshire council: promoting vaccination among traveller and houseboat communities [Webpage]. </a:t>
            </a:r>
            <a:r>
              <a:rPr lang="en-GB" sz="1000" i="1"/>
              <a:t>Local Government Association</a:t>
            </a:r>
            <a:r>
              <a:rPr lang="en-GB" sz="1000"/>
              <a:t>. 2021. (</a:t>
            </a:r>
            <a:r>
              <a:rPr lang="en-GB" sz="1000">
                <a:hlinkClick r:id="rId13"/>
              </a:rPr>
              <a:t>https://www.local.gov.uk/case-studies/wiltshire-council-promoting-vaccination-among-traveller-and-houseboat-communities</a:t>
            </a:r>
            <a:r>
              <a:rPr lang="en-GB" sz="1000"/>
              <a:t>)</a:t>
            </a:r>
          </a:p>
          <a:p>
            <a:endParaRPr lang="en-GB" b="1"/>
          </a:p>
          <a:p>
            <a:endParaRPr lang="en-GB" b="1"/>
          </a:p>
          <a:p>
            <a:endParaRPr lang="en-GB" b="1"/>
          </a:p>
          <a:p>
            <a:endParaRPr lang="en-GB" b="1"/>
          </a:p>
          <a:p>
            <a:endParaRPr lang="en-GB" b="1"/>
          </a:p>
          <a:p>
            <a:endParaRPr lang="en-GB" sz="1000"/>
          </a:p>
          <a:p>
            <a:endParaRPr lang="en-GB" sz="1000"/>
          </a:p>
          <a:p>
            <a:endParaRPr lang="en-GB" sz="1000"/>
          </a:p>
          <a:p>
            <a:endParaRPr lang="en-GB" sz="1000"/>
          </a:p>
          <a:p>
            <a:endParaRPr lang="en-GB" sz="1000"/>
          </a:p>
          <a:p>
            <a:pPr>
              <a:spcBef>
                <a:spcPts val="0"/>
              </a:spcBef>
            </a:pPr>
            <a:endParaRPr lang="en-US" sz="1000"/>
          </a:p>
        </p:txBody>
      </p:sp>
      <p:sp>
        <p:nvSpPr>
          <p:cNvPr id="7" name="Date Placeholder 3">
            <a:extLst>
              <a:ext uri="{FF2B5EF4-FFF2-40B4-BE49-F238E27FC236}">
                <a16:creationId xmlns:a16="http://schemas.microsoft.com/office/drawing/2014/main" id="{8CBB9109-1404-48D2-9E97-09FD7BA88A5A}"/>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36</a:t>
            </a:fld>
            <a:endParaRPr lang="en-US"/>
          </a:p>
        </p:txBody>
      </p:sp>
      <p:sp>
        <p:nvSpPr>
          <p:cNvPr id="8" name="Footer Placeholder 4">
            <a:extLst>
              <a:ext uri="{FF2B5EF4-FFF2-40B4-BE49-F238E27FC236}">
                <a16:creationId xmlns:a16="http://schemas.microsoft.com/office/drawing/2014/main" id="{CA9FC217-28AF-4D5B-94B7-8E5DA4D16334}"/>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934981177"/>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DCA5AD5-08BE-4716-971E-39FE31A1D639}"/>
              </a:ext>
            </a:extLst>
          </p:cNvPr>
          <p:cNvSpPr txBox="1">
            <a:spLocks/>
          </p:cNvSpPr>
          <p:nvPr/>
        </p:nvSpPr>
        <p:spPr>
          <a:xfrm>
            <a:off x="1026902" y="3450982"/>
            <a:ext cx="4997561" cy="3984382"/>
          </a:xfrm>
          <a:prstGeom prst="rect">
            <a:avLst/>
          </a:prstGeom>
        </p:spPr>
        <p:txBody>
          <a:bodyPr vert="horz" lIns="0" tIns="0" rIns="0" bIns="0" rtlCol="0" anchor="t">
            <a:noAutofit/>
          </a:bodyPr>
          <a:lstStyle>
            <a:lvl1pPr marL="0" indent="0" algn="l" defTabSz="342900" rtl="0" eaLnBrk="1" latinLnBrk="0" hangingPunct="1">
              <a:spcBef>
                <a:spcPts val="750"/>
              </a:spcBef>
              <a:spcAft>
                <a:spcPts val="0"/>
              </a:spcAft>
              <a:buFont typeface="Arial"/>
              <a:buNone/>
              <a:defRPr lang="en-US" sz="1500" kern="1200" dirty="0">
                <a:solidFill>
                  <a:schemeClr val="tx1"/>
                </a:solidFill>
                <a:latin typeface="+mn-lt"/>
                <a:ea typeface="+mn-ea"/>
                <a:cs typeface="+mn-cs"/>
              </a:defRPr>
            </a:lvl1pPr>
            <a:lvl2pPr marL="342900" indent="0" algn="ctr" defTabSz="342900" rtl="0" eaLnBrk="1" latinLnBrk="0" hangingPunct="1">
              <a:spcBef>
                <a:spcPts val="750"/>
              </a:spcBef>
              <a:spcAft>
                <a:spcPts val="0"/>
              </a:spcAft>
              <a:buFont typeface="Arial"/>
              <a:buNone/>
              <a:defRPr sz="1500" b="1" kern="1200">
                <a:solidFill>
                  <a:schemeClr val="tx1">
                    <a:tint val="75000"/>
                  </a:schemeClr>
                </a:solidFill>
                <a:latin typeface="+mn-lt"/>
                <a:ea typeface="+mn-ea"/>
                <a:cs typeface="+mn-cs"/>
              </a:defRPr>
            </a:lvl2pPr>
            <a:lvl3pPr marL="685800" indent="0" algn="ctr" defTabSz="342900" rtl="0" eaLnBrk="1" latinLnBrk="0" hangingPunct="1">
              <a:spcBef>
                <a:spcPts val="750"/>
              </a:spcBef>
              <a:spcAft>
                <a:spcPts val="0"/>
              </a:spcAft>
              <a:buSzPct val="120000"/>
              <a:buFont typeface="Arial" panose="020B0604020202020204" pitchFamily="34" charset="0"/>
              <a:buNone/>
              <a:defRPr sz="1500" kern="1200">
                <a:solidFill>
                  <a:schemeClr val="tx1">
                    <a:tint val="75000"/>
                  </a:schemeClr>
                </a:solidFill>
                <a:latin typeface="+mn-lt"/>
                <a:ea typeface="+mn-ea"/>
                <a:cs typeface="+mn-cs"/>
              </a:defRPr>
            </a:lvl3pPr>
            <a:lvl4pPr marL="1028700" indent="0" algn="ctr" defTabSz="342900" rtl="0" eaLnBrk="1" latinLnBrk="0" hangingPunct="1">
              <a:spcBef>
                <a:spcPts val="0"/>
              </a:spcBef>
              <a:spcAft>
                <a:spcPts val="375"/>
              </a:spcAft>
              <a:buSzPct val="120000"/>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342900" rtl="0" eaLnBrk="1" latinLnBrk="0" hangingPunct="1">
              <a:spcBef>
                <a:spcPts val="0"/>
              </a:spcBef>
              <a:spcAft>
                <a:spcPts val="750"/>
              </a:spcAft>
              <a:buFont typeface="Arial" panose="020B0604020202020204" pitchFamily="34" charset="0"/>
              <a:buNone/>
              <a:tabLst/>
              <a:defRPr sz="1500" kern="1200">
                <a:solidFill>
                  <a:schemeClr val="tx1">
                    <a:tint val="75000"/>
                  </a:schemeClr>
                </a:solidFill>
                <a:latin typeface="+mn-lt"/>
                <a:ea typeface="+mn-ea"/>
                <a:cs typeface="+mn-cs"/>
              </a:defRPr>
            </a:lvl5pPr>
            <a:lvl6pPr marL="1714500" indent="0" algn="ctr" defTabSz="342900" rtl="0" eaLnBrk="1" latinLnBrk="0" hangingPunct="1">
              <a:spcBef>
                <a:spcPts val="375"/>
              </a:spcBef>
              <a:buFont typeface="Wingdings" charset="2"/>
              <a:buNone/>
              <a:defRPr sz="1800" kern="1200">
                <a:solidFill>
                  <a:schemeClr val="tx1">
                    <a:tint val="75000"/>
                  </a:schemeClr>
                </a:solidFill>
                <a:latin typeface="+mn-lt"/>
                <a:ea typeface="+mn-ea"/>
                <a:cs typeface="+mn-cs"/>
              </a:defRPr>
            </a:lvl6pPr>
            <a:lvl7pPr marL="2057400" indent="0" algn="ctr" defTabSz="342900" rtl="0" eaLnBrk="1" latinLnBrk="0" hangingPunct="1">
              <a:spcBef>
                <a:spcPts val="375"/>
              </a:spcBef>
              <a:buFont typeface="Arial"/>
              <a:buNone/>
              <a:defRPr sz="1350" kern="1200">
                <a:solidFill>
                  <a:schemeClr val="tx1">
                    <a:tint val="75000"/>
                  </a:schemeClr>
                </a:solidFill>
                <a:latin typeface="+mn-lt"/>
                <a:ea typeface="+mn-ea"/>
                <a:cs typeface="+mn-cs"/>
              </a:defRPr>
            </a:lvl7pPr>
            <a:lvl8pPr marL="2400300" indent="0" algn="ctr" defTabSz="342900" rtl="0" eaLnBrk="1" latinLnBrk="0" hangingPunct="1">
              <a:spcBef>
                <a:spcPts val="375"/>
              </a:spcBef>
              <a:buFont typeface="Arial"/>
              <a:buNone/>
              <a:defRPr sz="1350" b="1" kern="1200">
                <a:solidFill>
                  <a:schemeClr val="tx1">
                    <a:tint val="75000"/>
                  </a:schemeClr>
                </a:solidFill>
                <a:latin typeface="+mn-lt"/>
                <a:ea typeface="+mn-ea"/>
                <a:cs typeface="+mn-cs"/>
              </a:defRPr>
            </a:lvl8pPr>
            <a:lvl9pPr marL="2743200" indent="0" algn="ctr" defTabSz="342900" rtl="0" eaLnBrk="1" latinLnBrk="0" hangingPunct="1">
              <a:spcBef>
                <a:spcPts val="375"/>
              </a:spcBef>
              <a:buFont typeface="Arial"/>
              <a:buNone/>
              <a:defRPr sz="1350" kern="1200">
                <a:solidFill>
                  <a:schemeClr val="tx1">
                    <a:tint val="75000"/>
                  </a:schemeClr>
                </a:solidFill>
                <a:latin typeface="+mn-lt"/>
                <a:ea typeface="+mn-ea"/>
                <a:cs typeface="+mn-cs"/>
              </a:defRPr>
            </a:lvl9pPr>
          </a:lstStyle>
          <a:p>
            <a:pPr>
              <a:spcBef>
                <a:spcPts val="0"/>
              </a:spcBef>
              <a:spcAft>
                <a:spcPts val="1200"/>
              </a:spcAft>
            </a:pPr>
            <a:r>
              <a:rPr lang="en-US" sz="1600" b="1" dirty="0">
                <a:cs typeface="Arial"/>
              </a:rPr>
              <a:t>Learn more:</a:t>
            </a:r>
            <a:endParaRPr lang="en-US" b="1" dirty="0"/>
          </a:p>
          <a:p>
            <a:pPr>
              <a:spcBef>
                <a:spcPts val="0"/>
              </a:spcBef>
              <a:spcAft>
                <a:spcPts val="1200"/>
              </a:spcAft>
            </a:pPr>
            <a:r>
              <a:rPr lang="en-US" sz="1600" dirty="0">
                <a:ea typeface="+mn-lt"/>
                <a:cs typeface="+mn-lt"/>
                <a:hlinkClick r:id="rId2"/>
              </a:rPr>
              <a:t>Read the COVID-19 impact inquiry report</a:t>
            </a:r>
            <a:r>
              <a:rPr lang="en-US" sz="1600" dirty="0">
                <a:ea typeface="+mn-lt"/>
                <a:cs typeface="+mn-lt"/>
              </a:rPr>
              <a:t>: </a:t>
            </a:r>
            <a:r>
              <a:rPr lang="en-US" sz="1600" i="1" dirty="0">
                <a:ea typeface="+mn-lt"/>
                <a:cs typeface="+mn-lt"/>
              </a:rPr>
              <a:t>Unequal pandemic, fairer recovery</a:t>
            </a:r>
            <a:endParaRPr lang="en-US" dirty="0">
              <a:ea typeface="+mn-lt"/>
              <a:cs typeface="+mn-lt"/>
            </a:endParaRPr>
          </a:p>
          <a:p>
            <a:pPr>
              <a:spcBef>
                <a:spcPts val="0"/>
              </a:spcBef>
              <a:spcAft>
                <a:spcPts val="1200"/>
              </a:spcAft>
            </a:pPr>
            <a:r>
              <a:rPr lang="en-US" sz="1600" dirty="0">
                <a:ea typeface="+mn-lt"/>
                <a:cs typeface="+mn-lt"/>
                <a:hlinkClick r:id="rId3"/>
              </a:rPr>
              <a:t>See all content</a:t>
            </a:r>
            <a:r>
              <a:rPr lang="en-US" sz="1600" dirty="0">
                <a:ea typeface="+mn-lt"/>
                <a:cs typeface="+mn-lt"/>
              </a:rPr>
              <a:t> from the COVID-19 impact inquiry</a:t>
            </a:r>
            <a:endParaRPr lang="en-US" dirty="0">
              <a:ea typeface="+mn-lt"/>
              <a:cs typeface="+mn-lt"/>
            </a:endParaRPr>
          </a:p>
          <a:p>
            <a:pPr>
              <a:spcBef>
                <a:spcPts val="0"/>
              </a:spcBef>
              <a:spcAft>
                <a:spcPts val="1200"/>
              </a:spcAft>
            </a:pPr>
            <a:r>
              <a:rPr lang="en-US" sz="1600" dirty="0">
                <a:cs typeface="Arial"/>
                <a:hlinkClick r:id="rId2"/>
              </a:rPr>
              <a:t>Discover all of the inquiry's technical supplements</a:t>
            </a:r>
            <a:r>
              <a:rPr lang="en-US" sz="1600" dirty="0">
                <a:cs typeface="Arial"/>
              </a:rPr>
              <a:t>:</a:t>
            </a:r>
          </a:p>
          <a:p>
            <a:pPr marL="285750" indent="-285750">
              <a:spcBef>
                <a:spcPts val="0"/>
              </a:spcBef>
              <a:spcAft>
                <a:spcPts val="1200"/>
              </a:spcAft>
              <a:buFont typeface="Arial"/>
              <a:buChar char="•"/>
            </a:pPr>
            <a:r>
              <a:rPr lang="en-US" sz="1600" dirty="0">
                <a:ea typeface="+mn-lt"/>
                <a:cs typeface="+mn-lt"/>
                <a:hlinkClick r:id="rId4"/>
              </a:rPr>
              <a:t>Supplement 2: The pandemic’s implications for wider health and wellbeing</a:t>
            </a:r>
            <a:endParaRPr lang="en-US" sz="1600" dirty="0">
              <a:ea typeface="+mn-lt"/>
              <a:cs typeface="+mn-lt"/>
            </a:endParaRPr>
          </a:p>
          <a:p>
            <a:pPr marL="285750" indent="-285750">
              <a:spcBef>
                <a:spcPts val="0"/>
              </a:spcBef>
              <a:spcAft>
                <a:spcPts val="1200"/>
              </a:spcAft>
              <a:buFont typeface="Arial"/>
              <a:buChar char="•"/>
            </a:pPr>
            <a:r>
              <a:rPr lang="en-US" sz="1600" dirty="0">
                <a:solidFill>
                  <a:srgbClr val="1C1C1C"/>
                </a:solidFill>
                <a:cs typeface="Arial"/>
                <a:hlinkClick r:id="rId5"/>
              </a:rPr>
              <a:t>Supplement 3: </a:t>
            </a:r>
            <a:r>
              <a:rPr lang="en-US" sz="1600" dirty="0">
                <a:ea typeface="+mn-lt"/>
                <a:cs typeface="+mn-lt"/>
                <a:hlinkClick r:id="rId5"/>
              </a:rPr>
              <a:t>Changes in the wider determinants of health</a:t>
            </a:r>
            <a:endParaRPr lang="en-GB" sz="1600" dirty="0">
              <a:ea typeface="+mn-lt"/>
              <a:cs typeface="+mn-lt"/>
            </a:endParaRPr>
          </a:p>
          <a:p>
            <a:pPr marL="285750" indent="-285750">
              <a:spcBef>
                <a:spcPts val="0"/>
              </a:spcBef>
              <a:spcAft>
                <a:spcPts val="1200"/>
              </a:spcAft>
              <a:buFont typeface="Arial"/>
              <a:buChar char="•"/>
            </a:pPr>
            <a:r>
              <a:rPr lang="en-US" sz="1600" dirty="0">
                <a:solidFill>
                  <a:srgbClr val="1C1C1C"/>
                </a:solidFill>
                <a:cs typeface="Arial"/>
                <a:hlinkClick r:id="rId6"/>
              </a:rPr>
              <a:t>Supplement 4:</a:t>
            </a:r>
            <a:r>
              <a:rPr lang="en-US" sz="1600" dirty="0">
                <a:ea typeface="+mn-lt"/>
                <a:cs typeface="+mn-lt"/>
                <a:hlinkClick r:id="rId6"/>
              </a:rPr>
              <a:t> </a:t>
            </a:r>
            <a:r>
              <a:rPr lang="en-GB" sz="1600" dirty="0">
                <a:ea typeface="+mn-lt"/>
                <a:cs typeface="+mn-lt"/>
                <a:hlinkClick r:id="rId6"/>
              </a:rPr>
              <a:t>Experiences of some groups disproportionately affected by the pandemic</a:t>
            </a:r>
            <a:r>
              <a:rPr lang="en-GB" sz="1600" dirty="0">
                <a:ea typeface="+mn-lt"/>
                <a:cs typeface="+mn-lt"/>
              </a:rPr>
              <a:t>.</a:t>
            </a:r>
          </a:p>
          <a:p>
            <a:pPr>
              <a:spcBef>
                <a:spcPts val="0"/>
              </a:spcBef>
              <a:spcAft>
                <a:spcPts val="1200"/>
              </a:spcAft>
            </a:pPr>
            <a:r>
              <a:rPr lang="en-GB" sz="1600" dirty="0">
                <a:ea typeface="+mn-lt"/>
                <a:cs typeface="+mn-lt"/>
                <a:hlinkClick r:id="rId7"/>
              </a:rPr>
              <a:t>Sign up for ongoing updates</a:t>
            </a:r>
            <a:r>
              <a:rPr lang="en-GB" sz="1600" dirty="0">
                <a:ea typeface="+mn-lt"/>
                <a:cs typeface="+mn-lt"/>
              </a:rPr>
              <a:t> about this work.</a:t>
            </a:r>
          </a:p>
          <a:p>
            <a:pPr marL="285750" indent="-285750">
              <a:spcBef>
                <a:spcPts val="0"/>
              </a:spcBef>
              <a:spcAft>
                <a:spcPts val="1200"/>
              </a:spcAft>
              <a:buFont typeface="Arial"/>
              <a:buChar char="•"/>
            </a:pPr>
            <a:endParaRPr lang="en-US" sz="1600" b="0" dirty="0">
              <a:solidFill>
                <a:srgbClr val="1C1C1C"/>
              </a:solidFill>
              <a:cs typeface="Arial"/>
            </a:endParaRPr>
          </a:p>
          <a:p>
            <a:pPr>
              <a:spcBef>
                <a:spcPts val="0"/>
              </a:spcBef>
              <a:spcAft>
                <a:spcPts val="1200"/>
              </a:spcAft>
            </a:pPr>
            <a:endParaRPr lang="en-US" sz="1600" dirty="0">
              <a:cs typeface="Arial"/>
            </a:endParaRPr>
          </a:p>
        </p:txBody>
      </p:sp>
    </p:spTree>
    <p:extLst>
      <p:ext uri="{BB962C8B-B14F-4D97-AF65-F5344CB8AC3E}">
        <p14:creationId xmlns:p14="http://schemas.microsoft.com/office/powerpoint/2010/main" val="385515954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001" y="2337807"/>
            <a:ext cx="5218046" cy="2000548"/>
          </a:xfrm>
        </p:spPr>
        <p:txBody>
          <a:bodyPr/>
          <a:lstStyle/>
          <a:p>
            <a:r>
              <a:rPr lang="en-GB" sz="6600"/>
              <a:t>1. </a:t>
            </a:r>
            <a:br>
              <a:rPr lang="en-GB"/>
            </a:br>
            <a:r>
              <a:rPr lang="en-GB" sz="3200"/>
              <a:t>COVID-19 outcomes</a:t>
            </a:r>
            <a:br>
              <a:rPr lang="en-GB" sz="3200"/>
            </a:br>
            <a:r>
              <a:rPr lang="en-GB" sz="3200"/>
              <a:t>in the UK</a:t>
            </a:r>
            <a:endParaRPr lang="en-US"/>
          </a:p>
        </p:txBody>
      </p:sp>
    </p:spTree>
    <p:extLst>
      <p:ext uri="{BB962C8B-B14F-4D97-AF65-F5344CB8AC3E}">
        <p14:creationId xmlns:p14="http://schemas.microsoft.com/office/powerpoint/2010/main" val="4256067526"/>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CFC6215-9111-4324-8F9A-4DAD4DA23772}"/>
              </a:ext>
            </a:extLst>
          </p:cNvPr>
          <p:cNvPicPr>
            <a:picLocks noChangeAspect="1"/>
          </p:cNvPicPr>
          <p:nvPr/>
        </p:nvPicPr>
        <p:blipFill>
          <a:blip r:embed="rId2"/>
          <a:srcRect/>
          <a:stretch/>
        </p:blipFill>
        <p:spPr>
          <a:xfrm>
            <a:off x="391248" y="2957210"/>
            <a:ext cx="6062357" cy="3283777"/>
          </a:xfrm>
          <a:prstGeom prst="rect">
            <a:avLst/>
          </a:prstGeom>
          <a:ln>
            <a:solidFill>
              <a:schemeClr val="bg2"/>
            </a:solidFill>
          </a:ln>
        </p:spPr>
      </p:pic>
      <p:sp>
        <p:nvSpPr>
          <p:cNvPr id="2" name="Title 1">
            <a:extLst>
              <a:ext uri="{FF2B5EF4-FFF2-40B4-BE49-F238E27FC236}">
                <a16:creationId xmlns:a16="http://schemas.microsoft.com/office/drawing/2014/main" id="{8E178DE6-599D-4534-B6C1-835481ED9E0A}"/>
              </a:ext>
            </a:extLst>
          </p:cNvPr>
          <p:cNvSpPr>
            <a:spLocks noGrp="1"/>
          </p:cNvSpPr>
          <p:nvPr>
            <p:ph type="title"/>
          </p:nvPr>
        </p:nvSpPr>
        <p:spPr>
          <a:xfrm>
            <a:off x="270000" y="1260000"/>
            <a:ext cx="6304852" cy="984885"/>
          </a:xfrm>
        </p:spPr>
        <p:txBody>
          <a:bodyPr/>
          <a:lstStyle/>
          <a:p>
            <a:r>
              <a:rPr lang="en-US"/>
              <a:t>UK COVID-19 admissions and rates of mechanical ventilation</a:t>
            </a:r>
          </a:p>
        </p:txBody>
      </p:sp>
      <p:sp>
        <p:nvSpPr>
          <p:cNvPr id="11" name="TextBox 10">
            <a:extLst>
              <a:ext uri="{FF2B5EF4-FFF2-40B4-BE49-F238E27FC236}">
                <a16:creationId xmlns:a16="http://schemas.microsoft.com/office/drawing/2014/main" id="{3807407B-F0AA-48BF-94EA-2626D8BF979B}"/>
              </a:ext>
            </a:extLst>
          </p:cNvPr>
          <p:cNvSpPr txBox="1"/>
          <p:nvPr/>
        </p:nvSpPr>
        <p:spPr>
          <a:xfrm>
            <a:off x="340580" y="6606214"/>
            <a:ext cx="5492175" cy="1521919"/>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p>
            <a:pPr marL="213995" indent="-213995">
              <a:spcAft>
                <a:spcPts val="1200"/>
              </a:spcAft>
              <a:buFont typeface="Arial"/>
              <a:buChar char="•"/>
            </a:pPr>
            <a:r>
              <a:rPr lang="en-US" sz="1400">
                <a:solidFill>
                  <a:schemeClr val="bg1"/>
                </a:solidFill>
                <a:latin typeface="Arial"/>
                <a:cs typeface="Arial"/>
              </a:rPr>
              <a:t>Once</a:t>
            </a:r>
            <a:r>
              <a:rPr lang="en-US" sz="1400">
                <a:solidFill>
                  <a:schemeClr val="bg1"/>
                </a:solidFill>
                <a:cs typeface="Arial"/>
              </a:rPr>
              <a:t> lockdowns were imposed, there were reductions in flows into hospital and in the total number of patients requiring mechanical ventilation. </a:t>
            </a:r>
            <a:endParaRPr lang="en-US">
              <a:solidFill>
                <a:schemeClr val="bg1"/>
              </a:solidFill>
              <a:cs typeface="Arial"/>
            </a:endParaRPr>
          </a:p>
          <a:p>
            <a:pPr marL="213995" indent="-213995">
              <a:spcAft>
                <a:spcPts val="1200"/>
              </a:spcAft>
              <a:buFont typeface="Arial"/>
              <a:buChar char="•"/>
            </a:pPr>
            <a:r>
              <a:rPr lang="en-US" sz="1400">
                <a:solidFill>
                  <a:schemeClr val="bg1"/>
                </a:solidFill>
                <a:latin typeface="Arial"/>
                <a:cs typeface="Arial"/>
              </a:rPr>
              <a:t>The November lockdown had less effect partly due to its length and the emergence of the alpha variant.</a:t>
            </a:r>
          </a:p>
        </p:txBody>
      </p:sp>
      <p:sp>
        <p:nvSpPr>
          <p:cNvPr id="6" name="Content Placeholder 2">
            <a:extLst>
              <a:ext uri="{FF2B5EF4-FFF2-40B4-BE49-F238E27FC236}">
                <a16:creationId xmlns:a16="http://schemas.microsoft.com/office/drawing/2014/main" id="{1B118E3C-37A7-4062-8E7E-CC44DB6045FF}"/>
              </a:ext>
            </a:extLst>
          </p:cNvPr>
          <p:cNvSpPr>
            <a:spLocks noGrp="1"/>
          </p:cNvSpPr>
          <p:nvPr>
            <p:ph idx="4294967295"/>
          </p:nvPr>
        </p:nvSpPr>
        <p:spPr>
          <a:xfrm>
            <a:off x="270000" y="2243852"/>
            <a:ext cx="5627880" cy="595040"/>
          </a:xfrm>
        </p:spPr>
        <p:txBody>
          <a:bodyPr vert="horz" lIns="0" tIns="0" rIns="0" bIns="0" rtlCol="0" anchor="t">
            <a:noAutofit/>
          </a:bodyPr>
          <a:lstStyle/>
          <a:p>
            <a:r>
              <a:rPr lang="en-US" sz="1600">
                <a:latin typeface="+mj-lt"/>
              </a:rPr>
              <a:t>Hospital admissions and patients requiring mechanical ventilation per 100,000: UK, March 2020 to May 2021</a:t>
            </a:r>
            <a:endParaRPr lang="en-US" sz="1600">
              <a:latin typeface="Georgia"/>
            </a:endParaRPr>
          </a:p>
          <a:p>
            <a:endParaRPr lang="en-US">
              <a:latin typeface="+mj-lt"/>
            </a:endParaRPr>
          </a:p>
        </p:txBody>
      </p:sp>
      <p:sp>
        <p:nvSpPr>
          <p:cNvPr id="9" name="Date Placeholder 3">
            <a:extLst>
              <a:ext uri="{FF2B5EF4-FFF2-40B4-BE49-F238E27FC236}">
                <a16:creationId xmlns:a16="http://schemas.microsoft.com/office/drawing/2014/main" id="{F3A6B2DD-FAEE-4DB7-B4C8-48B8F816035D}"/>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5</a:t>
            </a:fld>
            <a:endParaRPr lang="en-US"/>
          </a:p>
        </p:txBody>
      </p:sp>
      <p:sp>
        <p:nvSpPr>
          <p:cNvPr id="10" name="Footer Placeholder 4">
            <a:extLst>
              <a:ext uri="{FF2B5EF4-FFF2-40B4-BE49-F238E27FC236}">
                <a16:creationId xmlns:a16="http://schemas.microsoft.com/office/drawing/2014/main" id="{E91DAB83-E075-4824-8319-A729FE21021F}"/>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1980830922"/>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68FA-BB68-480C-8476-18CC1048B3F0}"/>
              </a:ext>
            </a:extLst>
          </p:cNvPr>
          <p:cNvSpPr>
            <a:spLocks noGrp="1"/>
          </p:cNvSpPr>
          <p:nvPr>
            <p:ph type="title"/>
          </p:nvPr>
        </p:nvSpPr>
        <p:spPr>
          <a:xfrm>
            <a:off x="270002" y="1260000"/>
            <a:ext cx="6304852" cy="492443"/>
          </a:xfrm>
        </p:spPr>
        <p:txBody>
          <a:bodyPr/>
          <a:lstStyle/>
          <a:p>
            <a:r>
              <a:rPr lang="en-US"/>
              <a:t>COVID-19 mortality in UK</a:t>
            </a:r>
          </a:p>
        </p:txBody>
      </p:sp>
      <p:sp>
        <p:nvSpPr>
          <p:cNvPr id="3" name="Content Placeholder 2">
            <a:extLst>
              <a:ext uri="{FF2B5EF4-FFF2-40B4-BE49-F238E27FC236}">
                <a16:creationId xmlns:a16="http://schemas.microsoft.com/office/drawing/2014/main" id="{E35DB1E7-8BB0-4720-8CC7-D39D3A781561}"/>
              </a:ext>
            </a:extLst>
          </p:cNvPr>
          <p:cNvSpPr>
            <a:spLocks noGrp="1"/>
          </p:cNvSpPr>
          <p:nvPr>
            <p:ph idx="4294967295"/>
          </p:nvPr>
        </p:nvSpPr>
        <p:spPr>
          <a:xfrm>
            <a:off x="270000" y="1941293"/>
            <a:ext cx="5627880" cy="796791"/>
          </a:xfrm>
        </p:spPr>
        <p:txBody>
          <a:bodyPr/>
          <a:lstStyle/>
          <a:p>
            <a:r>
              <a:rPr lang="en-US" sz="1600">
                <a:latin typeface="+mj-lt"/>
              </a:rPr>
              <a:t>Report figure 1</a:t>
            </a:r>
            <a:br>
              <a:rPr lang="en-US" sz="1600">
                <a:latin typeface="+mj-lt"/>
              </a:rPr>
            </a:br>
            <a:r>
              <a:rPr lang="en-US" sz="1600">
                <a:latin typeface="+mj-lt"/>
              </a:rPr>
              <a:t>Times series of COVID-19 mortality and excess mortality per 100,000 across the UK (January 2020 to March 2021)</a:t>
            </a:r>
          </a:p>
          <a:p>
            <a:endParaRPr lang="en-US">
              <a:latin typeface="+mj-lt"/>
            </a:endParaRPr>
          </a:p>
        </p:txBody>
      </p:sp>
      <p:pic>
        <p:nvPicPr>
          <p:cNvPr id="8" name="Picture 7" descr="Chart, line chart&#10;&#10;Description automatically generated">
            <a:extLst>
              <a:ext uri="{FF2B5EF4-FFF2-40B4-BE49-F238E27FC236}">
                <a16:creationId xmlns:a16="http://schemas.microsoft.com/office/drawing/2014/main" id="{7B04981B-292D-40B6-8609-FB13BA34D782}"/>
              </a:ext>
            </a:extLst>
          </p:cNvPr>
          <p:cNvPicPr/>
          <p:nvPr/>
        </p:nvPicPr>
        <p:blipFill>
          <a:blip r:embed="rId2"/>
          <a:stretch/>
        </p:blipFill>
        <p:spPr>
          <a:xfrm>
            <a:off x="322249" y="2854096"/>
            <a:ext cx="6260793" cy="3579158"/>
          </a:xfrm>
          <a:prstGeom prst="rect">
            <a:avLst/>
          </a:prstGeom>
          <a:ln>
            <a:solidFill>
              <a:schemeClr val="bg2"/>
            </a:solidFill>
          </a:ln>
        </p:spPr>
      </p:pic>
      <p:sp>
        <p:nvSpPr>
          <p:cNvPr id="9" name="TextBox 8">
            <a:extLst>
              <a:ext uri="{FF2B5EF4-FFF2-40B4-BE49-F238E27FC236}">
                <a16:creationId xmlns:a16="http://schemas.microsoft.com/office/drawing/2014/main" id="{A418A118-677F-461C-831E-85F319473DA3}"/>
              </a:ext>
            </a:extLst>
          </p:cNvPr>
          <p:cNvSpPr txBox="1"/>
          <p:nvPr/>
        </p:nvSpPr>
        <p:spPr>
          <a:xfrm>
            <a:off x="270000" y="6622105"/>
            <a:ext cx="5493600" cy="1737362"/>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213995" indent="-213995"/>
            <a:r>
              <a:rPr lang="en-US"/>
              <a:t>Although the COVID-19 death rate was similar in the first and second waves, excess mortality was lower in the second. This was partly because flu deaths were lower than usual and because improved testing led to COVID-19 death rates becoming more accurate. </a:t>
            </a:r>
          </a:p>
          <a:p>
            <a:pPr marL="213995" indent="-213995"/>
            <a:r>
              <a:rPr lang="en-US"/>
              <a:t>The second wave was more prolonged than the first. </a:t>
            </a:r>
          </a:p>
        </p:txBody>
      </p:sp>
      <p:sp>
        <p:nvSpPr>
          <p:cNvPr id="13" name="Date Placeholder 3">
            <a:extLst>
              <a:ext uri="{FF2B5EF4-FFF2-40B4-BE49-F238E27FC236}">
                <a16:creationId xmlns:a16="http://schemas.microsoft.com/office/drawing/2014/main" id="{727AA437-F086-4339-A38D-6C0C65C717DD}"/>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6</a:t>
            </a:fld>
            <a:endParaRPr lang="en-US"/>
          </a:p>
        </p:txBody>
      </p:sp>
      <p:sp>
        <p:nvSpPr>
          <p:cNvPr id="14" name="Footer Placeholder 4">
            <a:extLst>
              <a:ext uri="{FF2B5EF4-FFF2-40B4-BE49-F238E27FC236}">
                <a16:creationId xmlns:a16="http://schemas.microsoft.com/office/drawing/2014/main" id="{3A3C1995-7D12-4245-87A0-53BC06A2197A}"/>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737805327"/>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468FA-BB68-480C-8476-18CC1048B3F0}"/>
              </a:ext>
            </a:extLst>
          </p:cNvPr>
          <p:cNvSpPr>
            <a:spLocks noGrp="1"/>
          </p:cNvSpPr>
          <p:nvPr>
            <p:ph type="title"/>
          </p:nvPr>
        </p:nvSpPr>
        <p:spPr>
          <a:xfrm>
            <a:off x="270000" y="1260000"/>
            <a:ext cx="6304852" cy="492443"/>
          </a:xfrm>
        </p:spPr>
        <p:txBody>
          <a:bodyPr/>
          <a:lstStyle/>
          <a:p>
            <a:r>
              <a:rPr lang="en-US"/>
              <a:t>Excess mortality in UK </a:t>
            </a:r>
          </a:p>
        </p:txBody>
      </p:sp>
      <p:sp>
        <p:nvSpPr>
          <p:cNvPr id="3" name="Content Placeholder 2">
            <a:extLst>
              <a:ext uri="{FF2B5EF4-FFF2-40B4-BE49-F238E27FC236}">
                <a16:creationId xmlns:a16="http://schemas.microsoft.com/office/drawing/2014/main" id="{E35DB1E7-8BB0-4720-8CC7-D39D3A781561}"/>
              </a:ext>
            </a:extLst>
          </p:cNvPr>
          <p:cNvSpPr>
            <a:spLocks noGrp="1"/>
          </p:cNvSpPr>
          <p:nvPr>
            <p:ph idx="4294967295"/>
          </p:nvPr>
        </p:nvSpPr>
        <p:spPr>
          <a:xfrm>
            <a:off x="270336" y="1940400"/>
            <a:ext cx="5626800" cy="796543"/>
          </a:xfrm>
        </p:spPr>
        <p:txBody>
          <a:bodyPr vert="horz" lIns="0" tIns="0" rIns="0" bIns="0" rtlCol="0" anchor="t">
            <a:noAutofit/>
          </a:bodyPr>
          <a:lstStyle/>
          <a:p>
            <a:r>
              <a:rPr lang="en-US" sz="1600">
                <a:latin typeface="+mj-lt"/>
              </a:rPr>
              <a:t>Report figure 2</a:t>
            </a:r>
            <a:br>
              <a:rPr lang="en-US" sz="1600">
                <a:latin typeface="+mj-lt"/>
              </a:rPr>
            </a:br>
            <a:r>
              <a:rPr lang="en-US" sz="1600">
                <a:latin typeface="+mj-lt"/>
                <a:ea typeface="+mn-lt"/>
                <a:cs typeface="+mn-lt"/>
              </a:rPr>
              <a:t>Excess deaths as a share of expected deaths by week registered, for regions and countries of the UK, January 2020 to June 2021</a:t>
            </a:r>
          </a:p>
          <a:p>
            <a:endParaRPr lang="en-US">
              <a:latin typeface="+mj-lt"/>
            </a:endParaRPr>
          </a:p>
        </p:txBody>
      </p:sp>
      <p:sp>
        <p:nvSpPr>
          <p:cNvPr id="8" name="TextBox 7">
            <a:extLst>
              <a:ext uri="{FF2B5EF4-FFF2-40B4-BE49-F238E27FC236}">
                <a16:creationId xmlns:a16="http://schemas.microsoft.com/office/drawing/2014/main" id="{6783D1BF-80EA-4A2B-BC07-96DD58E12457}"/>
              </a:ext>
            </a:extLst>
          </p:cNvPr>
          <p:cNvSpPr txBox="1"/>
          <p:nvPr/>
        </p:nvSpPr>
        <p:spPr>
          <a:xfrm>
            <a:off x="303185" y="7448918"/>
            <a:ext cx="4978915" cy="1737362"/>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213995" indent="-213995"/>
            <a:r>
              <a:rPr lang="en-US"/>
              <a:t>In wave one and two, the highest excess mortality peak was in London. </a:t>
            </a:r>
          </a:p>
          <a:p>
            <a:pPr marL="213995" indent="-213995"/>
            <a:r>
              <a:rPr lang="en-US"/>
              <a:t>In the north of England, as well as the East Midlands, deaths began to increase from October 2020, compared with November/December in London and parts of the south of England. </a:t>
            </a:r>
          </a:p>
        </p:txBody>
      </p:sp>
      <p:pic>
        <p:nvPicPr>
          <p:cNvPr id="10" name="Picture 9">
            <a:extLst>
              <a:ext uri="{FF2B5EF4-FFF2-40B4-BE49-F238E27FC236}">
                <a16:creationId xmlns:a16="http://schemas.microsoft.com/office/drawing/2014/main" id="{70C9DA6A-E0AD-456C-9AD4-B4E3966F8C57}"/>
              </a:ext>
            </a:extLst>
          </p:cNvPr>
          <p:cNvPicPr>
            <a:picLocks noChangeAspect="1"/>
          </p:cNvPicPr>
          <p:nvPr/>
        </p:nvPicPr>
        <p:blipFill>
          <a:blip r:embed="rId2"/>
          <a:srcRect/>
          <a:stretch/>
        </p:blipFill>
        <p:spPr>
          <a:xfrm>
            <a:off x="266511" y="3120407"/>
            <a:ext cx="6271667" cy="4192291"/>
          </a:xfrm>
          <a:prstGeom prst="rect">
            <a:avLst/>
          </a:prstGeom>
          <a:ln>
            <a:solidFill>
              <a:schemeClr val="bg2"/>
            </a:solidFill>
          </a:ln>
        </p:spPr>
      </p:pic>
      <p:sp>
        <p:nvSpPr>
          <p:cNvPr id="9" name="Date Placeholder 3">
            <a:extLst>
              <a:ext uri="{FF2B5EF4-FFF2-40B4-BE49-F238E27FC236}">
                <a16:creationId xmlns:a16="http://schemas.microsoft.com/office/drawing/2014/main" id="{741CCBB1-E099-46D3-95CB-164D833366DB}"/>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7</a:t>
            </a:fld>
            <a:endParaRPr lang="en-US"/>
          </a:p>
        </p:txBody>
      </p:sp>
      <p:sp>
        <p:nvSpPr>
          <p:cNvPr id="11" name="Footer Placeholder 4">
            <a:extLst>
              <a:ext uri="{FF2B5EF4-FFF2-40B4-BE49-F238E27FC236}">
                <a16:creationId xmlns:a16="http://schemas.microsoft.com/office/drawing/2014/main" id="{6AAF1CBA-F1EB-453B-8064-4813D930F561}"/>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3032019597"/>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78DE6-599D-4534-B6C1-835481ED9E0A}"/>
              </a:ext>
            </a:extLst>
          </p:cNvPr>
          <p:cNvSpPr>
            <a:spLocks noGrp="1"/>
          </p:cNvSpPr>
          <p:nvPr>
            <p:ph type="title"/>
          </p:nvPr>
        </p:nvSpPr>
        <p:spPr>
          <a:xfrm>
            <a:off x="270000" y="1260000"/>
            <a:ext cx="6304852" cy="861774"/>
          </a:xfrm>
        </p:spPr>
        <p:txBody>
          <a:bodyPr/>
          <a:lstStyle/>
          <a:p>
            <a:r>
              <a:rPr lang="en-US" sz="2800"/>
              <a:t>COVID-19 mortality rate across local authorities in England and Wales</a:t>
            </a:r>
          </a:p>
        </p:txBody>
      </p:sp>
      <p:sp>
        <p:nvSpPr>
          <p:cNvPr id="3" name="Content Placeholder 2">
            <a:extLst>
              <a:ext uri="{FF2B5EF4-FFF2-40B4-BE49-F238E27FC236}">
                <a16:creationId xmlns:a16="http://schemas.microsoft.com/office/drawing/2014/main" id="{833D7B81-6323-4E88-9B30-5539A503C459}"/>
              </a:ext>
            </a:extLst>
          </p:cNvPr>
          <p:cNvSpPr>
            <a:spLocks noGrp="1"/>
          </p:cNvSpPr>
          <p:nvPr>
            <p:ph idx="4294967295"/>
          </p:nvPr>
        </p:nvSpPr>
        <p:spPr>
          <a:xfrm>
            <a:off x="252725" y="2285430"/>
            <a:ext cx="5626800" cy="839351"/>
          </a:xfrm>
        </p:spPr>
        <p:txBody>
          <a:bodyPr vert="horz" lIns="0" tIns="0" rIns="0" bIns="0" rtlCol="0" anchor="t">
            <a:noAutofit/>
          </a:bodyPr>
          <a:lstStyle/>
          <a:p>
            <a:r>
              <a:rPr lang="en-US" sz="1600">
                <a:latin typeface="+mj-lt"/>
                <a:ea typeface="+mn-lt"/>
                <a:cs typeface="+mn-lt"/>
              </a:rPr>
              <a:t>Heat map of age-</a:t>
            </a:r>
            <a:r>
              <a:rPr lang="en-US" sz="1600" err="1">
                <a:latin typeface="+mj-lt"/>
                <a:ea typeface="+mn-lt"/>
                <a:cs typeface="+mn-lt"/>
              </a:rPr>
              <a:t>standardised</a:t>
            </a:r>
            <a:r>
              <a:rPr lang="en-US" sz="1600">
                <a:latin typeface="+mj-lt"/>
                <a:ea typeface="+mn-lt"/>
                <a:cs typeface="+mn-lt"/>
              </a:rPr>
              <a:t> COVID-19 mortality by local authority by month in England and Wales</a:t>
            </a:r>
            <a:br>
              <a:rPr lang="en-US" sz="1600">
                <a:latin typeface="+mj-lt"/>
                <a:ea typeface="+mn-lt"/>
                <a:cs typeface="+mn-lt"/>
              </a:rPr>
            </a:br>
            <a:r>
              <a:rPr lang="en-US" sz="1600">
                <a:latin typeface="+mj-lt"/>
                <a:ea typeface="+mn-lt"/>
                <a:cs typeface="+mn-lt"/>
              </a:rPr>
              <a:t>(March 2020 to March 2021)</a:t>
            </a:r>
            <a:endParaRPr lang="en-US" sz="1600">
              <a:latin typeface="+mj-lt"/>
              <a:cs typeface="Arial"/>
            </a:endParaRPr>
          </a:p>
        </p:txBody>
      </p:sp>
      <p:sp>
        <p:nvSpPr>
          <p:cNvPr id="9" name="TextBox 8">
            <a:extLst>
              <a:ext uri="{FF2B5EF4-FFF2-40B4-BE49-F238E27FC236}">
                <a16:creationId xmlns:a16="http://schemas.microsoft.com/office/drawing/2014/main" id="{FC77D2EA-E36E-4A3A-AD8C-1A769C5FA44B}"/>
              </a:ext>
            </a:extLst>
          </p:cNvPr>
          <p:cNvSpPr txBox="1"/>
          <p:nvPr/>
        </p:nvSpPr>
        <p:spPr>
          <a:xfrm>
            <a:off x="246846" y="6778008"/>
            <a:ext cx="4934460" cy="2968469"/>
          </a:xfrm>
          <a:prstGeom prst="rect">
            <a:avLst/>
          </a:prstGeom>
          <a:solidFill>
            <a:srgbClr val="04547C"/>
          </a:solidFill>
        </p:spPr>
        <p:txBody>
          <a:bodyPr rot="0" spcFirstLastPara="0" vertOverflow="overflow" horzOverflow="overflow" vert="horz" wrap="square" lIns="144000" tIns="144000" rIns="144000" bIns="144000" numCol="1" spcCol="0" rtlCol="0" fromWordArt="0" anchor="t" anchorCtr="0" forceAA="0" compatLnSpc="1">
            <a:prstTxWarp prst="textNoShape">
              <a:avLst/>
            </a:prstTxWarp>
            <a:spAutoFit/>
          </a:bodyPr>
          <a:lstStyle>
            <a:defPPr>
              <a:defRPr lang="en-US"/>
            </a:defPPr>
            <a:lvl1pPr marL="214313" indent="-214313">
              <a:spcAft>
                <a:spcPts val="1200"/>
              </a:spcAft>
              <a:buFont typeface="Arial"/>
              <a:buChar char="•"/>
              <a:defRPr sz="1400">
                <a:solidFill>
                  <a:srgbClr val="FFFFFF"/>
                </a:solidFill>
                <a:latin typeface="Arial"/>
                <a:cs typeface="Arial"/>
              </a:defRPr>
            </a:lvl1pPr>
          </a:lstStyle>
          <a:p>
            <a:pPr marL="213995" indent="-213995"/>
            <a:r>
              <a:rPr lang="en-US"/>
              <a:t>London experienced COVID-19 mortality earlier than other regions in spring 2020, and in January 2021 saw some of the highest levels of mortality. In June 2020, COVID-19 mortality remained higher in northern regions than in London. </a:t>
            </a:r>
          </a:p>
          <a:p>
            <a:pPr marL="213995" indent="-213995"/>
            <a:r>
              <a:rPr lang="en-US"/>
              <a:t>In October 2020, the North East and North West of England, along with Wales, had relatively high levels of COVID-19 mortality. </a:t>
            </a:r>
          </a:p>
          <a:p>
            <a:pPr marL="213995" indent="-213995"/>
            <a:r>
              <a:rPr lang="en-US"/>
              <a:t>Parts of these areas were subject to regional restrictions and, in Wales, a two-week 'circuit-breaker' lockdown from 23 October 2020. </a:t>
            </a:r>
          </a:p>
        </p:txBody>
      </p:sp>
      <p:sp>
        <p:nvSpPr>
          <p:cNvPr id="12" name="Text Placeholder 5">
            <a:extLst>
              <a:ext uri="{FF2B5EF4-FFF2-40B4-BE49-F238E27FC236}">
                <a16:creationId xmlns:a16="http://schemas.microsoft.com/office/drawing/2014/main" id="{DF1593E3-A943-4DF9-A411-C09F77660D8D}"/>
              </a:ext>
            </a:extLst>
          </p:cNvPr>
          <p:cNvSpPr txBox="1">
            <a:spLocks/>
          </p:cNvSpPr>
          <p:nvPr/>
        </p:nvSpPr>
        <p:spPr>
          <a:xfrm>
            <a:off x="246846" y="6335926"/>
            <a:ext cx="6328006" cy="294312"/>
          </a:xfrm>
          <a:prstGeom prst="rect">
            <a:avLst/>
          </a:prstGeom>
        </p:spPr>
        <p:txBody>
          <a:bodyPr lIns="68580" tIns="34290" rIns="68580" bIns="34290" anchor="t"/>
          <a:lstStyle>
            <a:lvl1pPr marL="0" indent="0" algn="l" defTabSz="457200" rtl="0" eaLnBrk="1" latinLnBrk="0" hangingPunct="1">
              <a:spcBef>
                <a:spcPts val="1000"/>
              </a:spcBef>
              <a:spcAft>
                <a:spcPts val="0"/>
              </a:spcAft>
              <a:buFont typeface="Arial"/>
              <a:buNone/>
              <a:defRPr sz="2000" kern="1200">
                <a:solidFill>
                  <a:schemeClr val="tx1"/>
                </a:solidFill>
                <a:latin typeface="+mn-lt"/>
                <a:ea typeface="+mn-ea"/>
                <a:cs typeface="+mn-cs"/>
              </a:defRPr>
            </a:lvl1pPr>
            <a:lvl2pPr marL="0" indent="0" algn="l" defTabSz="457200" rtl="0" eaLnBrk="1" latinLnBrk="0" hangingPunct="1">
              <a:spcBef>
                <a:spcPts val="1000"/>
              </a:spcBef>
              <a:spcAft>
                <a:spcPts val="0"/>
              </a:spcAft>
              <a:buFont typeface="Arial"/>
              <a:buNone/>
              <a:defRPr sz="2000" b="1" kern="1200">
                <a:solidFill>
                  <a:srgbClr val="E30514"/>
                </a:solidFill>
                <a:latin typeface="+mn-lt"/>
                <a:ea typeface="+mn-ea"/>
                <a:cs typeface="+mn-cs"/>
              </a:defRPr>
            </a:lvl2pPr>
            <a:lvl3pPr marL="288000" indent="-288000" algn="l" defTabSz="457200" rtl="0" eaLnBrk="1" latinLnBrk="0" hangingPunct="1">
              <a:spcBef>
                <a:spcPts val="1000"/>
              </a:spcBef>
              <a:spcAft>
                <a:spcPts val="0"/>
              </a:spcAft>
              <a:buSzPct val="120000"/>
              <a:buFont typeface="Arial" panose="020B0604020202020204" pitchFamily="34" charset="0"/>
              <a:buChar char="•"/>
              <a:defRPr sz="2000" kern="1200">
                <a:solidFill>
                  <a:schemeClr val="tx1"/>
                </a:solidFill>
                <a:latin typeface="+mn-lt"/>
                <a:ea typeface="+mn-ea"/>
                <a:cs typeface="+mn-cs"/>
              </a:defRPr>
            </a:lvl3pPr>
            <a:lvl4pPr marL="1152000" indent="-288000" algn="l" defTabSz="457200" rtl="0" eaLnBrk="1" latinLnBrk="0" hangingPunct="1">
              <a:spcBef>
                <a:spcPts val="0"/>
              </a:spcBef>
              <a:spcAft>
                <a:spcPts val="500"/>
              </a:spcAft>
              <a:buSzPct val="120000"/>
              <a:buFont typeface="Arial" panose="020B0604020202020204" pitchFamily="34" charset="0"/>
              <a:buChar char="•"/>
              <a:defRPr sz="2000" kern="1200">
                <a:solidFill>
                  <a:schemeClr val="tx1"/>
                </a:solidFill>
                <a:latin typeface="+mn-lt"/>
                <a:ea typeface="+mn-ea"/>
                <a:cs typeface="+mn-cs"/>
              </a:defRPr>
            </a:lvl4pPr>
            <a:lvl5pPr marL="1944000" indent="-288000" algn="l" defTabSz="457200" rtl="0" eaLnBrk="1" latinLnBrk="0" hangingPunct="1">
              <a:spcBef>
                <a:spcPts val="0"/>
              </a:spcBef>
              <a:spcAft>
                <a:spcPts val="1000"/>
              </a:spcAft>
              <a:buFont typeface="Arial" panose="020B0604020202020204" pitchFamily="34" charset="0"/>
              <a:buChar char="−"/>
              <a:tabLst/>
              <a:defRPr sz="2000" kern="1200">
                <a:solidFill>
                  <a:schemeClr val="tx1"/>
                </a:solidFill>
                <a:latin typeface="+mn-lt"/>
                <a:ea typeface="+mn-ea"/>
                <a:cs typeface="+mn-cs"/>
              </a:defRPr>
            </a:lvl5pPr>
            <a:lvl6pPr marL="288000" indent="-288000" algn="l" defTabSz="457200" rtl="0" eaLnBrk="1" latinLnBrk="0" hangingPunct="1">
              <a:spcBef>
                <a:spcPts val="500"/>
              </a:spcBef>
              <a:buFont typeface="Wingdings" charset="2"/>
              <a:buAutoNum type="arabicPlain"/>
              <a:defRPr sz="2400" kern="1200">
                <a:solidFill>
                  <a:schemeClr val="tx1"/>
                </a:solidFill>
                <a:latin typeface="+mn-lt"/>
                <a:ea typeface="+mn-ea"/>
                <a:cs typeface="+mn-cs"/>
              </a:defRPr>
            </a:lvl6pPr>
            <a:lvl7pPr marL="0" indent="0" algn="l" defTabSz="457200" rtl="0" eaLnBrk="1" latinLnBrk="0" hangingPunct="1">
              <a:spcBef>
                <a:spcPts val="500"/>
              </a:spcBef>
              <a:buFont typeface="Arial"/>
              <a:buNone/>
              <a:defRPr sz="1800" kern="1200">
                <a:solidFill>
                  <a:schemeClr val="tx1"/>
                </a:solidFill>
                <a:latin typeface="+mn-lt"/>
                <a:ea typeface="+mn-ea"/>
                <a:cs typeface="+mn-cs"/>
              </a:defRPr>
            </a:lvl7pPr>
            <a:lvl8pPr marL="0" indent="0" algn="l" defTabSz="457200" rtl="0" eaLnBrk="1" latinLnBrk="0" hangingPunct="1">
              <a:spcBef>
                <a:spcPts val="500"/>
              </a:spcBef>
              <a:buFont typeface="Arial"/>
              <a:buNone/>
              <a:defRPr sz="1800" b="1" kern="1200">
                <a:solidFill>
                  <a:schemeClr val="tx1"/>
                </a:solidFill>
                <a:latin typeface="+mn-lt"/>
                <a:ea typeface="+mn-ea"/>
                <a:cs typeface="+mn-cs"/>
              </a:defRPr>
            </a:lvl8pPr>
            <a:lvl9pPr marL="288000" indent="-288000" algn="l" defTabSz="457200" rtl="0" eaLnBrk="1" latinLnBrk="0" hangingPunct="1">
              <a:spcBef>
                <a:spcPts val="500"/>
              </a:spcBef>
              <a:buFont typeface="Arial"/>
              <a:buChar char="•"/>
              <a:defRPr sz="1800" kern="1200">
                <a:solidFill>
                  <a:schemeClr val="tx1"/>
                </a:solidFill>
                <a:latin typeface="+mn-lt"/>
                <a:ea typeface="+mn-ea"/>
                <a:cs typeface="+mn-cs"/>
              </a:defRPr>
            </a:lvl9pPr>
          </a:lstStyle>
          <a:p>
            <a:r>
              <a:rPr lang="en-US" sz="800">
                <a:solidFill>
                  <a:srgbClr val="04547C"/>
                </a:solidFill>
                <a:latin typeface="Arial"/>
                <a:cs typeface="Arial"/>
              </a:rPr>
              <a:t>Note: Each line on this chart represents an upper tier local authority in England and Wales. The darker the </a:t>
            </a:r>
            <a:r>
              <a:rPr lang="en-US" sz="800" err="1">
                <a:solidFill>
                  <a:srgbClr val="04547C"/>
                </a:solidFill>
                <a:latin typeface="Arial"/>
                <a:cs typeface="Arial"/>
              </a:rPr>
              <a:t>colour</a:t>
            </a:r>
            <a:r>
              <a:rPr lang="en-US" sz="800">
                <a:solidFill>
                  <a:srgbClr val="04547C"/>
                </a:solidFill>
                <a:latin typeface="Arial"/>
                <a:cs typeface="Arial"/>
              </a:rPr>
              <a:t>, the higher the level of COVID mortality in that month. National lockdowns are indicated by black grids.</a:t>
            </a:r>
          </a:p>
        </p:txBody>
      </p:sp>
      <p:pic>
        <p:nvPicPr>
          <p:cNvPr id="13" name="Picture 12" descr="Chart&#10;&#10;Description automatically generated">
            <a:extLst>
              <a:ext uri="{FF2B5EF4-FFF2-40B4-BE49-F238E27FC236}">
                <a16:creationId xmlns:a16="http://schemas.microsoft.com/office/drawing/2014/main" id="{508CBE20-7B94-48F3-A875-E0576710C83D}"/>
              </a:ext>
            </a:extLst>
          </p:cNvPr>
          <p:cNvPicPr>
            <a:picLocks noChangeAspect="1"/>
          </p:cNvPicPr>
          <p:nvPr/>
        </p:nvPicPr>
        <p:blipFill>
          <a:blip r:embed="rId2"/>
          <a:stretch>
            <a:fillRect/>
          </a:stretch>
        </p:blipFill>
        <p:spPr>
          <a:xfrm>
            <a:off x="283063" y="3229286"/>
            <a:ext cx="5477657" cy="2995463"/>
          </a:xfrm>
          <a:prstGeom prst="rect">
            <a:avLst/>
          </a:prstGeom>
        </p:spPr>
      </p:pic>
      <p:sp>
        <p:nvSpPr>
          <p:cNvPr id="10" name="Date Placeholder 3">
            <a:extLst>
              <a:ext uri="{FF2B5EF4-FFF2-40B4-BE49-F238E27FC236}">
                <a16:creationId xmlns:a16="http://schemas.microsoft.com/office/drawing/2014/main" id="{4633FA29-FA43-4D4A-8D8D-5E2134EA26A0}"/>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8</a:t>
            </a:fld>
            <a:endParaRPr lang="en-US"/>
          </a:p>
        </p:txBody>
      </p:sp>
      <p:sp>
        <p:nvSpPr>
          <p:cNvPr id="11" name="Footer Placeholder 4">
            <a:extLst>
              <a:ext uri="{FF2B5EF4-FFF2-40B4-BE49-F238E27FC236}">
                <a16:creationId xmlns:a16="http://schemas.microsoft.com/office/drawing/2014/main" id="{C94BD07A-9B98-4F8C-8B97-7296072E7500}"/>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401949151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28F0-5F3B-49EA-B401-121BD43C929D}"/>
              </a:ext>
            </a:extLst>
          </p:cNvPr>
          <p:cNvSpPr>
            <a:spLocks noGrp="1"/>
          </p:cNvSpPr>
          <p:nvPr>
            <p:ph type="title"/>
          </p:nvPr>
        </p:nvSpPr>
        <p:spPr>
          <a:xfrm>
            <a:off x="276574" y="1270335"/>
            <a:ext cx="6304852" cy="984885"/>
          </a:xfrm>
        </p:spPr>
        <p:txBody>
          <a:bodyPr/>
          <a:lstStyle/>
          <a:p>
            <a:r>
              <a:rPr lang="en-US"/>
              <a:t>Alpha variant, mortality and lockdown</a:t>
            </a:r>
          </a:p>
        </p:txBody>
      </p:sp>
      <p:sp>
        <p:nvSpPr>
          <p:cNvPr id="3" name="Content Placeholder 2">
            <a:extLst>
              <a:ext uri="{FF2B5EF4-FFF2-40B4-BE49-F238E27FC236}">
                <a16:creationId xmlns:a16="http://schemas.microsoft.com/office/drawing/2014/main" id="{24ED9D86-5BBD-46B1-A1D7-975D4F6DB729}"/>
              </a:ext>
            </a:extLst>
          </p:cNvPr>
          <p:cNvSpPr>
            <a:spLocks noGrp="1"/>
          </p:cNvSpPr>
          <p:nvPr>
            <p:ph idx="1"/>
          </p:nvPr>
        </p:nvSpPr>
        <p:spPr>
          <a:xfrm>
            <a:off x="276574" y="2619540"/>
            <a:ext cx="5519005" cy="3654259"/>
          </a:xfrm>
        </p:spPr>
        <p:txBody>
          <a:bodyPr vert="horz" lIns="0" tIns="0" rIns="0" bIns="0" rtlCol="0" anchor="t">
            <a:noAutofit/>
          </a:bodyPr>
          <a:lstStyle/>
          <a:p>
            <a:pPr marL="213995" indent="-213995">
              <a:spcBef>
                <a:spcPts val="0"/>
              </a:spcBef>
              <a:spcAft>
                <a:spcPts val="1200"/>
              </a:spcAft>
              <a:buChar char="•"/>
            </a:pPr>
            <a:r>
              <a:rPr lang="en-US">
                <a:ea typeface="+mn-lt"/>
                <a:cs typeface="+mn-lt"/>
              </a:rPr>
              <a:t>The alpha variant </a:t>
            </a:r>
            <a:r>
              <a:rPr lang="en-US">
                <a:ea typeface="+mn-lt"/>
                <a:cs typeface="+mn-lt"/>
                <a:hlinkClick r:id="rId3"/>
              </a:rPr>
              <a:t>was the dominant </a:t>
            </a:r>
            <a:r>
              <a:rPr lang="en-US">
                <a:ea typeface="+mn-lt"/>
                <a:cs typeface="+mn-lt"/>
              </a:rPr>
              <a:t>variant in the second wave. </a:t>
            </a:r>
            <a:endParaRPr lang="en-US">
              <a:cs typeface="Arial"/>
            </a:endParaRPr>
          </a:p>
          <a:p>
            <a:pPr marL="213995" indent="-213995">
              <a:spcBef>
                <a:spcPts val="0"/>
              </a:spcBef>
              <a:spcAft>
                <a:spcPts val="1200"/>
              </a:spcAft>
              <a:buChar char="•"/>
            </a:pPr>
            <a:r>
              <a:rPr lang="en-US">
                <a:cs typeface="Arial"/>
                <a:hlinkClick r:id="rId4"/>
              </a:rPr>
              <a:t>New and Emerging Respiratory Virus Threats Advisory Group evidence review</a:t>
            </a:r>
            <a:r>
              <a:rPr lang="en-US">
                <a:cs typeface="Arial"/>
              </a:rPr>
              <a:t> found that this variant was more transmissible and increased severity of infection. Compared with other variants, studies estimated that the odds of deaths were between 1.28 and 1.65, suggesting that there is about a 28 to 65% increased risk of death. </a:t>
            </a:r>
          </a:p>
          <a:p>
            <a:pPr marL="213995" indent="-213995">
              <a:spcBef>
                <a:spcPts val="0"/>
              </a:spcBef>
              <a:spcAft>
                <a:spcPts val="1200"/>
              </a:spcAft>
              <a:buChar char="•"/>
            </a:pPr>
            <a:r>
              <a:rPr lang="en-US">
                <a:cs typeface="Arial"/>
              </a:rPr>
              <a:t>This led to the second wave of COVID-19 coming faster and stronger than expected and the UK government imposing </a:t>
            </a:r>
            <a:r>
              <a:rPr lang="en-US">
                <a:cs typeface="Arial"/>
                <a:hlinkClick r:id="rId5"/>
              </a:rPr>
              <a:t>strict restrictions</a:t>
            </a:r>
            <a:r>
              <a:rPr lang="en-US">
                <a:cs typeface="Arial"/>
              </a:rPr>
              <a:t> over Christmas and </a:t>
            </a:r>
            <a:r>
              <a:rPr lang="en-US">
                <a:cs typeface="Arial"/>
                <a:hlinkClick r:id="rId6"/>
              </a:rPr>
              <a:t>another nationwide lockdown</a:t>
            </a:r>
            <a:r>
              <a:rPr lang="en-US">
                <a:cs typeface="Arial"/>
              </a:rPr>
              <a:t>. </a:t>
            </a:r>
          </a:p>
          <a:p>
            <a:pPr marL="214313" indent="-214313">
              <a:spcBef>
                <a:spcPts val="0"/>
              </a:spcBef>
              <a:spcAft>
                <a:spcPts val="1200"/>
              </a:spcAft>
              <a:buFont typeface="Arial" panose="020B0604020202020204" pitchFamily="34" charset="0"/>
              <a:buChar char="•"/>
            </a:pPr>
            <a:endParaRPr lang="en-US">
              <a:cs typeface="Arial"/>
            </a:endParaRPr>
          </a:p>
          <a:p>
            <a:pPr marL="214313" indent="-214313">
              <a:spcBef>
                <a:spcPts val="0"/>
              </a:spcBef>
              <a:spcAft>
                <a:spcPts val="1200"/>
              </a:spcAft>
              <a:buFont typeface="Arial" panose="020B0604020202020204" pitchFamily="34" charset="0"/>
              <a:buChar char="•"/>
            </a:pPr>
            <a:endParaRPr lang="en-US">
              <a:cs typeface="Arial"/>
            </a:endParaRPr>
          </a:p>
          <a:p>
            <a:pPr marL="214313" indent="-214313">
              <a:spcBef>
                <a:spcPts val="0"/>
              </a:spcBef>
              <a:spcAft>
                <a:spcPts val="1200"/>
              </a:spcAft>
              <a:buFont typeface="Arial" panose="020B0604020202020204" pitchFamily="34" charset="0"/>
              <a:buChar char="•"/>
            </a:pPr>
            <a:endParaRPr lang="en-US">
              <a:cs typeface="Arial"/>
            </a:endParaRPr>
          </a:p>
          <a:p>
            <a:pPr marL="214313" indent="-214313">
              <a:spcBef>
                <a:spcPts val="0"/>
              </a:spcBef>
              <a:spcAft>
                <a:spcPts val="1200"/>
              </a:spcAft>
              <a:buFont typeface="Arial" panose="020B0604020202020204" pitchFamily="34" charset="0"/>
              <a:buChar char="•"/>
            </a:pPr>
            <a:endParaRPr lang="en-US">
              <a:cs typeface="Arial"/>
            </a:endParaRPr>
          </a:p>
          <a:p>
            <a:pPr marL="214313" indent="-214313">
              <a:spcBef>
                <a:spcPts val="0"/>
              </a:spcBef>
              <a:spcAft>
                <a:spcPts val="1200"/>
              </a:spcAft>
              <a:buFont typeface="Arial" panose="020B0604020202020204" pitchFamily="34" charset="0"/>
              <a:buChar char="•"/>
            </a:pPr>
            <a:endParaRPr lang="en-US">
              <a:cs typeface="Arial"/>
            </a:endParaRPr>
          </a:p>
          <a:p>
            <a:pPr marL="214313" indent="-214313">
              <a:spcBef>
                <a:spcPts val="0"/>
              </a:spcBef>
              <a:spcAft>
                <a:spcPts val="1200"/>
              </a:spcAft>
              <a:buFont typeface="Arial" panose="020B0604020202020204" pitchFamily="34" charset="0"/>
              <a:buChar char="•"/>
            </a:pPr>
            <a:endParaRPr lang="en-US">
              <a:cs typeface="Arial"/>
            </a:endParaRPr>
          </a:p>
          <a:p>
            <a:pPr marL="214313" indent="-214313">
              <a:spcBef>
                <a:spcPts val="0"/>
              </a:spcBef>
              <a:spcAft>
                <a:spcPts val="1200"/>
              </a:spcAft>
              <a:buFont typeface="Arial" panose="020B0604020202020204" pitchFamily="34" charset="0"/>
              <a:buChar char="•"/>
            </a:pPr>
            <a:endParaRPr lang="en-US">
              <a:cs typeface="Arial"/>
            </a:endParaRPr>
          </a:p>
        </p:txBody>
      </p:sp>
      <p:sp>
        <p:nvSpPr>
          <p:cNvPr id="8" name="Date Placeholder 3">
            <a:extLst>
              <a:ext uri="{FF2B5EF4-FFF2-40B4-BE49-F238E27FC236}">
                <a16:creationId xmlns:a16="http://schemas.microsoft.com/office/drawing/2014/main" id="{8A72BE27-3A14-4C6C-927C-4D306392A368}"/>
              </a:ext>
            </a:extLst>
          </p:cNvPr>
          <p:cNvSpPr>
            <a:spLocks noGrp="1"/>
          </p:cNvSpPr>
          <p:nvPr>
            <p:ph type="dt" sz="half" idx="10"/>
          </p:nvPr>
        </p:nvSpPr>
        <p:spPr>
          <a:xfrm>
            <a:off x="270000" y="512601"/>
            <a:ext cx="702000" cy="393413"/>
          </a:xfrm>
        </p:spPr>
        <p:txBody>
          <a:bodyPr/>
          <a:lstStyle>
            <a:lvl1pPr>
              <a:defRPr sz="1100"/>
            </a:lvl1pPr>
          </a:lstStyle>
          <a:p>
            <a:r>
              <a:rPr lang="en-US"/>
              <a:t>July 2021</a:t>
            </a:r>
          </a:p>
          <a:p>
            <a:r>
              <a:rPr lang="en-US"/>
              <a:t>Slide </a:t>
            </a:r>
            <a:fld id="{27DC6044-90E4-434D-A831-DC0B1E155F71}" type="slidenum">
              <a:rPr lang="en-US" smtClean="0"/>
              <a:pPr/>
              <a:t>9</a:t>
            </a:fld>
            <a:endParaRPr lang="en-US"/>
          </a:p>
        </p:txBody>
      </p:sp>
      <p:sp>
        <p:nvSpPr>
          <p:cNvPr id="9" name="Footer Placeholder 4">
            <a:extLst>
              <a:ext uri="{FF2B5EF4-FFF2-40B4-BE49-F238E27FC236}">
                <a16:creationId xmlns:a16="http://schemas.microsoft.com/office/drawing/2014/main" id="{91F0B877-2AC7-40FA-B7EC-50D2B1A5DB56}"/>
              </a:ext>
            </a:extLst>
          </p:cNvPr>
          <p:cNvSpPr>
            <a:spLocks noGrp="1"/>
          </p:cNvSpPr>
          <p:nvPr>
            <p:ph type="ftr" sz="quarter" idx="11"/>
          </p:nvPr>
        </p:nvSpPr>
        <p:spPr>
          <a:xfrm>
            <a:off x="1026000" y="512601"/>
            <a:ext cx="4356450" cy="393413"/>
          </a:xfrm>
        </p:spPr>
        <p:txBody>
          <a:bodyPr/>
          <a:lstStyle>
            <a:lvl1pPr>
              <a:defRPr sz="1100"/>
            </a:lvl1pPr>
          </a:lstStyle>
          <a:p>
            <a:r>
              <a:rPr lang="en-US"/>
              <a:t>COVID-19 impact inquiry: technical supplement</a:t>
            </a:r>
          </a:p>
          <a:p>
            <a:endParaRPr lang="en-US"/>
          </a:p>
        </p:txBody>
      </p:sp>
    </p:spTree>
    <p:extLst>
      <p:ext uri="{BB962C8B-B14F-4D97-AF65-F5344CB8AC3E}">
        <p14:creationId xmlns:p14="http://schemas.microsoft.com/office/powerpoint/2010/main" val="153211414"/>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
</file>

<file path=ppt/theme/theme1.xml><?xml version="1.0" encoding="utf-8"?>
<a:theme xmlns:a="http://schemas.openxmlformats.org/drawingml/2006/main" name="PowerPoint Template">
  <a:themeElements>
    <a:clrScheme name="Custom 1">
      <a:dk1>
        <a:srgbClr val="1C1C1C"/>
      </a:dk1>
      <a:lt1>
        <a:srgbClr val="FFFFFF"/>
      </a:lt1>
      <a:dk2>
        <a:srgbClr val="DD0031"/>
      </a:dk2>
      <a:lt2>
        <a:srgbClr val="E2DFD8"/>
      </a:lt2>
      <a:accent1>
        <a:srgbClr val="999390"/>
      </a:accent1>
      <a:accent2>
        <a:srgbClr val="EE9B90"/>
      </a:accent2>
      <a:accent3>
        <a:srgbClr val="9D8CB1"/>
      </a:accent3>
      <a:accent4>
        <a:srgbClr val="8BC68F"/>
      </a:accent4>
      <a:accent5>
        <a:srgbClr val="FFE996"/>
      </a:accent5>
      <a:accent6>
        <a:srgbClr val="A6D7D3"/>
      </a:accent6>
      <a:hlink>
        <a:srgbClr val="2A7979"/>
      </a:hlink>
      <a:folHlink>
        <a:srgbClr val="E2DFD8"/>
      </a:folHlink>
    </a:clrScheme>
    <a:fontScheme name="The Health Foundati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t"/>
      <a:lstStyle>
        <a:defPPr algn="l">
          <a:defRPr sz="3000">
            <a:solidFill>
              <a:schemeClr val="accent1"/>
            </a:solidFill>
            <a:latin typeface="Univers LT Std 65 Bold"/>
            <a:cs typeface="Univers LT Std 65 Bol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A6D7D3"/>
        </a:solidFill>
      </a:spPr>
      <a:bodyPr wrap="square" rtlCol="0">
        <a:noAutofit/>
      </a:bodyPr>
      <a:lstStyle>
        <a:defPPr>
          <a:defRPr sz="1400">
            <a:solidFill>
              <a:srgbClr val="FFFFFF"/>
            </a:solidFill>
            <a:latin typeface="+mj-lt"/>
          </a:defRPr>
        </a:defPPr>
      </a:lstStyle>
    </a:txDef>
  </a:objectDefaults>
  <a:extraClrSchemeLst/>
  <a:extLst>
    <a:ext uri="{05A4C25C-085E-4340-85A3-A5531E510DB2}">
      <thm15:themeFamily xmlns:thm15="http://schemas.microsoft.com/office/thememl/2012/main" name="PowerPoint Template.potx" id="{7DC92CD1-59B9-49AC-AA81-D7C3D486B7ED}" vid="{0F70306B-F0C5-4886-8D48-01C9D07B03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4a5664c-7bf6-4628-a968-ef46a19d56f6">
      <UserInfo>
        <DisplayName>David Finch</DisplayName>
        <AccountId>36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5377A25FBD064C8B216FEBD5C86B3B" ma:contentTypeVersion="" ma:contentTypeDescription="Create a new document." ma:contentTypeScope="" ma:versionID="a38e3632a5e8b84416930cef746b3f97">
  <xsd:schema xmlns:xsd="http://www.w3.org/2001/XMLSchema" xmlns:xs="http://www.w3.org/2001/XMLSchema" xmlns:p="http://schemas.microsoft.com/office/2006/metadata/properties" xmlns:ns2="09ef29ff-0e84-43c1-86ae-8cd3da026e89" xmlns:ns3="64a5664c-7bf6-4628-a968-ef46a19d56f6" targetNamespace="http://schemas.microsoft.com/office/2006/metadata/properties" ma:root="true" ma:fieldsID="12e795abe3e922a1095b57b77f98319e" ns2:_="" ns3:_="">
    <xsd:import namespace="09ef29ff-0e84-43c1-86ae-8cd3da026e89"/>
    <xsd:import namespace="64a5664c-7bf6-4628-a968-ef46a19d56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ef29ff-0e84-43c1-86ae-8cd3da026e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a5664c-7bf6-4628-a968-ef46a19d56f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1ED546-E601-4860-83F4-5FC5BC2BC917}">
  <ds:schemaRefs>
    <ds:schemaRef ds:uri="http://schemas.microsoft.com/sharepoint/v3/contenttype/forms"/>
  </ds:schemaRefs>
</ds:datastoreItem>
</file>

<file path=customXml/itemProps2.xml><?xml version="1.0" encoding="utf-8"?>
<ds:datastoreItem xmlns:ds="http://schemas.openxmlformats.org/officeDocument/2006/customXml" ds:itemID="{8842D5B5-3993-46A6-9E2D-029EFD97663B}">
  <ds:schemaRefs>
    <ds:schemaRef ds:uri="09ef29ff-0e84-43c1-86ae-8cd3da026e89"/>
    <ds:schemaRef ds:uri="64a5664c-7bf6-4628-a968-ef46a19d56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F53EC9C-5B96-4F21-A073-BA53C56417F0}">
  <ds:schemaRefs>
    <ds:schemaRef ds:uri="09ef29ff-0e84-43c1-86ae-8cd3da026e89"/>
    <ds:schemaRef ds:uri="64a5664c-7bf6-4628-a968-ef46a19d56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template (1)</Template>
  <TotalTime>0</TotalTime>
  <Words>4794</Words>
  <Application>Microsoft Office PowerPoint</Application>
  <PresentationFormat>A4 Paper (210x297 mm)</PresentationFormat>
  <Paragraphs>318</Paragraphs>
  <Slides>37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Georgia</vt:lpstr>
      <vt:lpstr>Wingdings</vt:lpstr>
      <vt:lpstr>PowerPoint Template</vt:lpstr>
      <vt:lpstr>COVID-19 health outcomes</vt:lpstr>
      <vt:lpstr>About this slide deck</vt:lpstr>
      <vt:lpstr>PowerPoint Presentation</vt:lpstr>
      <vt:lpstr>1.  COVID-19 outcomes in the UK</vt:lpstr>
      <vt:lpstr>UK COVID-19 admissions and rates of mechanical ventilation</vt:lpstr>
      <vt:lpstr>COVID-19 mortality in UK</vt:lpstr>
      <vt:lpstr>Excess mortality in UK </vt:lpstr>
      <vt:lpstr>COVID-19 mortality rate across local authorities in England and Wales</vt:lpstr>
      <vt:lpstr>Alpha variant, mortality and lockdown</vt:lpstr>
      <vt:lpstr>Prevalence of long COVID for different groups</vt:lpstr>
      <vt:lpstr>2. Comparing UK COVID-19 outcomes internationally</vt:lpstr>
      <vt:lpstr>Excess mortality across countries </vt:lpstr>
      <vt:lpstr>Excess mortality across cities  </vt:lpstr>
      <vt:lpstr>Government measures to control the virus</vt:lpstr>
      <vt:lpstr>Travel and the spread of COVID-19</vt:lpstr>
      <vt:lpstr>Healthy life expectancy and excess mortality</vt:lpstr>
      <vt:lpstr>Change in healthy life expectancy and excess mortality</vt:lpstr>
      <vt:lpstr>Underlying health and COVID-19 outcomes</vt:lpstr>
      <vt:lpstr>Prevalence of selected comorbidities</vt:lpstr>
      <vt:lpstr>Excess mortality by age group across countries </vt:lpstr>
      <vt:lpstr>Excess mortality and poverty across countries</vt:lpstr>
      <vt:lpstr>Income inequality and excess mortality across countries</vt:lpstr>
      <vt:lpstr>3. What made people in the UK more vulnerable to  COVID-19?</vt:lpstr>
      <vt:lpstr>Occupation and COVID-19 mortality </vt:lpstr>
      <vt:lpstr>Occupation and mortality </vt:lpstr>
      <vt:lpstr>Working from home and COVID-19 mortality</vt:lpstr>
      <vt:lpstr>UK social security in international context</vt:lpstr>
      <vt:lpstr>Access to financial support, COVID-19 and self-isolation</vt:lpstr>
      <vt:lpstr>Deprivation and COVID-19 mortality</vt:lpstr>
      <vt:lpstr>Impact of reducing health inequalities on COVID-19 mortality</vt:lpstr>
      <vt:lpstr>4. The COVID-19 vaccination programme</vt:lpstr>
      <vt:lpstr>COVID-19 vaccination rates in  the UK</vt:lpstr>
      <vt:lpstr>COVID-19 vaccination rates by socio-demographic group across England and Wales </vt:lpstr>
      <vt:lpstr>Vaccination take-up </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Rachel Cresswell</dc:creator>
  <cp:lastModifiedBy>Clara Morrish</cp:lastModifiedBy>
  <cp:revision>2</cp:revision>
  <dcterms:created xsi:type="dcterms:W3CDTF">2021-05-25T10:15:33Z</dcterms:created>
  <dcterms:modified xsi:type="dcterms:W3CDTF">2021-07-05T15:27:51Z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0x010100E05377A25FBD064C8B216FEBD5C86B3B</vt:lpwstr>
  </property>
  <property fmtid="{D5CDD505-2E9C-101B-9397-08002B2CF9AE}" pid="3" name="Order">
    <vt:r8>100</vt:r8>
  </property>
</Properties>
</file>