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79" r:id="rId5"/>
    <p:sldId id="511" r:id="rId6"/>
    <p:sldId id="264" r:id="rId7"/>
    <p:sldId id="278" r:id="rId8"/>
    <p:sldId id="499" r:id="rId9"/>
    <p:sldId id="510" r:id="rId10"/>
    <p:sldId id="480" r:id="rId11"/>
    <p:sldId id="502" r:id="rId12"/>
    <p:sldId id="501" r:id="rId13"/>
    <p:sldId id="290" r:id="rId14"/>
    <p:sldId id="291" r:id="rId15"/>
    <p:sldId id="503" r:id="rId16"/>
    <p:sldId id="292" r:id="rId17"/>
    <p:sldId id="512" r:id="rId18"/>
    <p:sldId id="294" r:id="rId19"/>
    <p:sldId id="515" r:id="rId20"/>
    <p:sldId id="295" r:id="rId21"/>
    <p:sldId id="297" r:id="rId22"/>
    <p:sldId id="505" r:id="rId23"/>
    <p:sldId id="507" r:id="rId24"/>
    <p:sldId id="514" r:id="rId25"/>
    <p:sldId id="517" r:id="rId26"/>
    <p:sldId id="513" r:id="rId2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93" userDrawn="1">
          <p15:clr>
            <a:srgbClr val="A4A3A4"/>
          </p15:clr>
        </p15:guide>
        <p15:guide id="2" pos="2160" userDrawn="1">
          <p15:clr>
            <a:srgbClr val="A4A3A4"/>
          </p15:clr>
        </p15:guide>
        <p15:guide id="3" orient="horz" pos="399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Webb" initials="CW" lastIdx="14" clrIdx="0">
    <p:extLst>
      <p:ext uri="{19B8F6BF-5375-455C-9EA6-DF929625EA0E}">
        <p15:presenceInfo xmlns:p15="http://schemas.microsoft.com/office/powerpoint/2012/main" userId="S::caitlin.webb@health.org.uk::d54791da-a8d4-4cd2-91b6-b89c6e12f07e" providerId="AD"/>
      </p:ext>
    </p:extLst>
  </p:cmAuthor>
  <p:cmAuthor id="2" name="Shreya Sonthalia" initials="SS" lastIdx="57" clrIdx="1">
    <p:extLst>
      <p:ext uri="{19B8F6BF-5375-455C-9EA6-DF929625EA0E}">
        <p15:presenceInfo xmlns:p15="http://schemas.microsoft.com/office/powerpoint/2012/main" userId="S::Shreya.Sonthalia@health.org.uk::573a7b2a-f32f-4c00-a4d5-d09be3a3fddd" providerId="AD"/>
      </p:ext>
    </p:extLst>
  </p:cmAuthor>
  <p:cmAuthor id="3" name="Mehrunisha Suleman" initials="MS" lastIdx="11" clrIdx="2">
    <p:extLst>
      <p:ext uri="{19B8F6BF-5375-455C-9EA6-DF929625EA0E}">
        <p15:presenceInfo xmlns:p15="http://schemas.microsoft.com/office/powerpoint/2012/main" userId="S::mehrunisha.suleman@health.org.uk::a19c2139-fcc2-4b94-b662-bd6e81d91253" providerId="AD"/>
      </p:ext>
    </p:extLst>
  </p:cmAuthor>
  <p:cmAuthor id="4" name="David Finch" initials="DF" lastIdx="51" clrIdx="3">
    <p:extLst>
      <p:ext uri="{19B8F6BF-5375-455C-9EA6-DF929625EA0E}">
        <p15:presenceInfo xmlns:p15="http://schemas.microsoft.com/office/powerpoint/2012/main" userId="S::David.Finch@health.org.uk::3d4aa3da-f20c-404b-b8fa-0f331c97c2de" providerId="AD"/>
      </p:ext>
    </p:extLst>
  </p:cmAuthor>
  <p:cmAuthor id="5" name="Toby Watt" initials="TW" lastIdx="1" clrIdx="4">
    <p:extLst>
      <p:ext uri="{19B8F6BF-5375-455C-9EA6-DF929625EA0E}">
        <p15:presenceInfo xmlns:p15="http://schemas.microsoft.com/office/powerpoint/2012/main" userId="S::toby.watt@health.org.uk::3d5af836-21aa-4cf6-a859-bb59faeca554" providerId="AD"/>
      </p:ext>
    </p:extLst>
  </p:cmAuthor>
  <p:cmAuthor id="6" name="Rachel Cresswell" initials="RC" lastIdx="14" clrIdx="5">
    <p:extLst>
      <p:ext uri="{19B8F6BF-5375-455C-9EA6-DF929625EA0E}">
        <p15:presenceInfo xmlns:p15="http://schemas.microsoft.com/office/powerpoint/2012/main" userId="S::rachel.cresswell@health.org.uk::b4f9842d-00f8-4dba-b4d5-eee4d2586cd3" providerId="AD"/>
      </p:ext>
    </p:extLst>
  </p:cmAuthor>
  <p:cmAuthor id="7" name="Adam Tinson" initials="AT" lastIdx="6" clrIdx="6">
    <p:extLst>
      <p:ext uri="{19B8F6BF-5375-455C-9EA6-DF929625EA0E}">
        <p15:presenceInfo xmlns:p15="http://schemas.microsoft.com/office/powerpoint/2012/main" userId="S::adam.tinson@health.org.uk::83277eef-6cad-427d-b617-2f2f80a187a1" providerId="AD"/>
      </p:ext>
    </p:extLst>
  </p:cmAuthor>
  <p:cmAuthor id="8" name="Sabrina Bunbury" initials="SB" lastIdx="7" clrIdx="7">
    <p:extLst>
      <p:ext uri="{19B8F6BF-5375-455C-9EA6-DF929625EA0E}">
        <p15:presenceInfo xmlns:p15="http://schemas.microsoft.com/office/powerpoint/2012/main" userId="S::sabrina.bunbury@health.org.uk::6d859240-6a86-4f2f-8604-4fd0ee23bbaf" providerId="AD"/>
      </p:ext>
    </p:extLst>
  </p:cmAuthor>
  <p:cmAuthor id="9" name="Chris Carr" initials="CC" lastIdx="1" clrIdx="8">
    <p:extLst>
      <p:ext uri="{19B8F6BF-5375-455C-9EA6-DF929625EA0E}">
        <p15:presenceInfo xmlns:p15="http://schemas.microsoft.com/office/powerpoint/2012/main" userId="S::Chris.Carr@health.org.uk::75b4c852-e0af-4f5e-9933-633fe55426c9" providerId="AD"/>
      </p:ext>
    </p:extLst>
  </p:cmAuthor>
  <p:cmAuthor id="10" name="Maeve Gordon" initials="MG" lastIdx="2" clrIdx="9">
    <p:extLst>
      <p:ext uri="{19B8F6BF-5375-455C-9EA6-DF929625EA0E}">
        <p15:presenceInfo xmlns:p15="http://schemas.microsoft.com/office/powerpoint/2012/main" userId="S::maeve.gordon@health.org.uk::4d1d8a9e-7ad9-481a-8a0c-be122ad5f92c" providerId="AD"/>
      </p:ext>
    </p:extLst>
  </p:cmAuthor>
  <p:cmAuthor id="11" name="Jo Bibby" initials="JB" lastIdx="4" clrIdx="10">
    <p:extLst>
      <p:ext uri="{19B8F6BF-5375-455C-9EA6-DF929625EA0E}">
        <p15:presenceInfo xmlns:p15="http://schemas.microsoft.com/office/powerpoint/2012/main" userId="S::Jo.Bibby@health.org.uk::b8373dc2-b5e1-4bd0-ac71-7cc9496bbaee" providerId="AD"/>
      </p:ext>
    </p:extLst>
  </p:cmAuthor>
  <p:cmAuthor id="12" name="Jenny Cockin" initials="JC" lastIdx="2" clrIdx="11">
    <p:extLst>
      <p:ext uri="{19B8F6BF-5375-455C-9EA6-DF929625EA0E}">
        <p15:presenceInfo xmlns:p15="http://schemas.microsoft.com/office/powerpoint/2012/main" userId="S::jenny.cockin@health.org.uk::314fc309-3a95-4d55-8c76-53365d54aa7b" providerId="AD"/>
      </p:ext>
    </p:extLst>
  </p:cmAuthor>
  <p:cmAuthor id="13" name="Clara Morrish" initials="CM" lastIdx="1" clrIdx="12">
    <p:extLst>
      <p:ext uri="{19B8F6BF-5375-455C-9EA6-DF929625EA0E}">
        <p15:presenceInfo xmlns:p15="http://schemas.microsoft.com/office/powerpoint/2012/main" userId="S::Clara.Morrish@health.org.uk::2434e5b0-498b-4154-9473-6b051f0094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47C"/>
    <a:srgbClr val="E30514"/>
    <a:srgbClr val="342E2B"/>
    <a:srgbClr val="FFFFFF"/>
    <a:srgbClr val="000000"/>
    <a:srgbClr val="898989"/>
    <a:srgbClr val="E2DED8"/>
    <a:srgbClr val="E2DF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3A722-2706-34DE-0EF2-D1166B333B5E}" v="1" dt="2021-07-05T15:13:53.538"/>
    <p1510:client id="{13CC649A-0408-F06B-B931-5ABDB63B6C27}" v="1" dt="2021-07-05T21:10:11.693"/>
    <p1510:client id="{33F1E06C-AC3C-4871-9154-2880E62EA402}" v="4" dt="2021-07-05T14:54:23.086"/>
    <p1510:client id="{3543DAEF-7309-B411-2FD0-35E755F78D01}" v="67" dt="2021-07-05T12:57:45.824"/>
    <p1510:client id="{399EF26D-C61C-9057-B92D-998BDC744961}" v="242" dt="2021-07-05T08:17:01.836"/>
    <p1510:client id="{58CE523E-F9ED-1D4A-3EEC-0AD7AA2AAB00}" v="2" dt="2021-07-05T06:50:07.666"/>
    <p1510:client id="{66D80EFD-C4E7-49BF-BC76-18A852325FDA}" v="2" dt="2021-07-05T20:48:08.329"/>
    <p1510:client id="{805122C8-592F-7F27-DADA-67616E017057}" v="42" dt="2021-07-05T12:34:29.041"/>
    <p1510:client id="{807A833F-5F1D-4C6C-87AD-678138B15AE7}" v="5" dt="2021-07-06T06:15:56.011"/>
    <p1510:client id="{952A6C85-7AD5-222B-D6BD-7B7F12DA4CBD}" v="55" dt="2021-07-05T10:01:24.566"/>
    <p1510:client id="{A12A39EB-E326-44F2-B4F9-E8403355DA0F}" v="50" dt="2021-07-05T14:06:04.769"/>
    <p1510:client id="{BB95B358-C920-5119-AB3B-A654AF394383}" v="13" dt="2021-07-05T08:20:48.503"/>
    <p1510:client id="{F4FA370B-EEDC-44D9-A3BD-2088BB179060}" v="14" dt="2021-07-05T19:43:37.047"/>
    <p1510:client id="{F582E147-DDB7-33C0-BD60-3B2879E29FFB}" v="138" dt="2021-07-05T12:37:29.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746" y="90"/>
      </p:cViewPr>
      <p:guideLst>
        <p:guide orient="horz" pos="4793"/>
        <p:guide pos="2160"/>
        <p:guide orient="horz" pos="3994"/>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DCF09A-7643-8E49-A419-6A6F781113D1}" type="datetimeFigureOut">
              <a:t>7/6/2021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EAA621-1AE1-2541-A18B-F139E38977EB}" type="slidenum">
              <a:t>‹#›</a:t>
            </a:fld>
            <a:endParaRPr lang="en-US"/>
          </a:p>
        </p:txBody>
      </p:sp>
    </p:spTree>
    <p:extLst>
      <p:ext uri="{BB962C8B-B14F-4D97-AF65-F5344CB8AC3E}">
        <p14:creationId xmlns:p14="http://schemas.microsoft.com/office/powerpoint/2010/main" val="18516882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CDD6CA-19FA-6A46-BBB5-71E9697CFD07}" type="datetimeFigureOut">
              <a:t>7/6/2021</a:t>
            </a:fld>
            <a:endParaRPr lang="en-US"/>
          </a:p>
        </p:txBody>
      </p:sp>
      <p:sp>
        <p:nvSpPr>
          <p:cNvPr id="4" name="Slide Image Placeholder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33EF1-9BE1-3F46-AC92-B087BE00A53D}" type="slidenum">
              <a:t>‹#›</a:t>
            </a:fld>
            <a:endParaRPr lang="en-US"/>
          </a:p>
        </p:txBody>
      </p:sp>
    </p:spTree>
    <p:extLst>
      <p:ext uri="{BB962C8B-B14F-4D97-AF65-F5344CB8AC3E}">
        <p14:creationId xmlns:p14="http://schemas.microsoft.com/office/powerpoint/2010/main" val="12789768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6333EF1-9BE1-3F46-AC92-B087BE00A53D}" type="slidenum">
              <a:rPr lang="en-US"/>
              <a:t>8</a:t>
            </a:fld>
            <a:endParaRPr lang="en-US"/>
          </a:p>
        </p:txBody>
      </p:sp>
    </p:spTree>
    <p:extLst>
      <p:ext uri="{BB962C8B-B14F-4D97-AF65-F5344CB8AC3E}">
        <p14:creationId xmlns:p14="http://schemas.microsoft.com/office/powerpoint/2010/main" val="42219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26333EF1-9BE1-3F46-AC92-B087BE00A53D}" type="slidenum">
              <a:rPr lang="en-US"/>
              <a:t>9</a:t>
            </a:fld>
            <a:endParaRPr lang="en-US"/>
          </a:p>
        </p:txBody>
      </p:sp>
    </p:spTree>
    <p:extLst>
      <p:ext uri="{BB962C8B-B14F-4D97-AF65-F5344CB8AC3E}">
        <p14:creationId xmlns:p14="http://schemas.microsoft.com/office/powerpoint/2010/main" val="2085991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ideo" Target="https://www.youtube.com/embed/4bVQGwtjWk4"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alpha val="50000"/>
          </a:schemeClr>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026001" y="2715588"/>
            <a:ext cx="5548851" cy="830997"/>
          </a:xfrm>
        </p:spPr>
        <p:txBody>
          <a:bodyPr anchor="b" anchorCtr="0"/>
          <a:lstStyle>
            <a:lvl1pPr>
              <a:defRPr sz="2700"/>
            </a:lvl1pPr>
          </a:lstStyle>
          <a:p>
            <a:r>
              <a:rPr lang="en-GB"/>
              <a:t>Title of Presentation</a:t>
            </a:r>
            <a:br>
              <a:rPr lang="en-GB"/>
            </a:br>
            <a:r>
              <a:rPr lang="en-GB"/>
              <a:t>Title line 2</a:t>
            </a:r>
            <a:endParaRPr lang="en-US"/>
          </a:p>
        </p:txBody>
      </p:sp>
      <p:sp>
        <p:nvSpPr>
          <p:cNvPr id="8" name="Subtitle 2"/>
          <p:cNvSpPr>
            <a:spLocks noGrp="1"/>
          </p:cNvSpPr>
          <p:nvPr>
            <p:ph type="subTitle" idx="1" hasCustomPrompt="1"/>
          </p:nvPr>
        </p:nvSpPr>
        <p:spPr>
          <a:xfrm>
            <a:off x="1026001" y="3804672"/>
            <a:ext cx="5548851" cy="928200"/>
          </a:xfrm>
        </p:spPr>
        <p:txBody>
          <a:bodyPr/>
          <a:lstStyle>
            <a:lvl1pPr marL="0" indent="0" algn="l">
              <a:buNone/>
              <a:defRPr sz="1500">
                <a:solidFill>
                  <a:schemeClr val="tx1"/>
                </a:solidFill>
                <a:latin typeface="Arial" panose="020B0604020202020204" pitchFamily="34" charset="0"/>
                <a:cs typeface="Arial" panose="020B0604020202020204" pitchFamily="34" charset="0"/>
              </a:defRPr>
            </a:lvl1pPr>
            <a:lvl2pPr marL="342880" indent="0" algn="ctr">
              <a:buNone/>
              <a:defRPr>
                <a:solidFill>
                  <a:schemeClr val="tx1">
                    <a:tint val="75000"/>
                  </a:schemeClr>
                </a:solidFill>
              </a:defRPr>
            </a:lvl2pPr>
            <a:lvl3pPr marL="685760" indent="0" algn="ctr">
              <a:buNone/>
              <a:defRPr>
                <a:solidFill>
                  <a:schemeClr val="tx1">
                    <a:tint val="75000"/>
                  </a:schemeClr>
                </a:solidFill>
              </a:defRPr>
            </a:lvl3pPr>
            <a:lvl4pPr marL="1028639" indent="0" algn="ctr">
              <a:buNone/>
              <a:defRPr>
                <a:solidFill>
                  <a:schemeClr val="tx1">
                    <a:tint val="75000"/>
                  </a:schemeClr>
                </a:solidFill>
              </a:defRPr>
            </a:lvl4pPr>
            <a:lvl5pPr marL="1371519" indent="0" algn="ctr">
              <a:buNone/>
              <a:defRPr>
                <a:solidFill>
                  <a:schemeClr val="tx1">
                    <a:tint val="75000"/>
                  </a:schemeClr>
                </a:solidFill>
              </a:defRPr>
            </a:lvl5pPr>
            <a:lvl6pPr marL="1714399" indent="0" algn="ctr">
              <a:buNone/>
              <a:defRPr>
                <a:solidFill>
                  <a:schemeClr val="tx1">
                    <a:tint val="75000"/>
                  </a:schemeClr>
                </a:solidFill>
              </a:defRPr>
            </a:lvl6pPr>
            <a:lvl7pPr marL="2057279" indent="0" algn="ctr">
              <a:buNone/>
              <a:defRPr>
                <a:solidFill>
                  <a:schemeClr val="tx1">
                    <a:tint val="75000"/>
                  </a:schemeClr>
                </a:solidFill>
              </a:defRPr>
            </a:lvl7pPr>
            <a:lvl8pPr marL="2400158" indent="0" algn="ctr">
              <a:buNone/>
              <a:defRPr>
                <a:solidFill>
                  <a:schemeClr val="tx1">
                    <a:tint val="75000"/>
                  </a:schemeClr>
                </a:solidFill>
              </a:defRPr>
            </a:lvl8pPr>
            <a:lvl9pPr marL="2743037" indent="0" algn="ctr">
              <a:buNone/>
              <a:defRPr>
                <a:solidFill>
                  <a:schemeClr val="tx1">
                    <a:tint val="75000"/>
                  </a:schemeClr>
                </a:solidFill>
              </a:defRPr>
            </a:lvl9pPr>
          </a:lstStyle>
          <a:p>
            <a:r>
              <a:rPr lang="en-GB"/>
              <a:t>Presenter’s name or subheading</a:t>
            </a:r>
            <a:endParaRPr lang="en-US"/>
          </a:p>
        </p:txBody>
      </p:sp>
      <p:sp>
        <p:nvSpPr>
          <p:cNvPr id="9" name="Text Placeholder 7"/>
          <p:cNvSpPr>
            <a:spLocks noGrp="1"/>
          </p:cNvSpPr>
          <p:nvPr>
            <p:ph type="body" sz="quarter" idx="11" hasCustomPrompt="1"/>
          </p:nvPr>
        </p:nvSpPr>
        <p:spPr>
          <a:xfrm>
            <a:off x="1026319" y="4764098"/>
            <a:ext cx="5548532" cy="782697"/>
          </a:xfrm>
        </p:spPr>
        <p:txBody>
          <a:bodyPr/>
          <a:lstStyle>
            <a:lvl1pPr marL="0" indent="0">
              <a:spcBef>
                <a:spcPts val="0"/>
              </a:spcBef>
              <a:spcAft>
                <a:spcPts val="0"/>
              </a:spcAft>
              <a:buFont typeface="Arial"/>
              <a:buNone/>
              <a:defRPr sz="1500" b="0" i="0" baseline="0">
                <a:solidFill>
                  <a:schemeClr val="accent1"/>
                </a:solidFill>
              </a:defRPr>
            </a:lvl1pPr>
            <a:lvl2pPr marL="0" indent="0">
              <a:spcBef>
                <a:spcPts val="0"/>
              </a:spcBef>
              <a:spcAft>
                <a:spcPts val="0"/>
              </a:spcAft>
              <a:buFont typeface="Arial"/>
              <a:buNone/>
              <a:defRPr b="0" i="0">
                <a:solidFill>
                  <a:schemeClr val="accent1"/>
                </a:solidFill>
              </a:defRPr>
            </a:lvl2pPr>
            <a:lvl3pPr marL="0" indent="0">
              <a:spcBef>
                <a:spcPts val="0"/>
              </a:spcBef>
              <a:spcAft>
                <a:spcPts val="0"/>
              </a:spcAft>
              <a:buNone/>
              <a:defRPr b="0" i="0">
                <a:solidFill>
                  <a:schemeClr val="accent1"/>
                </a:solidFill>
              </a:defRPr>
            </a:lvl3pPr>
            <a:lvl4pPr marL="0" indent="0">
              <a:spcBef>
                <a:spcPts val="0"/>
              </a:spcBef>
              <a:spcAft>
                <a:spcPts val="0"/>
              </a:spcAft>
              <a:buNone/>
              <a:defRPr b="0" i="0">
                <a:solidFill>
                  <a:schemeClr val="accent1"/>
                </a:solidFill>
              </a:defRPr>
            </a:lvl4pPr>
            <a:lvl5pPr marL="0" indent="0">
              <a:spcBef>
                <a:spcPts val="0"/>
              </a:spcBef>
              <a:spcAft>
                <a:spcPts val="0"/>
              </a:spcAft>
              <a:buNone/>
              <a:defRPr b="0" i="0">
                <a:solidFill>
                  <a:schemeClr val="accent1"/>
                </a:solidFill>
              </a:defRPr>
            </a:lvl5pPr>
          </a:lstStyle>
          <a:p>
            <a:pPr lvl="0"/>
            <a:r>
              <a:rPr lang="en-GB"/>
              <a:t>[Month] [Year]</a:t>
            </a:r>
            <a:endParaRPr lang="en-US"/>
          </a:p>
        </p:txBody>
      </p:sp>
      <p:pic>
        <p:nvPicPr>
          <p:cNvPr id="7" name="Picture 6" descr="logolarge600.png">
            <a:extLst>
              <a:ext uri="{FF2B5EF4-FFF2-40B4-BE49-F238E27FC236}">
                <a16:creationId xmlns:a16="http://schemas.microsoft.com/office/drawing/2014/main" id="{9520C58A-931E-4B6B-BE72-5CE75AE556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645" y="8711808"/>
            <a:ext cx="2463298" cy="782697"/>
          </a:xfrm>
          <a:prstGeom prst="rect">
            <a:avLst/>
          </a:prstGeom>
        </p:spPr>
      </p:pic>
      <p:pic>
        <p:nvPicPr>
          <p:cNvPr id="11" name="Picture 10">
            <a:extLst>
              <a:ext uri="{FF2B5EF4-FFF2-40B4-BE49-F238E27FC236}">
                <a16:creationId xmlns:a16="http://schemas.microsoft.com/office/drawing/2014/main" id="{FDE96019-9F4B-4ECE-BF30-67B0C438412E}"/>
              </a:ext>
            </a:extLst>
          </p:cNvPr>
          <p:cNvPicPr>
            <a:picLocks noChangeAspect="1"/>
          </p:cNvPicPr>
          <p:nvPr userDrawn="1"/>
        </p:nvPicPr>
        <p:blipFill>
          <a:blip r:embed="rId3"/>
          <a:stretch>
            <a:fillRect/>
          </a:stretch>
        </p:blipFill>
        <p:spPr>
          <a:xfrm>
            <a:off x="5535998" y="8490148"/>
            <a:ext cx="1004357" cy="1004357"/>
          </a:xfrm>
          <a:prstGeom prst="rect">
            <a:avLst/>
          </a:prstGeom>
        </p:spPr>
      </p:pic>
    </p:spTree>
    <p:extLst>
      <p:ext uri="{BB962C8B-B14F-4D97-AF65-F5344CB8AC3E}">
        <p14:creationId xmlns:p14="http://schemas.microsoft.com/office/powerpoint/2010/main" val="2818290896"/>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bg2">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428" y="2995522"/>
            <a:ext cx="3159001" cy="6235280"/>
          </a:xfrm>
        </p:spPr>
        <p:txBody>
          <a:bodyPr/>
          <a:lstStyle>
            <a:lvl1pPr marL="0" indent="0">
              <a:spcBef>
                <a:spcPts val="750"/>
              </a:spcBef>
              <a:buFont typeface="+mj-lt"/>
              <a:buNone/>
              <a:defRPr sz="1500"/>
            </a:lvl1pPr>
            <a:lvl2pPr marL="0" indent="0">
              <a:spcBef>
                <a:spcPts val="750"/>
              </a:spcBef>
              <a:buFont typeface="+mj-lt"/>
              <a:buNone/>
              <a:defRPr sz="1500" b="1">
                <a:solidFill>
                  <a:schemeClr val="tx2"/>
                </a:solidFill>
              </a:defRPr>
            </a:lvl2pPr>
            <a:lvl3pPr marL="0" indent="0">
              <a:spcBef>
                <a:spcPts val="750"/>
              </a:spcBef>
              <a:buSzPct val="100000"/>
              <a:buFont typeface="+mj-lt"/>
              <a:buNone/>
              <a:defRPr sz="1500"/>
            </a:lvl3pPr>
            <a:lvl4pPr marL="0" indent="0">
              <a:spcBef>
                <a:spcPts val="750"/>
              </a:spcBef>
              <a:buSzPct val="100000"/>
              <a:buFont typeface="+mj-lt"/>
              <a:buNone/>
              <a:defRPr sz="1500"/>
            </a:lvl4pPr>
            <a:lvl5pPr marL="0" indent="0">
              <a:spcBef>
                <a:spcPts val="750"/>
              </a:spcBef>
              <a:buFont typeface="+mj-lt"/>
              <a:buNone/>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270003" y="1040000"/>
            <a:ext cx="6304852"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270001" y="1141802"/>
            <a:ext cx="6295328" cy="438582"/>
          </a:xfrm>
          <a:prstGeom prst="rect">
            <a:avLst/>
          </a:prstGeom>
          <a:noFill/>
        </p:spPr>
        <p:txBody>
          <a:bodyPr wrap="square" lIns="0" tIns="0" rIns="0" bIns="0" rtlCol="0">
            <a:spAutoFit/>
          </a:bodyPr>
          <a:lstStyle/>
          <a:p>
            <a:r>
              <a:rPr lang="en-GB" sz="2700">
                <a:latin typeface="+mj-lt"/>
              </a:rPr>
              <a:t>About </a:t>
            </a:r>
            <a:r>
              <a:rPr lang="en-GB" sz="2850">
                <a:latin typeface="+mj-lt"/>
              </a:rPr>
              <a:t>us</a:t>
            </a:r>
          </a:p>
        </p:txBody>
      </p:sp>
      <p:sp>
        <p:nvSpPr>
          <p:cNvPr id="11" name="TextBox 10">
            <a:extLst>
              <a:ext uri="{FF2B5EF4-FFF2-40B4-BE49-F238E27FC236}">
                <a16:creationId xmlns:a16="http://schemas.microsoft.com/office/drawing/2014/main" id="{601A7048-D714-4D6D-9CAD-ED8D1475E0D0}"/>
              </a:ext>
            </a:extLst>
          </p:cNvPr>
          <p:cNvSpPr txBox="1"/>
          <p:nvPr userDrawn="1"/>
        </p:nvSpPr>
        <p:spPr>
          <a:xfrm>
            <a:off x="4639235" y="5541947"/>
            <a:ext cx="1859756" cy="1507851"/>
          </a:xfrm>
          <a:prstGeom prst="rect">
            <a:avLst/>
          </a:prstGeom>
          <a:solidFill>
            <a:srgbClr val="E30514"/>
          </a:solidFill>
        </p:spPr>
        <p:txBody>
          <a:bodyPr wrap="none" rtlCol="0">
            <a:noAutofit/>
          </a:bodyPr>
          <a:lstStyle/>
          <a:p>
            <a:r>
              <a:rPr lang="en-US" sz="1050">
                <a:solidFill>
                  <a:srgbClr val="FFFFFF"/>
                </a:solidFill>
                <a:latin typeface="+mj-lt"/>
              </a:rPr>
              <a:t>We shine a light on </a:t>
            </a:r>
            <a:br>
              <a:rPr lang="en-US" sz="1050">
                <a:solidFill>
                  <a:srgbClr val="FFFFFF"/>
                </a:solidFill>
                <a:latin typeface="+mj-lt"/>
              </a:rPr>
            </a:br>
            <a:r>
              <a:rPr lang="en-US" sz="1050">
                <a:solidFill>
                  <a:srgbClr val="FFFFFF"/>
                </a:solidFill>
                <a:latin typeface="+mj-lt"/>
              </a:rPr>
              <a:t>how to make successful </a:t>
            </a:r>
            <a:br>
              <a:rPr lang="en-US" sz="1050">
                <a:solidFill>
                  <a:srgbClr val="FFFFFF"/>
                </a:solidFill>
                <a:latin typeface="+mj-lt"/>
              </a:rPr>
            </a:br>
            <a:r>
              <a:rPr lang="en-US" sz="1050">
                <a:solidFill>
                  <a:srgbClr val="FFFFFF"/>
                </a:solidFill>
                <a:latin typeface="+mj-lt"/>
              </a:rPr>
              <a:t>change happen</a:t>
            </a:r>
          </a:p>
        </p:txBody>
      </p:sp>
      <p:pic>
        <p:nvPicPr>
          <p:cNvPr id="15" name="Picture 14" descr="shapes.jpg">
            <a:extLst>
              <a:ext uri="{FF2B5EF4-FFF2-40B4-BE49-F238E27FC236}">
                <a16:creationId xmlns:a16="http://schemas.microsoft.com/office/drawing/2014/main" id="{3A487926-13A1-435E-8B61-713430FF66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9990" y="2376926"/>
            <a:ext cx="3225338" cy="3038302"/>
          </a:xfrm>
          <a:prstGeom prst="rect">
            <a:avLst/>
          </a:prstGeom>
        </p:spPr>
      </p:pic>
      <p:pic>
        <p:nvPicPr>
          <p:cNvPr id="16" name="Picture 15" descr="feet.jpg">
            <a:extLst>
              <a:ext uri="{FF2B5EF4-FFF2-40B4-BE49-F238E27FC236}">
                <a16:creationId xmlns:a16="http://schemas.microsoft.com/office/drawing/2014/main" id="{809C6F51-1022-49F2-9E58-35D6CE4A39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39990" y="5541947"/>
            <a:ext cx="1064029" cy="1828800"/>
          </a:xfrm>
          <a:prstGeom prst="rect">
            <a:avLst/>
          </a:prstGeom>
        </p:spPr>
      </p:pic>
      <p:sp>
        <p:nvSpPr>
          <p:cNvPr id="18" name="Date Placeholder 3">
            <a:extLst>
              <a:ext uri="{FF2B5EF4-FFF2-40B4-BE49-F238E27FC236}">
                <a16:creationId xmlns:a16="http://schemas.microsoft.com/office/drawing/2014/main" id="{37A06497-2B14-43B9-83B8-AE0C9374AB1A}"/>
              </a:ext>
            </a:extLst>
          </p:cNvPr>
          <p:cNvSpPr>
            <a:spLocks noGrp="1"/>
          </p:cNvSpPr>
          <p:nvPr>
            <p:ph type="dt" sz="half" idx="10"/>
          </p:nvPr>
        </p:nvSpPr>
        <p:spPr>
          <a:xfrm>
            <a:off x="270000" y="512601"/>
            <a:ext cx="702000" cy="393413"/>
          </a:xfrm>
        </p:spPr>
        <p:txBody>
          <a:bodyPr/>
          <a:lstStyle>
            <a:lvl1pPr>
              <a:defRPr sz="1100"/>
            </a:lvl1pPr>
          </a:lstStyle>
          <a:p>
            <a:r>
              <a:rPr lang="en-US"/>
              <a:t>July 2021</a:t>
            </a:r>
          </a:p>
        </p:txBody>
      </p:sp>
      <p:sp>
        <p:nvSpPr>
          <p:cNvPr id="19" name="Footer Placeholder 4">
            <a:extLst>
              <a:ext uri="{FF2B5EF4-FFF2-40B4-BE49-F238E27FC236}">
                <a16:creationId xmlns:a16="http://schemas.microsoft.com/office/drawing/2014/main" id="{47D0433D-6959-4855-9D95-C254BE5F275A}"/>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p:txBody>
      </p:sp>
      <p:pic>
        <p:nvPicPr>
          <p:cNvPr id="20" name="Picture 19" descr="logolarge600.png">
            <a:extLst>
              <a:ext uri="{FF2B5EF4-FFF2-40B4-BE49-F238E27FC236}">
                <a16:creationId xmlns:a16="http://schemas.microsoft.com/office/drawing/2014/main" id="{75C14345-B4A3-4E6B-9F2C-6BD8A7C16D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9805" y="326166"/>
            <a:ext cx="1865523" cy="592758"/>
          </a:xfrm>
          <a:prstGeom prst="rect">
            <a:avLst/>
          </a:prstGeom>
        </p:spPr>
      </p:pic>
    </p:spTree>
    <p:extLst>
      <p:ext uri="{BB962C8B-B14F-4D97-AF65-F5344CB8AC3E}">
        <p14:creationId xmlns:p14="http://schemas.microsoft.com/office/powerpoint/2010/main" val="2467274758"/>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y in touch">
    <p:bg>
      <p:bgPr>
        <a:solidFill>
          <a:schemeClr val="bg2">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003" y="3020723"/>
            <a:ext cx="3159001" cy="6235280"/>
          </a:xfrm>
        </p:spPr>
        <p:txBody>
          <a:bodyPr/>
          <a:lstStyle>
            <a:lvl1pPr marL="215987" indent="-215987">
              <a:spcBef>
                <a:spcPts val="750"/>
              </a:spcBef>
              <a:spcAft>
                <a:spcPts val="375"/>
              </a:spcAft>
              <a:buSzPct val="120000"/>
              <a:buFont typeface="Arial"/>
              <a:buChar char="•"/>
              <a:defRPr sz="1500"/>
            </a:lvl1pPr>
            <a:lvl2pPr marL="0" indent="0">
              <a:spcBef>
                <a:spcPts val="750"/>
              </a:spcBef>
              <a:buFont typeface="+mj-lt"/>
              <a:buNone/>
              <a:defRPr sz="1500" b="1">
                <a:solidFill>
                  <a:schemeClr val="tx2"/>
                </a:solidFill>
              </a:defRPr>
            </a:lvl2pPr>
            <a:lvl3pPr marL="257160" indent="-257160">
              <a:spcBef>
                <a:spcPts val="750"/>
              </a:spcBef>
              <a:buSzPct val="100000"/>
              <a:buFont typeface="Arial" panose="020B0604020202020204" pitchFamily="34" charset="0"/>
              <a:buChar char="•"/>
              <a:defRPr sz="1500"/>
            </a:lvl3pPr>
            <a:lvl4pPr marL="257160" indent="-257160">
              <a:spcBef>
                <a:spcPts val="750"/>
              </a:spcBef>
              <a:buSzPct val="100000"/>
              <a:buFont typeface="Arial" panose="020B0604020202020204" pitchFamily="34" charset="0"/>
              <a:buChar char="•"/>
              <a:defRPr sz="1500"/>
            </a:lvl4pPr>
            <a:lvl5pPr marL="0" indent="0">
              <a:spcBef>
                <a:spcPts val="750"/>
              </a:spcBef>
              <a:buFont typeface="+mj-lt"/>
              <a:buNone/>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270003" y="1040000"/>
            <a:ext cx="6304852"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D98CD58C-E4D7-4D14-B531-762C0E1962E6}"/>
              </a:ext>
            </a:extLst>
          </p:cNvPr>
          <p:cNvSpPr txBox="1"/>
          <p:nvPr userDrawn="1"/>
        </p:nvSpPr>
        <p:spPr>
          <a:xfrm>
            <a:off x="270000" y="1141798"/>
            <a:ext cx="6295328" cy="415498"/>
          </a:xfrm>
          <a:prstGeom prst="rect">
            <a:avLst/>
          </a:prstGeom>
          <a:noFill/>
        </p:spPr>
        <p:txBody>
          <a:bodyPr wrap="square" lIns="0" tIns="0" rIns="0" bIns="0" rtlCol="0">
            <a:spAutoFit/>
          </a:bodyPr>
          <a:lstStyle/>
          <a:p>
            <a:r>
              <a:rPr lang="en-GB" sz="2700">
                <a:latin typeface="+mj-lt"/>
              </a:rPr>
              <a:t>Stay in touch</a:t>
            </a:r>
          </a:p>
        </p:txBody>
      </p:sp>
      <p:sp>
        <p:nvSpPr>
          <p:cNvPr id="16" name="TextBox 15">
            <a:extLst>
              <a:ext uri="{FF2B5EF4-FFF2-40B4-BE49-F238E27FC236}">
                <a16:creationId xmlns:a16="http://schemas.microsoft.com/office/drawing/2014/main" id="{E8AE3C21-3638-47D9-B194-54E90E1332AC}"/>
              </a:ext>
            </a:extLst>
          </p:cNvPr>
          <p:cNvSpPr txBox="1"/>
          <p:nvPr userDrawn="1"/>
        </p:nvSpPr>
        <p:spPr>
          <a:xfrm>
            <a:off x="4704791" y="2216234"/>
            <a:ext cx="1467410" cy="1319685"/>
          </a:xfrm>
          <a:prstGeom prst="rect">
            <a:avLst/>
          </a:prstGeom>
          <a:solidFill>
            <a:srgbClr val="E30514"/>
          </a:solidFill>
        </p:spPr>
        <p:txBody>
          <a:bodyPr wrap="square" rtlCol="0">
            <a:noAutofit/>
          </a:bodyPr>
          <a:lstStyle/>
          <a:p>
            <a:r>
              <a:rPr lang="en-US" sz="1200" kern="1200">
                <a:solidFill>
                  <a:srgbClr val="FFFFFF"/>
                </a:solidFill>
                <a:latin typeface="+mj-lt"/>
                <a:ea typeface="+mn-ea"/>
                <a:cs typeface="+mn-cs"/>
              </a:rPr>
              <a:t>@</a:t>
            </a:r>
            <a:r>
              <a:rPr lang="en-US" sz="1200" kern="1200" err="1">
                <a:solidFill>
                  <a:srgbClr val="FFFFFF"/>
                </a:solidFill>
                <a:latin typeface="+mj-lt"/>
                <a:ea typeface="+mn-ea"/>
                <a:cs typeface="+mn-cs"/>
              </a:rPr>
              <a:t>Healthfdn</a:t>
            </a:r>
            <a:endParaRPr lang="en-US" sz="1200" kern="1200">
              <a:solidFill>
                <a:srgbClr val="FFFFFF"/>
              </a:solidFill>
              <a:latin typeface="+mj-lt"/>
              <a:ea typeface="+mn-ea"/>
              <a:cs typeface="+mn-cs"/>
            </a:endParaRPr>
          </a:p>
          <a:p>
            <a:r>
              <a:rPr lang="en-US" sz="1200" kern="1200">
                <a:solidFill>
                  <a:srgbClr val="FFFFFF"/>
                </a:solidFill>
                <a:latin typeface="+mj-lt"/>
                <a:ea typeface="+mn-ea"/>
                <a:cs typeface="+mn-cs"/>
              </a:rPr>
              <a:t>health.org.uk</a:t>
            </a:r>
          </a:p>
        </p:txBody>
      </p:sp>
      <p:pic>
        <p:nvPicPr>
          <p:cNvPr id="17" name="Picture 16" descr="round.jpg">
            <a:extLst>
              <a:ext uri="{FF2B5EF4-FFF2-40B4-BE49-F238E27FC236}">
                <a16:creationId xmlns:a16="http://schemas.microsoft.com/office/drawing/2014/main" id="{0D290839-8C5E-4B24-860C-4C14E8CC03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2336" y="4313633"/>
            <a:ext cx="3079865" cy="2934393"/>
          </a:xfrm>
          <a:prstGeom prst="rect">
            <a:avLst/>
          </a:prstGeom>
        </p:spPr>
      </p:pic>
      <p:pic>
        <p:nvPicPr>
          <p:cNvPr id="18" name="Picture 17" descr="people2.jpg">
            <a:extLst>
              <a:ext uri="{FF2B5EF4-FFF2-40B4-BE49-F238E27FC236}">
                <a16:creationId xmlns:a16="http://schemas.microsoft.com/office/drawing/2014/main" id="{F44C4907-DEB2-44CB-8954-C300F59FAF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9144" y="2216234"/>
            <a:ext cx="1612669" cy="1812175"/>
          </a:xfrm>
          <a:prstGeom prst="rect">
            <a:avLst/>
          </a:prstGeom>
        </p:spPr>
      </p:pic>
      <p:sp>
        <p:nvSpPr>
          <p:cNvPr id="19" name="Date Placeholder 3">
            <a:extLst>
              <a:ext uri="{FF2B5EF4-FFF2-40B4-BE49-F238E27FC236}">
                <a16:creationId xmlns:a16="http://schemas.microsoft.com/office/drawing/2014/main" id="{E01E74B8-07BD-4C85-AFAB-66A8BCCC9946}"/>
              </a:ext>
            </a:extLst>
          </p:cNvPr>
          <p:cNvSpPr>
            <a:spLocks noGrp="1"/>
          </p:cNvSpPr>
          <p:nvPr>
            <p:ph type="dt" sz="half" idx="10"/>
          </p:nvPr>
        </p:nvSpPr>
        <p:spPr>
          <a:xfrm>
            <a:off x="270000" y="512601"/>
            <a:ext cx="702000" cy="393413"/>
          </a:xfrm>
        </p:spPr>
        <p:txBody>
          <a:bodyPr/>
          <a:lstStyle>
            <a:lvl1pPr>
              <a:defRPr sz="1100"/>
            </a:lvl1pPr>
          </a:lstStyle>
          <a:p>
            <a:r>
              <a:rPr lang="en-US"/>
              <a:t>July 2021</a:t>
            </a:r>
          </a:p>
        </p:txBody>
      </p:sp>
      <p:sp>
        <p:nvSpPr>
          <p:cNvPr id="20" name="Footer Placeholder 4">
            <a:extLst>
              <a:ext uri="{FF2B5EF4-FFF2-40B4-BE49-F238E27FC236}">
                <a16:creationId xmlns:a16="http://schemas.microsoft.com/office/drawing/2014/main" id="{A24AC0F6-CA78-425D-B9FD-3654EEA3E273}"/>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p:txBody>
      </p:sp>
      <p:pic>
        <p:nvPicPr>
          <p:cNvPr id="21" name="Picture 20" descr="logolarge600.png">
            <a:extLst>
              <a:ext uri="{FF2B5EF4-FFF2-40B4-BE49-F238E27FC236}">
                <a16:creationId xmlns:a16="http://schemas.microsoft.com/office/drawing/2014/main" id="{F9820CF1-3352-49C7-BF38-3101FA93C8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9805" y="326166"/>
            <a:ext cx="1865523" cy="592758"/>
          </a:xfrm>
          <a:prstGeom prst="rect">
            <a:avLst/>
          </a:prstGeom>
        </p:spPr>
      </p:pic>
    </p:spTree>
    <p:extLst>
      <p:ext uri="{BB962C8B-B14F-4D97-AF65-F5344CB8AC3E}">
        <p14:creationId xmlns:p14="http://schemas.microsoft.com/office/powerpoint/2010/main" val="4283335713"/>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2">
            <a:alpha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026001" y="3803082"/>
            <a:ext cx="5548851" cy="928200"/>
          </a:xfrm>
        </p:spPr>
        <p:txBody>
          <a:bodyPr/>
          <a:lstStyle>
            <a:lvl1pPr marL="0" indent="0" algn="l">
              <a:buNone/>
              <a:defRPr lang="en-US" sz="1500" dirty="0"/>
            </a:lvl1pPr>
            <a:lvl2pPr marL="342880" indent="0" algn="ctr">
              <a:buNone/>
              <a:defRPr>
                <a:solidFill>
                  <a:schemeClr val="tx1">
                    <a:tint val="75000"/>
                  </a:schemeClr>
                </a:solidFill>
              </a:defRPr>
            </a:lvl2pPr>
            <a:lvl3pPr marL="685760" indent="0" algn="ctr">
              <a:buNone/>
              <a:defRPr>
                <a:solidFill>
                  <a:schemeClr val="tx1">
                    <a:tint val="75000"/>
                  </a:schemeClr>
                </a:solidFill>
              </a:defRPr>
            </a:lvl3pPr>
            <a:lvl4pPr marL="1028639" indent="0" algn="ctr">
              <a:buNone/>
              <a:defRPr>
                <a:solidFill>
                  <a:schemeClr val="tx1">
                    <a:tint val="75000"/>
                  </a:schemeClr>
                </a:solidFill>
              </a:defRPr>
            </a:lvl4pPr>
            <a:lvl5pPr marL="1371519" indent="0" algn="ctr">
              <a:buNone/>
              <a:defRPr>
                <a:solidFill>
                  <a:schemeClr val="tx1">
                    <a:tint val="75000"/>
                  </a:schemeClr>
                </a:solidFill>
              </a:defRPr>
            </a:lvl5pPr>
            <a:lvl6pPr marL="1714399" indent="0" algn="ctr">
              <a:buNone/>
              <a:defRPr>
                <a:solidFill>
                  <a:schemeClr val="tx1">
                    <a:tint val="75000"/>
                  </a:schemeClr>
                </a:solidFill>
              </a:defRPr>
            </a:lvl6pPr>
            <a:lvl7pPr marL="2057279" indent="0" algn="ctr">
              <a:buNone/>
              <a:defRPr>
                <a:solidFill>
                  <a:schemeClr val="tx1">
                    <a:tint val="75000"/>
                  </a:schemeClr>
                </a:solidFill>
              </a:defRPr>
            </a:lvl7pPr>
            <a:lvl8pPr marL="2400158" indent="0" algn="ctr">
              <a:buNone/>
              <a:defRPr>
                <a:solidFill>
                  <a:schemeClr val="tx1">
                    <a:tint val="75000"/>
                  </a:schemeClr>
                </a:solidFill>
              </a:defRPr>
            </a:lvl8pPr>
            <a:lvl9pPr marL="2743037" indent="0" algn="ctr">
              <a:buNone/>
              <a:defRPr>
                <a:solidFill>
                  <a:schemeClr val="tx1">
                    <a:tint val="75000"/>
                  </a:schemeClr>
                </a:solidFill>
              </a:defRPr>
            </a:lvl9pPr>
          </a:lstStyle>
          <a:p>
            <a:r>
              <a:rPr lang="en-GB"/>
              <a:t>Insert a subheading here if required</a:t>
            </a:r>
            <a:endParaRPr lang="en-US"/>
          </a:p>
        </p:txBody>
      </p:sp>
      <p:sp>
        <p:nvSpPr>
          <p:cNvPr id="10" name="TextBox 9"/>
          <p:cNvSpPr txBox="1"/>
          <p:nvPr userDrawn="1"/>
        </p:nvSpPr>
        <p:spPr>
          <a:xfrm>
            <a:off x="1026001" y="2399082"/>
            <a:ext cx="5548851" cy="1404000"/>
          </a:xfrm>
          <a:prstGeom prst="rect">
            <a:avLst/>
          </a:prstGeom>
          <a:noFill/>
        </p:spPr>
        <p:txBody>
          <a:bodyPr wrap="square" lIns="0" rIns="0" bIns="0" rtlCol="0">
            <a:noAutofit/>
          </a:bodyPr>
          <a:lstStyle/>
          <a:p>
            <a:r>
              <a:rPr lang="en-US" sz="3150">
                <a:latin typeface="+mj-lt"/>
              </a:rPr>
              <a:t>Thank you</a:t>
            </a:r>
          </a:p>
        </p:txBody>
      </p:sp>
      <p:pic>
        <p:nvPicPr>
          <p:cNvPr id="6" name="Picture 5" descr="logolarge600.png">
            <a:extLst>
              <a:ext uri="{FF2B5EF4-FFF2-40B4-BE49-F238E27FC236}">
                <a16:creationId xmlns:a16="http://schemas.microsoft.com/office/drawing/2014/main" id="{05BC5292-5373-441E-A735-929D5D1408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645" y="8711808"/>
            <a:ext cx="2463298" cy="782697"/>
          </a:xfrm>
          <a:prstGeom prst="rect">
            <a:avLst/>
          </a:prstGeom>
        </p:spPr>
      </p:pic>
      <p:pic>
        <p:nvPicPr>
          <p:cNvPr id="7" name="Picture 6">
            <a:extLst>
              <a:ext uri="{FF2B5EF4-FFF2-40B4-BE49-F238E27FC236}">
                <a16:creationId xmlns:a16="http://schemas.microsoft.com/office/drawing/2014/main" id="{5F81EE06-4D8B-4893-95E2-8729373AEDDF}"/>
              </a:ext>
            </a:extLst>
          </p:cNvPr>
          <p:cNvPicPr>
            <a:picLocks noChangeAspect="1"/>
          </p:cNvPicPr>
          <p:nvPr userDrawn="1"/>
        </p:nvPicPr>
        <p:blipFill>
          <a:blip r:embed="rId3"/>
          <a:stretch>
            <a:fillRect/>
          </a:stretch>
        </p:blipFill>
        <p:spPr>
          <a:xfrm>
            <a:off x="5535998" y="8490148"/>
            <a:ext cx="1004357" cy="1004357"/>
          </a:xfrm>
          <a:prstGeom prst="rect">
            <a:avLst/>
          </a:prstGeom>
        </p:spPr>
      </p:pic>
    </p:spTree>
    <p:extLst>
      <p:ext uri="{BB962C8B-B14F-4D97-AF65-F5344CB8AC3E}">
        <p14:creationId xmlns:p14="http://schemas.microsoft.com/office/powerpoint/2010/main" val="1316375264"/>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2129-7964-40B9-B1EF-339CE27DF658}"/>
              </a:ext>
            </a:extLst>
          </p:cNvPr>
          <p:cNvSpPr>
            <a:spLocks noGrp="1"/>
          </p:cNvSpPr>
          <p:nvPr>
            <p:ph type="title" hasCustomPrompt="1"/>
          </p:nvPr>
        </p:nvSpPr>
        <p:spPr>
          <a:xfrm>
            <a:off x="270003" y="1196831"/>
            <a:ext cx="6304852" cy="392415"/>
          </a:xfrm>
        </p:spPr>
        <p:txBody>
          <a:bodyPr/>
          <a:lstStyle/>
          <a:p>
            <a:r>
              <a:rPr lang="en-US"/>
              <a:t>Add Title</a:t>
            </a:r>
            <a:endParaRPr lang="en-GB"/>
          </a:p>
        </p:txBody>
      </p:sp>
      <p:sp>
        <p:nvSpPr>
          <p:cNvPr id="5" name="Footer Placeholder 4">
            <a:extLst>
              <a:ext uri="{FF2B5EF4-FFF2-40B4-BE49-F238E27FC236}">
                <a16:creationId xmlns:a16="http://schemas.microsoft.com/office/drawing/2014/main" id="{23D9DB5B-DB6F-414A-9C64-A162BD699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C12DF-12A9-4C54-9FED-11F469EFE415}"/>
              </a:ext>
            </a:extLst>
          </p:cNvPr>
          <p:cNvSpPr>
            <a:spLocks noGrp="1"/>
          </p:cNvSpPr>
          <p:nvPr>
            <p:ph type="sldNum" sz="quarter" idx="12"/>
          </p:nvPr>
        </p:nvSpPr>
        <p:spPr/>
        <p:txBody>
          <a:bodyPr/>
          <a:lstStyle/>
          <a:p>
            <a:fld id="{81671F1F-C2EB-4484-9694-2E03901D1FCF}" type="slidenum">
              <a:rPr lang="en-GB" smtClean="0"/>
              <a:t>‹#›</a:t>
            </a:fld>
            <a:endParaRPr lang="en-GB"/>
          </a:p>
        </p:txBody>
      </p:sp>
      <p:sp>
        <p:nvSpPr>
          <p:cNvPr id="8" name="Text Placeholder 7">
            <a:extLst>
              <a:ext uri="{FF2B5EF4-FFF2-40B4-BE49-F238E27FC236}">
                <a16:creationId xmlns:a16="http://schemas.microsoft.com/office/drawing/2014/main" id="{86E92A13-73F9-E04C-9179-97210C4B31BC}"/>
              </a:ext>
            </a:extLst>
          </p:cNvPr>
          <p:cNvSpPr>
            <a:spLocks noGrp="1"/>
          </p:cNvSpPr>
          <p:nvPr>
            <p:ph type="body" sz="quarter" idx="13"/>
          </p:nvPr>
        </p:nvSpPr>
        <p:spPr>
          <a:xfrm>
            <a:off x="159842" y="2199598"/>
            <a:ext cx="5730750" cy="5928000"/>
          </a:xfrm>
        </p:spPr>
        <p:txBody>
          <a:bodyPr/>
          <a:lstStyle>
            <a:lvl1pPr marL="242986" indent="-242986">
              <a:spcBef>
                <a:spcPts val="0"/>
              </a:spcBef>
              <a:spcAft>
                <a:spcPts val="1463"/>
              </a:spcAft>
              <a:defRPr sz="1041"/>
            </a:lvl1pPr>
          </a:lstStyle>
          <a:p>
            <a:pPr lvl="0"/>
            <a:r>
              <a:rPr lang="en-GB"/>
              <a:t>Click to edit Master text styles</a:t>
            </a:r>
          </a:p>
        </p:txBody>
      </p:sp>
      <p:pic>
        <p:nvPicPr>
          <p:cNvPr id="9" name="Picture 8">
            <a:extLst>
              <a:ext uri="{FF2B5EF4-FFF2-40B4-BE49-F238E27FC236}">
                <a16:creationId xmlns:a16="http://schemas.microsoft.com/office/drawing/2014/main" id="{42F4C71F-54E1-6748-A44D-2EEE41001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01" y="8476000"/>
            <a:ext cx="771525" cy="990600"/>
          </a:xfrm>
          <a:prstGeom prst="rect">
            <a:avLst/>
          </a:prstGeom>
        </p:spPr>
      </p:pic>
    </p:spTree>
    <p:extLst>
      <p:ext uri="{BB962C8B-B14F-4D97-AF65-F5344CB8AC3E}">
        <p14:creationId xmlns:p14="http://schemas.microsoft.com/office/powerpoint/2010/main" val="144123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001" y="2599998"/>
            <a:ext cx="5400551" cy="6656000"/>
          </a:xfrm>
        </p:spPr>
        <p:txBody>
          <a:bodyPr/>
          <a:lstStyle>
            <a:lvl1pPr marL="269984" indent="-269984">
              <a:spcBef>
                <a:spcPts val="750"/>
              </a:spcBef>
              <a:buFont typeface="+mj-lt"/>
              <a:buAutoNum type="arabicPeriod"/>
              <a:defRPr sz="1500"/>
            </a:lvl1pPr>
            <a:lvl2pPr marL="269984" indent="-269984">
              <a:spcBef>
                <a:spcPts val="750"/>
              </a:spcBef>
              <a:buFont typeface="+mj-lt"/>
              <a:buAutoNum type="arabicPeriod"/>
              <a:defRPr sz="1500" b="1">
                <a:solidFill>
                  <a:srgbClr val="E30514"/>
                </a:solidFill>
              </a:defRPr>
            </a:lvl2pPr>
            <a:lvl3pPr marL="269984" indent="-269984">
              <a:spcBef>
                <a:spcPts val="750"/>
              </a:spcBef>
              <a:buSzPct val="100000"/>
              <a:buFont typeface="+mj-lt"/>
              <a:buAutoNum type="arabicPeriod"/>
              <a:defRPr sz="1500"/>
            </a:lvl3pPr>
            <a:lvl4pPr marL="269984" indent="-269984">
              <a:spcBef>
                <a:spcPts val="750"/>
              </a:spcBef>
              <a:buSzPct val="100000"/>
              <a:buFont typeface="+mj-lt"/>
              <a:buAutoNum type="arabicPeriod"/>
              <a:defRPr sz="1500"/>
            </a:lvl4pPr>
            <a:lvl5pPr marL="269984" indent="-269984">
              <a:spcBef>
                <a:spcPts val="750"/>
              </a:spcBef>
              <a:buFont typeface="+mj-lt"/>
              <a:buAutoNum type="arabicPeriod"/>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B096CFE-13EB-9C46-AD64-3E2A74317CB2}" type="slidenum">
              <a:t>‹#›</a:t>
            </a:fld>
            <a:endParaRPr lang="en-US"/>
          </a:p>
        </p:txBody>
      </p:sp>
      <p:cxnSp>
        <p:nvCxnSpPr>
          <p:cNvPr id="7" name="Straight Connector 6"/>
          <p:cNvCxnSpPr/>
          <p:nvPr userDrawn="1"/>
        </p:nvCxnSpPr>
        <p:spPr>
          <a:xfrm>
            <a:off x="270003" y="1040000"/>
            <a:ext cx="6304852"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Date Placeholder 3">
            <a:extLst>
              <a:ext uri="{FF2B5EF4-FFF2-40B4-BE49-F238E27FC236}">
                <a16:creationId xmlns:a16="http://schemas.microsoft.com/office/drawing/2014/main" id="{F0E522A1-7640-43D6-8E93-29F3733F6C27}"/>
              </a:ext>
            </a:extLst>
          </p:cNvPr>
          <p:cNvSpPr>
            <a:spLocks noGrp="1"/>
          </p:cNvSpPr>
          <p:nvPr>
            <p:ph type="dt" sz="half" idx="10"/>
          </p:nvPr>
        </p:nvSpPr>
        <p:spPr>
          <a:xfrm>
            <a:off x="270000" y="512601"/>
            <a:ext cx="702000" cy="393413"/>
          </a:xfrm>
        </p:spPr>
        <p:txBody>
          <a:bodyPr/>
          <a:lstStyle>
            <a:lvl1pPr>
              <a:defRPr sz="1100"/>
            </a:lvl1pPr>
          </a:lstStyle>
          <a:p>
            <a:r>
              <a:rPr lang="en-US"/>
              <a:t>July 2021</a:t>
            </a:r>
          </a:p>
        </p:txBody>
      </p:sp>
      <p:sp>
        <p:nvSpPr>
          <p:cNvPr id="12" name="Footer Placeholder 4">
            <a:extLst>
              <a:ext uri="{FF2B5EF4-FFF2-40B4-BE49-F238E27FC236}">
                <a16:creationId xmlns:a16="http://schemas.microsoft.com/office/drawing/2014/main" id="{8572AB58-D4D2-43D3-AE80-B0C37B9FA504}"/>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p:txBody>
      </p:sp>
      <p:sp>
        <p:nvSpPr>
          <p:cNvPr id="13" name="TextBox 12">
            <a:extLst>
              <a:ext uri="{FF2B5EF4-FFF2-40B4-BE49-F238E27FC236}">
                <a16:creationId xmlns:a16="http://schemas.microsoft.com/office/drawing/2014/main" id="{80A93145-483B-4DFA-A13F-269F87B5161F}"/>
              </a:ext>
            </a:extLst>
          </p:cNvPr>
          <p:cNvSpPr txBox="1"/>
          <p:nvPr userDrawn="1"/>
        </p:nvSpPr>
        <p:spPr>
          <a:xfrm>
            <a:off x="270000" y="1141798"/>
            <a:ext cx="6295328" cy="492443"/>
          </a:xfrm>
          <a:prstGeom prst="rect">
            <a:avLst/>
          </a:prstGeom>
          <a:noFill/>
        </p:spPr>
        <p:txBody>
          <a:bodyPr wrap="square" lIns="0" tIns="0" rIns="0" bIns="0" rtlCol="0">
            <a:spAutoFit/>
          </a:bodyPr>
          <a:lstStyle/>
          <a:p>
            <a:r>
              <a:rPr lang="en-GB" sz="3200">
                <a:latin typeface="+mj-lt"/>
              </a:rPr>
              <a:t>Contents</a:t>
            </a:r>
          </a:p>
        </p:txBody>
      </p:sp>
      <p:pic>
        <p:nvPicPr>
          <p:cNvPr id="14" name="Picture 13" descr="logolarge600.png">
            <a:extLst>
              <a:ext uri="{FF2B5EF4-FFF2-40B4-BE49-F238E27FC236}">
                <a16:creationId xmlns:a16="http://schemas.microsoft.com/office/drawing/2014/main" id="{0FE3FDC2-9869-472D-ABA2-DC485367FD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805" y="326166"/>
            <a:ext cx="1865523" cy="592758"/>
          </a:xfrm>
          <a:prstGeom prst="rect">
            <a:avLst/>
          </a:prstGeom>
        </p:spPr>
      </p:pic>
      <p:pic>
        <p:nvPicPr>
          <p:cNvPr id="15" name="Picture 14">
            <a:extLst>
              <a:ext uri="{FF2B5EF4-FFF2-40B4-BE49-F238E27FC236}">
                <a16:creationId xmlns:a16="http://schemas.microsoft.com/office/drawing/2014/main" id="{45392D30-2AAB-4EE0-96F2-0328412B7D6F}"/>
              </a:ext>
            </a:extLst>
          </p:cNvPr>
          <p:cNvPicPr>
            <a:picLocks noChangeAspect="1"/>
          </p:cNvPicPr>
          <p:nvPr userDrawn="1"/>
        </p:nvPicPr>
        <p:blipFill>
          <a:blip r:embed="rId3"/>
          <a:stretch>
            <a:fillRect/>
          </a:stretch>
        </p:blipFill>
        <p:spPr>
          <a:xfrm>
            <a:off x="5560971" y="8155805"/>
            <a:ext cx="1004357" cy="1004357"/>
          </a:xfrm>
          <a:prstGeom prst="rect">
            <a:avLst/>
          </a:prstGeom>
        </p:spPr>
      </p:pic>
    </p:spTree>
    <p:extLst>
      <p:ext uri="{BB962C8B-B14F-4D97-AF65-F5344CB8AC3E}">
        <p14:creationId xmlns:p14="http://schemas.microsoft.com/office/powerpoint/2010/main" val="418227509"/>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002" y="2599998"/>
            <a:ext cx="5394201" cy="6656000"/>
          </a:xfrm>
        </p:spPr>
        <p:txBody>
          <a:bodyPr/>
          <a:lstStyle>
            <a:lvl1pPr>
              <a:buNone/>
              <a:defRPr sz="1500"/>
            </a:lvl1pPr>
            <a:lvl2pPr>
              <a:buNone/>
              <a:defRPr sz="1500" b="1">
                <a:solidFill>
                  <a:srgbClr val="E30514"/>
                </a:solidFill>
              </a:defRPr>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3722499" y="9378027"/>
            <a:ext cx="1659951" cy="335499"/>
          </a:xfrm>
        </p:spPr>
        <p:txBody>
          <a:bodyPr/>
          <a:lstStyle/>
          <a:p>
            <a:fld id="{4B096CFE-13EB-9C46-AD64-3E2A74317CB2}" type="slidenum">
              <a:t>‹#›</a:t>
            </a:fld>
            <a:endParaRPr lang="en-US"/>
          </a:p>
        </p:txBody>
      </p:sp>
      <p:cxnSp>
        <p:nvCxnSpPr>
          <p:cNvPr id="7" name="Straight Connector 6"/>
          <p:cNvCxnSpPr/>
          <p:nvPr userDrawn="1"/>
        </p:nvCxnSpPr>
        <p:spPr>
          <a:xfrm>
            <a:off x="270003" y="1040000"/>
            <a:ext cx="6304852"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itle 1">
            <a:extLst>
              <a:ext uri="{FF2B5EF4-FFF2-40B4-BE49-F238E27FC236}">
                <a16:creationId xmlns:a16="http://schemas.microsoft.com/office/drawing/2014/main" id="{1D69AAA6-D9E1-413D-B8D3-CA25DB92188B}"/>
              </a:ext>
            </a:extLst>
          </p:cNvPr>
          <p:cNvSpPr>
            <a:spLocks noGrp="1"/>
          </p:cNvSpPr>
          <p:nvPr>
            <p:ph type="title"/>
          </p:nvPr>
        </p:nvSpPr>
        <p:spPr>
          <a:xfrm>
            <a:off x="270002" y="1196831"/>
            <a:ext cx="6304852" cy="492443"/>
          </a:xfrm>
        </p:spPr>
        <p:txBody>
          <a:bodyPr/>
          <a:lstStyle>
            <a:lvl1pPr>
              <a:defRPr sz="3200"/>
            </a:lvl1pPr>
          </a:lstStyle>
          <a:p>
            <a:r>
              <a:rPr lang="en-US"/>
              <a:t>Click to edit Master title style</a:t>
            </a:r>
          </a:p>
        </p:txBody>
      </p:sp>
      <p:sp>
        <p:nvSpPr>
          <p:cNvPr id="17" name="Date Placeholder 3">
            <a:extLst>
              <a:ext uri="{FF2B5EF4-FFF2-40B4-BE49-F238E27FC236}">
                <a16:creationId xmlns:a16="http://schemas.microsoft.com/office/drawing/2014/main" id="{910B5B91-6400-4269-BE25-20C1598A6729}"/>
              </a:ext>
            </a:extLst>
          </p:cNvPr>
          <p:cNvSpPr>
            <a:spLocks noGrp="1"/>
          </p:cNvSpPr>
          <p:nvPr>
            <p:ph type="dt" sz="half" idx="10"/>
          </p:nvPr>
        </p:nvSpPr>
        <p:spPr>
          <a:xfrm>
            <a:off x="270000" y="512601"/>
            <a:ext cx="702000" cy="393413"/>
          </a:xfrm>
        </p:spPr>
        <p:txBody>
          <a:bodyPr/>
          <a:lstStyle>
            <a:lvl1pPr>
              <a:defRPr sz="1100"/>
            </a:lvl1pPr>
          </a:lstStyle>
          <a:p>
            <a:r>
              <a:rPr lang="en-US"/>
              <a:t>July 2021</a:t>
            </a:r>
          </a:p>
        </p:txBody>
      </p:sp>
      <p:sp>
        <p:nvSpPr>
          <p:cNvPr id="18" name="Footer Placeholder 4">
            <a:extLst>
              <a:ext uri="{FF2B5EF4-FFF2-40B4-BE49-F238E27FC236}">
                <a16:creationId xmlns:a16="http://schemas.microsoft.com/office/drawing/2014/main" id="{F4B28A57-8E0E-4BD1-9FE1-A8FF05E6DF0B}"/>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p:txBody>
      </p:sp>
      <p:pic>
        <p:nvPicPr>
          <p:cNvPr id="19" name="Picture 18" descr="logolarge600.png">
            <a:extLst>
              <a:ext uri="{FF2B5EF4-FFF2-40B4-BE49-F238E27FC236}">
                <a16:creationId xmlns:a16="http://schemas.microsoft.com/office/drawing/2014/main" id="{8A087718-DDB6-4B55-9187-6C8068DF08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805" y="326166"/>
            <a:ext cx="1865523" cy="592758"/>
          </a:xfrm>
          <a:prstGeom prst="rect">
            <a:avLst/>
          </a:prstGeom>
        </p:spPr>
      </p:pic>
      <p:pic>
        <p:nvPicPr>
          <p:cNvPr id="20" name="Picture 19">
            <a:extLst>
              <a:ext uri="{FF2B5EF4-FFF2-40B4-BE49-F238E27FC236}">
                <a16:creationId xmlns:a16="http://schemas.microsoft.com/office/drawing/2014/main" id="{6CE994B8-9615-4B24-A202-35D008C26AF5}"/>
              </a:ext>
            </a:extLst>
          </p:cNvPr>
          <p:cNvPicPr>
            <a:picLocks noChangeAspect="1"/>
          </p:cNvPicPr>
          <p:nvPr userDrawn="1"/>
        </p:nvPicPr>
        <p:blipFill>
          <a:blip r:embed="rId3"/>
          <a:stretch>
            <a:fillRect/>
          </a:stretch>
        </p:blipFill>
        <p:spPr>
          <a:xfrm>
            <a:off x="5560971" y="8709169"/>
            <a:ext cx="1004357" cy="1004357"/>
          </a:xfrm>
          <a:prstGeom prst="rect">
            <a:avLst/>
          </a:prstGeom>
        </p:spPr>
      </p:pic>
    </p:spTree>
    <p:extLst>
      <p:ext uri="{BB962C8B-B14F-4D97-AF65-F5344CB8AC3E}">
        <p14:creationId xmlns:p14="http://schemas.microsoft.com/office/powerpoint/2010/main" val="831835522"/>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with references">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001" y="2600000"/>
            <a:ext cx="5394201" cy="6349900"/>
          </a:xfrm>
        </p:spPr>
        <p:txBody>
          <a:bodyPr/>
          <a:lstStyle>
            <a:lvl1pPr>
              <a:buNone/>
              <a:defRPr sz="1500"/>
            </a:lvl1pPr>
            <a:lvl2pPr>
              <a:buNone/>
              <a:defRPr sz="1500" b="1">
                <a:solidFill>
                  <a:srgbClr val="E30514"/>
                </a:solidFill>
              </a:defRPr>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270003" y="1040000"/>
            <a:ext cx="6304852"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3" hasCustomPrompt="1"/>
          </p:nvPr>
        </p:nvSpPr>
        <p:spPr>
          <a:xfrm>
            <a:off x="270674" y="9176441"/>
            <a:ext cx="5393531" cy="393721"/>
          </a:xfrm>
        </p:spPr>
        <p:txBody>
          <a:bodyPr/>
          <a:lstStyle>
            <a:lvl1pPr>
              <a:defRPr sz="900" baseline="0"/>
            </a:lvl1pPr>
          </a:lstStyle>
          <a:p>
            <a:pPr lvl="0"/>
            <a:r>
              <a:rPr lang="en-GB"/>
              <a:t>Click to edit chart reference style</a:t>
            </a:r>
          </a:p>
        </p:txBody>
      </p:sp>
      <p:sp>
        <p:nvSpPr>
          <p:cNvPr id="11" name="Title 1">
            <a:extLst>
              <a:ext uri="{FF2B5EF4-FFF2-40B4-BE49-F238E27FC236}">
                <a16:creationId xmlns:a16="http://schemas.microsoft.com/office/drawing/2014/main" id="{1CEB5EAC-1359-4D2D-A746-5CE2491D8F67}"/>
              </a:ext>
            </a:extLst>
          </p:cNvPr>
          <p:cNvSpPr>
            <a:spLocks noGrp="1"/>
          </p:cNvSpPr>
          <p:nvPr>
            <p:ph type="title"/>
          </p:nvPr>
        </p:nvSpPr>
        <p:spPr>
          <a:xfrm>
            <a:off x="270002" y="1196831"/>
            <a:ext cx="6304852" cy="492443"/>
          </a:xfrm>
        </p:spPr>
        <p:txBody>
          <a:bodyPr/>
          <a:lstStyle>
            <a:lvl1pPr>
              <a:defRPr sz="3200"/>
            </a:lvl1pPr>
          </a:lstStyle>
          <a:p>
            <a:r>
              <a:rPr lang="en-US"/>
              <a:t>Click to edit Master title style</a:t>
            </a:r>
          </a:p>
        </p:txBody>
      </p:sp>
      <p:sp>
        <p:nvSpPr>
          <p:cNvPr id="12" name="Date Placeholder 3">
            <a:extLst>
              <a:ext uri="{FF2B5EF4-FFF2-40B4-BE49-F238E27FC236}">
                <a16:creationId xmlns:a16="http://schemas.microsoft.com/office/drawing/2014/main" id="{12501289-802E-4B4D-8B98-B8FEDD58A153}"/>
              </a:ext>
            </a:extLst>
          </p:cNvPr>
          <p:cNvSpPr>
            <a:spLocks noGrp="1"/>
          </p:cNvSpPr>
          <p:nvPr>
            <p:ph type="dt" sz="half" idx="10"/>
          </p:nvPr>
        </p:nvSpPr>
        <p:spPr>
          <a:xfrm>
            <a:off x="270000" y="512601"/>
            <a:ext cx="702000" cy="393413"/>
          </a:xfrm>
        </p:spPr>
        <p:txBody>
          <a:bodyPr/>
          <a:lstStyle>
            <a:lvl1pPr>
              <a:defRPr sz="1100"/>
            </a:lvl1pPr>
          </a:lstStyle>
          <a:p>
            <a:r>
              <a:rPr lang="en-US"/>
              <a:t>July 2021</a:t>
            </a:r>
          </a:p>
        </p:txBody>
      </p:sp>
      <p:sp>
        <p:nvSpPr>
          <p:cNvPr id="14" name="Footer Placeholder 4">
            <a:extLst>
              <a:ext uri="{FF2B5EF4-FFF2-40B4-BE49-F238E27FC236}">
                <a16:creationId xmlns:a16="http://schemas.microsoft.com/office/drawing/2014/main" id="{60B248E1-5B80-4EFA-B2D3-9A96C2CC8C71}"/>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p:txBody>
      </p:sp>
      <p:pic>
        <p:nvPicPr>
          <p:cNvPr id="15" name="Picture 14" descr="logolarge600.png">
            <a:extLst>
              <a:ext uri="{FF2B5EF4-FFF2-40B4-BE49-F238E27FC236}">
                <a16:creationId xmlns:a16="http://schemas.microsoft.com/office/drawing/2014/main" id="{BF907B51-4470-44C5-B289-718D3116EE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805" y="326166"/>
            <a:ext cx="1865523" cy="592758"/>
          </a:xfrm>
          <a:prstGeom prst="rect">
            <a:avLst/>
          </a:prstGeom>
        </p:spPr>
      </p:pic>
      <p:sp>
        <p:nvSpPr>
          <p:cNvPr id="16" name="Slide Number Placeholder 5">
            <a:extLst>
              <a:ext uri="{FF2B5EF4-FFF2-40B4-BE49-F238E27FC236}">
                <a16:creationId xmlns:a16="http://schemas.microsoft.com/office/drawing/2014/main" id="{4BCE1BF6-BE9E-4CFE-9094-119F39A633D3}"/>
              </a:ext>
            </a:extLst>
          </p:cNvPr>
          <p:cNvSpPr>
            <a:spLocks noGrp="1"/>
          </p:cNvSpPr>
          <p:nvPr>
            <p:ph type="sldNum" sz="quarter" idx="12"/>
          </p:nvPr>
        </p:nvSpPr>
        <p:spPr>
          <a:xfrm>
            <a:off x="3722499" y="9317012"/>
            <a:ext cx="1659951" cy="335499"/>
          </a:xfrm>
        </p:spPr>
        <p:txBody>
          <a:bodyPr/>
          <a:lstStyle>
            <a:lvl1pPr>
              <a:defRPr sz="1200"/>
            </a:lvl1pPr>
          </a:lstStyle>
          <a:p>
            <a:fld id="{4B096CFE-13EB-9C46-AD64-3E2A74317CB2}" type="slidenum">
              <a:rPr lang="en-GB" smtClean="0"/>
              <a:pPr/>
              <a:t>‹#›</a:t>
            </a:fld>
            <a:endParaRPr lang="en-GB"/>
          </a:p>
        </p:txBody>
      </p:sp>
      <p:pic>
        <p:nvPicPr>
          <p:cNvPr id="17" name="Picture 16">
            <a:extLst>
              <a:ext uri="{FF2B5EF4-FFF2-40B4-BE49-F238E27FC236}">
                <a16:creationId xmlns:a16="http://schemas.microsoft.com/office/drawing/2014/main" id="{05B528C1-C0CD-4F06-AC53-B50506D792D6}"/>
              </a:ext>
            </a:extLst>
          </p:cNvPr>
          <p:cNvPicPr>
            <a:picLocks noChangeAspect="1"/>
          </p:cNvPicPr>
          <p:nvPr userDrawn="1"/>
        </p:nvPicPr>
        <p:blipFill>
          <a:blip r:embed="rId3"/>
          <a:stretch>
            <a:fillRect/>
          </a:stretch>
        </p:blipFill>
        <p:spPr>
          <a:xfrm>
            <a:off x="5560971" y="8709169"/>
            <a:ext cx="1004357" cy="1004357"/>
          </a:xfrm>
          <a:prstGeom prst="rect">
            <a:avLst/>
          </a:prstGeom>
        </p:spPr>
      </p:pic>
    </p:spTree>
    <p:extLst>
      <p:ext uri="{BB962C8B-B14F-4D97-AF65-F5344CB8AC3E}">
        <p14:creationId xmlns:p14="http://schemas.microsoft.com/office/powerpoint/2010/main" val="2443462198"/>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4"/>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026001" y="3070823"/>
            <a:ext cx="5548851" cy="461665"/>
          </a:xfrm>
        </p:spPr>
        <p:txBody>
          <a:bodyPr anchor="b" anchorCtr="0"/>
          <a:lstStyle>
            <a:lvl1pPr algn="l">
              <a:defRPr sz="3000" b="0" cap="none">
                <a:solidFill>
                  <a:schemeClr val="bg1"/>
                </a:solidFill>
              </a:defRPr>
            </a:lvl1pPr>
          </a:lstStyle>
          <a:p>
            <a:r>
              <a:rPr lang="en-GB"/>
              <a:t>Coloured divider</a:t>
            </a:r>
            <a:endParaRPr lang="en-US"/>
          </a:p>
        </p:txBody>
      </p:sp>
      <p:sp>
        <p:nvSpPr>
          <p:cNvPr id="6" name="Text Placeholder 2"/>
          <p:cNvSpPr>
            <a:spLocks noGrp="1"/>
          </p:cNvSpPr>
          <p:nvPr>
            <p:ph type="body" idx="1" hasCustomPrompt="1"/>
          </p:nvPr>
        </p:nvSpPr>
        <p:spPr>
          <a:xfrm>
            <a:off x="1026001" y="3778623"/>
            <a:ext cx="5548851" cy="2166937"/>
          </a:xfrm>
        </p:spPr>
        <p:txBody>
          <a:bodyPr anchor="t" anchorCtr="0"/>
          <a:lstStyle>
            <a:lvl1pPr marL="0" indent="0">
              <a:buNone/>
              <a:defRPr sz="1500">
                <a:solidFill>
                  <a:srgbClr val="FFFFFF"/>
                </a:solidFill>
              </a:defRPr>
            </a:lvl1pPr>
            <a:lvl2pPr marL="342880" indent="0">
              <a:buNone/>
              <a:defRPr sz="1350">
                <a:solidFill>
                  <a:schemeClr val="tx1">
                    <a:tint val="75000"/>
                  </a:schemeClr>
                </a:solidFill>
              </a:defRPr>
            </a:lvl2pPr>
            <a:lvl3pPr marL="685760" indent="0">
              <a:buNone/>
              <a:defRPr sz="1200">
                <a:solidFill>
                  <a:schemeClr val="tx1">
                    <a:tint val="75000"/>
                  </a:schemeClr>
                </a:solidFill>
              </a:defRPr>
            </a:lvl3pPr>
            <a:lvl4pPr marL="1028639" indent="0">
              <a:buNone/>
              <a:defRPr sz="1050">
                <a:solidFill>
                  <a:schemeClr val="tx1">
                    <a:tint val="75000"/>
                  </a:schemeClr>
                </a:solidFill>
              </a:defRPr>
            </a:lvl4pPr>
            <a:lvl5pPr marL="1371519" indent="0">
              <a:buNone/>
              <a:defRPr sz="1050">
                <a:solidFill>
                  <a:schemeClr val="tx1">
                    <a:tint val="75000"/>
                  </a:schemeClr>
                </a:solidFill>
              </a:defRPr>
            </a:lvl5pPr>
            <a:lvl6pPr marL="1714399" indent="0">
              <a:buNone/>
              <a:defRPr sz="1050">
                <a:solidFill>
                  <a:schemeClr val="tx1">
                    <a:tint val="75000"/>
                  </a:schemeClr>
                </a:solidFill>
              </a:defRPr>
            </a:lvl6pPr>
            <a:lvl7pPr marL="2057279" indent="0">
              <a:buNone/>
              <a:defRPr sz="1050">
                <a:solidFill>
                  <a:schemeClr val="tx1">
                    <a:tint val="75000"/>
                  </a:schemeClr>
                </a:solidFill>
              </a:defRPr>
            </a:lvl7pPr>
            <a:lvl8pPr marL="2400158" indent="0">
              <a:buNone/>
              <a:defRPr sz="1050">
                <a:solidFill>
                  <a:schemeClr val="tx1">
                    <a:tint val="75000"/>
                  </a:schemeClr>
                </a:solidFill>
              </a:defRPr>
            </a:lvl8pPr>
            <a:lvl9pPr marL="2743037" indent="0">
              <a:buNone/>
              <a:defRPr sz="1050">
                <a:solidFill>
                  <a:schemeClr val="tx1">
                    <a:tint val="75000"/>
                  </a:schemeClr>
                </a:solidFill>
              </a:defRPr>
            </a:lvl9pPr>
          </a:lstStyle>
          <a:p>
            <a:pPr lvl="0"/>
            <a:r>
              <a:rPr lang="en-GB"/>
              <a:t>Insert subheading here if required</a:t>
            </a:r>
          </a:p>
        </p:txBody>
      </p:sp>
    </p:spTree>
    <p:extLst>
      <p:ext uri="{BB962C8B-B14F-4D97-AF65-F5344CB8AC3E}">
        <p14:creationId xmlns:p14="http://schemas.microsoft.com/office/powerpoint/2010/main" val="3532053646"/>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0000" y="2599998"/>
            <a:ext cx="3091500" cy="6656000"/>
          </a:xfrm>
        </p:spPr>
        <p:txBody>
          <a:bodyPr/>
          <a:lstStyle>
            <a:lvl1pPr>
              <a:defRPr lang="en-US" sz="1500" dirty="0" smtClean="0"/>
            </a:lvl1pPr>
            <a:lvl2pPr>
              <a:defRPr sz="1500">
                <a:solidFill>
                  <a:srgbClr val="E30514"/>
                </a:solidFill>
              </a:defRPr>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3486150" y="2599998"/>
            <a:ext cx="3091500" cy="6656000"/>
          </a:xfrm>
        </p:spPr>
        <p:txBody>
          <a:bodyPr/>
          <a:lstStyle>
            <a:lvl1pPr>
              <a:defRPr sz="1500" baseline="0"/>
            </a:lvl1pPr>
            <a:lvl2pPr>
              <a:defRPr sz="1500">
                <a:solidFill>
                  <a:srgbClr val="E30514"/>
                </a:solidFill>
              </a:defRPr>
            </a:lvl2pPr>
            <a:lvl3pPr>
              <a:defRPr sz="1500"/>
            </a:lvl3pPr>
            <a:lvl4pPr>
              <a:defRPr sz="1500"/>
            </a:lvl4pPr>
            <a:lvl5pPr>
              <a:defRPr sz="1500"/>
            </a:lvl5pPr>
            <a:lvl6pPr>
              <a:defRPr sz="1350"/>
            </a:lvl6pPr>
            <a:lvl7pPr>
              <a:defRPr sz="1350"/>
            </a:lvl7pPr>
            <a:lvl8pPr>
              <a:defRPr sz="1350"/>
            </a:lvl8pPr>
            <a:lvl9pPr>
              <a:defRPr sz="1350"/>
            </a:lvl9pPr>
          </a:lstStyle>
          <a:p>
            <a:pPr lvl="0"/>
            <a:r>
              <a:rPr lang="en-GB"/>
              <a:t>Click to add copy or image</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p:cNvCxnSpPr/>
          <p:nvPr userDrawn="1"/>
        </p:nvCxnSpPr>
        <p:spPr>
          <a:xfrm>
            <a:off x="270003" y="1040000"/>
            <a:ext cx="6304852"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itle 1">
            <a:extLst>
              <a:ext uri="{FF2B5EF4-FFF2-40B4-BE49-F238E27FC236}">
                <a16:creationId xmlns:a16="http://schemas.microsoft.com/office/drawing/2014/main" id="{FD10A745-E5D1-4C79-8EBD-D6B79CDD1BD6}"/>
              </a:ext>
            </a:extLst>
          </p:cNvPr>
          <p:cNvSpPr>
            <a:spLocks noGrp="1"/>
          </p:cNvSpPr>
          <p:nvPr>
            <p:ph type="title"/>
          </p:nvPr>
        </p:nvSpPr>
        <p:spPr>
          <a:xfrm>
            <a:off x="270002" y="1196830"/>
            <a:ext cx="6304852" cy="492443"/>
          </a:xfrm>
        </p:spPr>
        <p:txBody>
          <a:bodyPr/>
          <a:lstStyle>
            <a:lvl1pPr>
              <a:defRPr lang="en-US" sz="3200" dirty="0"/>
            </a:lvl1pPr>
          </a:lstStyle>
          <a:p>
            <a:r>
              <a:rPr lang="en-US"/>
              <a:t>Click to edit Master title style</a:t>
            </a:r>
          </a:p>
        </p:txBody>
      </p:sp>
      <p:sp>
        <p:nvSpPr>
          <p:cNvPr id="12" name="Date Placeholder 3">
            <a:extLst>
              <a:ext uri="{FF2B5EF4-FFF2-40B4-BE49-F238E27FC236}">
                <a16:creationId xmlns:a16="http://schemas.microsoft.com/office/drawing/2014/main" id="{218D880C-D7B3-4E66-B653-DF7DD006CD28}"/>
              </a:ext>
            </a:extLst>
          </p:cNvPr>
          <p:cNvSpPr>
            <a:spLocks noGrp="1"/>
          </p:cNvSpPr>
          <p:nvPr>
            <p:ph type="dt" sz="half" idx="10"/>
          </p:nvPr>
        </p:nvSpPr>
        <p:spPr>
          <a:xfrm>
            <a:off x="270000" y="512601"/>
            <a:ext cx="702000" cy="393413"/>
          </a:xfrm>
        </p:spPr>
        <p:txBody>
          <a:bodyPr/>
          <a:lstStyle>
            <a:lvl1pPr>
              <a:defRPr sz="1100"/>
            </a:lvl1pPr>
          </a:lstStyle>
          <a:p>
            <a:r>
              <a:rPr lang="en-US"/>
              <a:t>July 2021</a:t>
            </a:r>
          </a:p>
        </p:txBody>
      </p:sp>
      <p:sp>
        <p:nvSpPr>
          <p:cNvPr id="13" name="Footer Placeholder 4">
            <a:extLst>
              <a:ext uri="{FF2B5EF4-FFF2-40B4-BE49-F238E27FC236}">
                <a16:creationId xmlns:a16="http://schemas.microsoft.com/office/drawing/2014/main" id="{7382722F-EE1E-4431-B066-4E2F80356976}"/>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p:txBody>
      </p:sp>
      <p:pic>
        <p:nvPicPr>
          <p:cNvPr id="14" name="Picture 13" descr="logolarge600.png">
            <a:extLst>
              <a:ext uri="{FF2B5EF4-FFF2-40B4-BE49-F238E27FC236}">
                <a16:creationId xmlns:a16="http://schemas.microsoft.com/office/drawing/2014/main" id="{C73919C5-3483-4DDA-A48D-66B4013359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805" y="326166"/>
            <a:ext cx="1865523" cy="592758"/>
          </a:xfrm>
          <a:prstGeom prst="rect">
            <a:avLst/>
          </a:prstGeom>
        </p:spPr>
      </p:pic>
      <p:sp>
        <p:nvSpPr>
          <p:cNvPr id="15" name="Slide Number Placeholder 5">
            <a:extLst>
              <a:ext uri="{FF2B5EF4-FFF2-40B4-BE49-F238E27FC236}">
                <a16:creationId xmlns:a16="http://schemas.microsoft.com/office/drawing/2014/main" id="{7F5F3BAF-5E2C-49E8-B1F7-5571E485726E}"/>
              </a:ext>
            </a:extLst>
          </p:cNvPr>
          <p:cNvSpPr>
            <a:spLocks noGrp="1"/>
          </p:cNvSpPr>
          <p:nvPr>
            <p:ph type="sldNum" sz="quarter" idx="12"/>
          </p:nvPr>
        </p:nvSpPr>
        <p:spPr>
          <a:xfrm>
            <a:off x="3722499" y="9317012"/>
            <a:ext cx="1659951" cy="335499"/>
          </a:xfrm>
        </p:spPr>
        <p:txBody>
          <a:bodyPr/>
          <a:lstStyle>
            <a:lvl1pPr>
              <a:defRPr sz="1200"/>
            </a:lvl1pPr>
          </a:lstStyle>
          <a:p>
            <a:fld id="{4B096CFE-13EB-9C46-AD64-3E2A74317CB2}" type="slidenum">
              <a:rPr lang="en-GB" smtClean="0"/>
              <a:pPr/>
              <a:t>‹#›</a:t>
            </a:fld>
            <a:endParaRPr lang="en-GB"/>
          </a:p>
        </p:txBody>
      </p:sp>
      <p:pic>
        <p:nvPicPr>
          <p:cNvPr id="16" name="Picture 15">
            <a:extLst>
              <a:ext uri="{FF2B5EF4-FFF2-40B4-BE49-F238E27FC236}">
                <a16:creationId xmlns:a16="http://schemas.microsoft.com/office/drawing/2014/main" id="{3C6825FA-340E-479E-804B-762CEE945356}"/>
              </a:ext>
            </a:extLst>
          </p:cNvPr>
          <p:cNvPicPr>
            <a:picLocks noChangeAspect="1"/>
          </p:cNvPicPr>
          <p:nvPr userDrawn="1"/>
        </p:nvPicPr>
        <p:blipFill>
          <a:blip r:embed="rId3"/>
          <a:stretch>
            <a:fillRect/>
          </a:stretch>
        </p:blipFill>
        <p:spPr>
          <a:xfrm>
            <a:off x="5560971" y="8709169"/>
            <a:ext cx="1004357" cy="1004357"/>
          </a:xfrm>
          <a:prstGeom prst="rect">
            <a:avLst/>
          </a:prstGeom>
        </p:spPr>
      </p:pic>
    </p:spTree>
    <p:extLst>
      <p:ext uri="{BB962C8B-B14F-4D97-AF65-F5344CB8AC3E}">
        <p14:creationId xmlns:p14="http://schemas.microsoft.com/office/powerpoint/2010/main" val="2266760859"/>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ull Ou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2" y="1092000"/>
            <a:ext cx="5127149" cy="881395"/>
          </a:xfrm>
        </p:spPr>
        <p:txBody>
          <a:bodyPr/>
          <a:lstStyle>
            <a:lvl1pPr>
              <a:lnSpc>
                <a:spcPts val="3600"/>
              </a:lnSpc>
              <a:spcAft>
                <a:spcPts val="1125"/>
              </a:spcAft>
              <a:defRPr sz="2475" baseline="0">
                <a:solidFill>
                  <a:schemeClr val="tx1"/>
                </a:solidFill>
              </a:defRPr>
            </a:lvl1pPr>
          </a:lstStyle>
          <a:p>
            <a:r>
              <a:rPr lang="en-GB"/>
              <a:t>“Pull out statement or quote slide” use bold italic font for source</a:t>
            </a:r>
            <a:endParaRPr lang="en-US"/>
          </a:p>
        </p:txBody>
      </p:sp>
    </p:spTree>
    <p:extLst>
      <p:ext uri="{BB962C8B-B14F-4D97-AF65-F5344CB8AC3E}">
        <p14:creationId xmlns:p14="http://schemas.microsoft.com/office/powerpoint/2010/main" val="4132298151"/>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lide image">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0" y="0"/>
            <a:ext cx="6858000" cy="9906000"/>
          </a:xfrm>
        </p:spPr>
        <p:txBody>
          <a:bodyPr/>
          <a:lstStyle>
            <a:lvl1pPr algn="ctr">
              <a:defRPr/>
            </a:lvl1pPr>
            <a:lvl2pPr algn="ctr">
              <a:defRPr/>
            </a:lvl2pPr>
            <a:lvl3pPr algn="ctr">
              <a:defRPr/>
            </a:lvl3pPr>
            <a:lvl4pPr algn="ctr">
              <a:defRPr/>
            </a:lvl4pPr>
            <a:lvl5pPr algn="ctr">
              <a:defRPr/>
            </a:lvl5pPr>
          </a:lstStyle>
          <a:p>
            <a:pPr lvl="0"/>
            <a:r>
              <a:rPr lang="en-GB"/>
              <a:t>Click to add full page charts, infographics</a:t>
            </a:r>
            <a:br>
              <a:rPr lang="en-GB"/>
            </a:br>
            <a:r>
              <a:rPr lang="en-GB"/>
              <a:t>tables, video and smartart</a:t>
            </a:r>
            <a:endParaRPr lang="en-US"/>
          </a:p>
        </p:txBody>
      </p:sp>
    </p:spTree>
    <p:extLst>
      <p:ext uri="{BB962C8B-B14F-4D97-AF65-F5344CB8AC3E}">
        <p14:creationId xmlns:p14="http://schemas.microsoft.com/office/powerpoint/2010/main" val="489044690"/>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us Animation">
    <p:spTree>
      <p:nvGrpSpPr>
        <p:cNvPr id="1" name=""/>
        <p:cNvGrpSpPr/>
        <p:nvPr/>
      </p:nvGrpSpPr>
      <p:grpSpPr>
        <a:xfrm>
          <a:off x="0" y="0"/>
          <a:ext cx="0" cy="0"/>
          <a:chOff x="0" y="0"/>
          <a:chExt cx="0" cy="0"/>
        </a:xfrm>
      </p:grpSpPr>
      <p:pic>
        <p:nvPicPr>
          <p:cNvPr id="2" name="4bVQGwtjWk4"/>
          <p:cNvPicPr>
            <a:picLocks noRot="1" noChangeAspect="1"/>
          </p:cNvPicPr>
          <p:nvPr userDrawn="1">
            <a:videoFile r:link="rId1"/>
          </p:nvPr>
        </p:nvPicPr>
        <p:blipFill>
          <a:blip r:embed="rId3"/>
          <a:stretch>
            <a:fillRect/>
          </a:stretch>
        </p:blipFill>
        <p:spPr>
          <a:xfrm>
            <a:off x="0" y="0"/>
            <a:ext cx="6858000" cy="9906000"/>
          </a:xfrm>
          <a:prstGeom prst="rect">
            <a:avLst/>
          </a:prstGeom>
        </p:spPr>
      </p:pic>
    </p:spTree>
    <p:extLst>
      <p:ext uri="{BB962C8B-B14F-4D97-AF65-F5344CB8AC3E}">
        <p14:creationId xmlns:p14="http://schemas.microsoft.com/office/powerpoint/2010/main" val="3231810559"/>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timing>
    <p:tnLst>
      <p:par>
        <p:cTn id="1" dur="indefinite" restart="never" nodeType="tmRoot">
          <p:childTnLst>
            <p:video>
              <p:cMediaNode>
                <p:cTn id="2" fill="hold" display="0">
                  <p:stCondLst>
                    <p:cond delay="indefinite"/>
                  </p:stCondLst>
                </p:cTn>
                <p:tgtEl>
                  <p:spTgt spid="2"/>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0003" y="1196830"/>
            <a:ext cx="6304852" cy="392415"/>
          </a:xfrm>
          <a:prstGeom prst="rect">
            <a:avLst/>
          </a:prstGeom>
        </p:spPr>
        <p:txBody>
          <a:bodyPr vert="horz"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270003" y="2599998"/>
            <a:ext cx="6304852" cy="665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0000" y="512603"/>
            <a:ext cx="702000" cy="393413"/>
          </a:xfrm>
          <a:prstGeom prst="rect">
            <a:avLst/>
          </a:prstGeom>
        </p:spPr>
        <p:txBody>
          <a:bodyPr vert="horz" lIns="0" tIns="0" rIns="0" bIns="0" rtlCol="0" anchor="b" anchorCtr="0"/>
          <a:lstStyle>
            <a:lvl1pPr algn="l">
              <a:defRPr sz="788">
                <a:solidFill>
                  <a:srgbClr val="1C1C1C"/>
                </a:solidFill>
                <a:latin typeface="Georgia"/>
                <a:cs typeface="Georgia"/>
              </a:defRPr>
            </a:lvl1pPr>
          </a:lstStyle>
          <a:p>
            <a:r>
              <a:rPr lang="en-US"/>
              <a:t>July 2021</a:t>
            </a:r>
          </a:p>
        </p:txBody>
      </p:sp>
      <p:sp>
        <p:nvSpPr>
          <p:cNvPr id="5" name="Footer Placeholder 4"/>
          <p:cNvSpPr>
            <a:spLocks noGrp="1"/>
          </p:cNvSpPr>
          <p:nvPr>
            <p:ph type="ftr" sz="quarter" idx="3"/>
          </p:nvPr>
        </p:nvSpPr>
        <p:spPr>
          <a:xfrm>
            <a:off x="1026000" y="512603"/>
            <a:ext cx="4356450" cy="393413"/>
          </a:xfrm>
          <a:prstGeom prst="rect">
            <a:avLst/>
          </a:prstGeom>
        </p:spPr>
        <p:txBody>
          <a:bodyPr vert="horz" lIns="0" tIns="0" rIns="0" bIns="0" rtlCol="0" anchor="b" anchorCtr="0"/>
          <a:lstStyle>
            <a:lvl1pPr algn="l">
              <a:defRPr sz="788">
                <a:solidFill>
                  <a:schemeClr val="tx1"/>
                </a:solidFill>
                <a:latin typeface="Georgia"/>
                <a:cs typeface="Georgia"/>
              </a:defRPr>
            </a:lvl1pPr>
          </a:lstStyle>
          <a:p>
            <a:r>
              <a:rPr lang="en-US"/>
              <a:t>COVID-19 impact inquiry: technical supplement</a:t>
            </a:r>
          </a:p>
        </p:txBody>
      </p:sp>
      <p:sp>
        <p:nvSpPr>
          <p:cNvPr id="6" name="Slide Number Placeholder 5"/>
          <p:cNvSpPr>
            <a:spLocks noGrp="1"/>
          </p:cNvSpPr>
          <p:nvPr>
            <p:ph type="sldNum" sz="quarter" idx="4"/>
          </p:nvPr>
        </p:nvSpPr>
        <p:spPr>
          <a:xfrm>
            <a:off x="4914901" y="9373302"/>
            <a:ext cx="1659951" cy="335499"/>
          </a:xfrm>
          <a:prstGeom prst="rect">
            <a:avLst/>
          </a:prstGeom>
        </p:spPr>
        <p:txBody>
          <a:bodyPr vert="horz" lIns="0" tIns="0" rIns="0" bIns="0" rtlCol="0" anchor="ctr"/>
          <a:lstStyle>
            <a:lvl1pPr algn="r">
              <a:defRPr sz="825">
                <a:solidFill>
                  <a:schemeClr val="tx1">
                    <a:tint val="75000"/>
                  </a:schemeClr>
                </a:solidFill>
                <a:latin typeface="Georgia"/>
                <a:cs typeface="Georgia"/>
              </a:defRPr>
            </a:lvl1pPr>
          </a:lstStyle>
          <a:p>
            <a:fld id="{4B096CFE-13EB-9C46-AD64-3E2A74317CB2}" type="slidenum">
              <a:rPr lang="en-US"/>
              <a:pPr/>
              <a:t>‹#›</a:t>
            </a:fld>
            <a:endParaRPr lang="en-US"/>
          </a:p>
        </p:txBody>
      </p:sp>
    </p:spTree>
    <p:extLst>
      <p:ext uri="{BB962C8B-B14F-4D97-AF65-F5344CB8AC3E}">
        <p14:creationId xmlns:p14="http://schemas.microsoft.com/office/powerpoint/2010/main" val="32571885"/>
      </p:ext>
    </p:extLst>
  </p:cSld>
  <p:clrMap bg1="lt1" tx1="dk1" bg2="lt2" tx2="dk2" accent1="accent1" accent2="accent2" accent3="accent3" accent4="accent4" accent5="accent5" accent6="accent6" hlink="hlink" folHlink="folHlink"/>
  <p:sldLayoutIdLst>
    <p:sldLayoutId id="2147483666" r:id="rId1"/>
    <p:sldLayoutId id="2147483655" r:id="rId2"/>
    <p:sldLayoutId id="2147483650" r:id="rId3"/>
    <p:sldLayoutId id="2147483685" r:id="rId4"/>
    <p:sldLayoutId id="2147483651" r:id="rId5"/>
    <p:sldLayoutId id="2147483657" r:id="rId6"/>
    <p:sldLayoutId id="2147483654" r:id="rId7"/>
    <p:sldLayoutId id="2147483661" r:id="rId8"/>
    <p:sldLayoutId id="2147483687" r:id="rId9"/>
    <p:sldLayoutId id="2147483662" r:id="rId10"/>
    <p:sldLayoutId id="2147483663" r:id="rId11"/>
    <p:sldLayoutId id="2147483665" r:id="rId12"/>
    <p:sldLayoutId id="2147483688" r:id="rId13"/>
  </p:sldLayoutIdLst>
  <mc:AlternateContent xmlns:mc="http://schemas.openxmlformats.org/markup-compatibility/2006" xmlns:p14="http://schemas.microsoft.com/office/powerpoint/2010/main">
    <mc:Choice Requires="p14">
      <p:transition spd="slow" p14:dur="11250"/>
    </mc:Choice>
    <mc:Fallback xmlns="">
      <p:transition spd="slow"/>
    </mc:Fallback>
  </mc:AlternateContent>
  <p:hf sldNum="0" hdr="0"/>
  <p:txStyles>
    <p:titleStyle>
      <a:lvl1pPr algn="l" defTabSz="342880" rtl="0" eaLnBrk="1" latinLnBrk="0" hangingPunct="1">
        <a:spcBef>
          <a:spcPct val="0"/>
        </a:spcBef>
        <a:buNone/>
        <a:defRPr sz="2550" b="0" i="0" kern="1200">
          <a:solidFill>
            <a:schemeClr val="tx1"/>
          </a:solidFill>
          <a:latin typeface="Georgia"/>
          <a:ea typeface="+mj-ea"/>
          <a:cs typeface="Georgia"/>
        </a:defRPr>
      </a:lvl1pPr>
    </p:titleStyle>
    <p:bodyStyle>
      <a:lvl1pPr marL="0" indent="0" algn="l" defTabSz="342880" rtl="0" eaLnBrk="1" latinLnBrk="0" hangingPunct="1">
        <a:spcBef>
          <a:spcPts val="750"/>
        </a:spcBef>
        <a:spcAft>
          <a:spcPts val="0"/>
        </a:spcAft>
        <a:buFont typeface="Arial"/>
        <a:buNone/>
        <a:defRPr sz="1500" kern="1200">
          <a:solidFill>
            <a:schemeClr val="tx1"/>
          </a:solidFill>
          <a:latin typeface="+mn-lt"/>
          <a:ea typeface="+mn-ea"/>
          <a:cs typeface="+mn-cs"/>
        </a:defRPr>
      </a:lvl1pPr>
      <a:lvl2pPr marL="0" indent="0" algn="l" defTabSz="342880" rtl="0" eaLnBrk="1" latinLnBrk="0" hangingPunct="1">
        <a:spcBef>
          <a:spcPts val="750"/>
        </a:spcBef>
        <a:spcAft>
          <a:spcPts val="0"/>
        </a:spcAft>
        <a:buFont typeface="Arial"/>
        <a:buNone/>
        <a:defRPr sz="1500" b="1" kern="1200">
          <a:solidFill>
            <a:srgbClr val="E30514"/>
          </a:solidFill>
          <a:latin typeface="+mn-lt"/>
          <a:ea typeface="+mn-ea"/>
          <a:cs typeface="+mn-cs"/>
        </a:defRPr>
      </a:lvl2pPr>
      <a:lvl3pPr marL="215987" indent="-215987" algn="l" defTabSz="342880" rtl="0" eaLnBrk="1" latinLnBrk="0" hangingPunct="1">
        <a:spcBef>
          <a:spcPts val="750"/>
        </a:spcBef>
        <a:spcAft>
          <a:spcPts val="0"/>
        </a:spcAft>
        <a:buSzPct val="120000"/>
        <a:buFont typeface="Arial" panose="020B0604020202020204" pitchFamily="34" charset="0"/>
        <a:buChar char="•"/>
        <a:defRPr sz="1500" kern="1200">
          <a:solidFill>
            <a:schemeClr val="tx1"/>
          </a:solidFill>
          <a:latin typeface="+mn-lt"/>
          <a:ea typeface="+mn-ea"/>
          <a:cs typeface="+mn-cs"/>
        </a:defRPr>
      </a:lvl3pPr>
      <a:lvl4pPr marL="863949" indent="-215987" algn="l" defTabSz="342880" rtl="0" eaLnBrk="1" latinLnBrk="0" hangingPunct="1">
        <a:spcBef>
          <a:spcPts val="0"/>
        </a:spcBef>
        <a:spcAft>
          <a:spcPts val="375"/>
        </a:spcAft>
        <a:buSzPct val="120000"/>
        <a:buFont typeface="Arial" panose="020B0604020202020204" pitchFamily="34" charset="0"/>
        <a:buChar char="•"/>
        <a:defRPr sz="1500" kern="1200">
          <a:solidFill>
            <a:schemeClr val="tx1"/>
          </a:solidFill>
          <a:latin typeface="+mn-lt"/>
          <a:ea typeface="+mn-ea"/>
          <a:cs typeface="+mn-cs"/>
        </a:defRPr>
      </a:lvl4pPr>
      <a:lvl5pPr marL="1457914" indent="-215987" algn="l" defTabSz="342880" rtl="0" eaLnBrk="1" latinLnBrk="0" hangingPunct="1">
        <a:spcBef>
          <a:spcPts val="0"/>
        </a:spcBef>
        <a:spcAft>
          <a:spcPts val="750"/>
        </a:spcAft>
        <a:buFont typeface="Arial" panose="020B0604020202020204" pitchFamily="34" charset="0"/>
        <a:buChar char="−"/>
        <a:tabLst/>
        <a:defRPr sz="1500" kern="1200">
          <a:solidFill>
            <a:schemeClr val="tx1"/>
          </a:solidFill>
          <a:latin typeface="+mn-lt"/>
          <a:ea typeface="+mn-ea"/>
          <a:cs typeface="+mn-cs"/>
        </a:defRPr>
      </a:lvl5pPr>
      <a:lvl6pPr marL="215987" indent="-215987" algn="l" defTabSz="342880" rtl="0" eaLnBrk="1" latinLnBrk="0" hangingPunct="1">
        <a:spcBef>
          <a:spcPts val="375"/>
        </a:spcBef>
        <a:buFont typeface="Wingdings" charset="2"/>
        <a:buAutoNum type="arabicPlain"/>
        <a:defRPr sz="1800" kern="1200">
          <a:solidFill>
            <a:schemeClr val="tx1"/>
          </a:solidFill>
          <a:latin typeface="+mn-lt"/>
          <a:ea typeface="+mn-ea"/>
          <a:cs typeface="+mn-cs"/>
        </a:defRPr>
      </a:lvl6pPr>
      <a:lvl7pPr marL="0" indent="0" algn="l" defTabSz="342880" rtl="0" eaLnBrk="1" latinLnBrk="0" hangingPunct="1">
        <a:spcBef>
          <a:spcPts val="375"/>
        </a:spcBef>
        <a:buFont typeface="Arial"/>
        <a:buNone/>
        <a:defRPr sz="1350" kern="1200">
          <a:solidFill>
            <a:schemeClr val="tx1"/>
          </a:solidFill>
          <a:latin typeface="+mn-lt"/>
          <a:ea typeface="+mn-ea"/>
          <a:cs typeface="+mn-cs"/>
        </a:defRPr>
      </a:lvl7pPr>
      <a:lvl8pPr marL="0" indent="0" algn="l" defTabSz="342880" rtl="0" eaLnBrk="1" latinLnBrk="0" hangingPunct="1">
        <a:spcBef>
          <a:spcPts val="375"/>
        </a:spcBef>
        <a:buFont typeface="Arial"/>
        <a:buNone/>
        <a:defRPr sz="1350" b="1" kern="1200">
          <a:solidFill>
            <a:schemeClr val="tx1"/>
          </a:solidFill>
          <a:latin typeface="+mn-lt"/>
          <a:ea typeface="+mn-ea"/>
          <a:cs typeface="+mn-cs"/>
        </a:defRPr>
      </a:lvl8pPr>
      <a:lvl9pPr marL="215987" indent="-215987" algn="l" defTabSz="342880" rtl="0" eaLnBrk="1" latinLnBrk="0" hangingPunct="1">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342880" rtl="0" eaLnBrk="1" latinLnBrk="0" hangingPunct="1">
        <a:defRPr sz="1350" kern="1200">
          <a:solidFill>
            <a:schemeClr val="tx1"/>
          </a:solidFill>
          <a:latin typeface="+mn-lt"/>
          <a:ea typeface="+mn-ea"/>
          <a:cs typeface="+mn-cs"/>
        </a:defRPr>
      </a:lvl1pPr>
      <a:lvl2pPr marL="342880" algn="l" defTabSz="342880" rtl="0" eaLnBrk="1" latinLnBrk="0" hangingPunct="1">
        <a:defRPr sz="1350" kern="1200">
          <a:solidFill>
            <a:schemeClr val="tx1"/>
          </a:solidFill>
          <a:latin typeface="+mn-lt"/>
          <a:ea typeface="+mn-ea"/>
          <a:cs typeface="+mn-cs"/>
        </a:defRPr>
      </a:lvl2pPr>
      <a:lvl3pPr marL="685760" algn="l" defTabSz="342880" rtl="0" eaLnBrk="1" latinLnBrk="0" hangingPunct="1">
        <a:defRPr sz="1350" kern="1200">
          <a:solidFill>
            <a:schemeClr val="tx1"/>
          </a:solidFill>
          <a:latin typeface="+mn-lt"/>
          <a:ea typeface="+mn-ea"/>
          <a:cs typeface="+mn-cs"/>
        </a:defRPr>
      </a:lvl3pPr>
      <a:lvl4pPr marL="1028639" algn="l" defTabSz="342880" rtl="0" eaLnBrk="1" latinLnBrk="0" hangingPunct="1">
        <a:defRPr sz="1350" kern="1200">
          <a:solidFill>
            <a:schemeClr val="tx1"/>
          </a:solidFill>
          <a:latin typeface="+mn-lt"/>
          <a:ea typeface="+mn-ea"/>
          <a:cs typeface="+mn-cs"/>
        </a:defRPr>
      </a:lvl4pPr>
      <a:lvl5pPr marL="1371519" algn="l" defTabSz="342880" rtl="0" eaLnBrk="1" latinLnBrk="0" hangingPunct="1">
        <a:defRPr sz="1350" kern="1200">
          <a:solidFill>
            <a:schemeClr val="tx1"/>
          </a:solidFill>
          <a:latin typeface="+mn-lt"/>
          <a:ea typeface="+mn-ea"/>
          <a:cs typeface="+mn-cs"/>
        </a:defRPr>
      </a:lvl5pPr>
      <a:lvl6pPr marL="1714399" algn="l" defTabSz="342880" rtl="0" eaLnBrk="1" latinLnBrk="0" hangingPunct="1">
        <a:defRPr sz="1350" kern="1200">
          <a:solidFill>
            <a:schemeClr val="tx1"/>
          </a:solidFill>
          <a:latin typeface="+mn-lt"/>
          <a:ea typeface="+mn-ea"/>
          <a:cs typeface="+mn-cs"/>
        </a:defRPr>
      </a:lvl6pPr>
      <a:lvl7pPr marL="2057279" algn="l" defTabSz="342880" rtl="0" eaLnBrk="1" latinLnBrk="0" hangingPunct="1">
        <a:defRPr sz="1350" kern="1200">
          <a:solidFill>
            <a:schemeClr val="tx1"/>
          </a:solidFill>
          <a:latin typeface="+mn-lt"/>
          <a:ea typeface="+mn-ea"/>
          <a:cs typeface="+mn-cs"/>
        </a:defRPr>
      </a:lvl7pPr>
      <a:lvl8pPr marL="2400158" algn="l" defTabSz="342880" rtl="0" eaLnBrk="1" latinLnBrk="0" hangingPunct="1">
        <a:defRPr sz="1350" kern="1200">
          <a:solidFill>
            <a:schemeClr val="tx1"/>
          </a:solidFill>
          <a:latin typeface="+mn-lt"/>
          <a:ea typeface="+mn-ea"/>
          <a:cs typeface="+mn-cs"/>
        </a:defRPr>
      </a:lvl8pPr>
      <a:lvl9pPr marL="2743037" algn="l" defTabSz="34288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mc/articles/PMC7737138/" TargetMode="External"/><Relationship Id="rId2" Type="http://schemas.openxmlformats.org/officeDocument/2006/relationships/hyperlink" Target="https://www.ifs.org.uk/publications/14874" TargetMode="External"/><Relationship Id="rId1" Type="http://schemas.openxmlformats.org/officeDocument/2006/relationships/slideLayout" Target="../slideLayouts/slideLayout3.xml"/><Relationship Id="rId5" Type="http://schemas.openxmlformats.org/officeDocument/2006/relationships/hyperlink" Target="https://www.resolutionfoundation.org/app/uploads/2021/05/Double-trouble.pdf" TargetMode="External"/><Relationship Id="rId4" Type="http://schemas.openxmlformats.org/officeDocument/2006/relationships/hyperlink" Target="https://www.ifs.org.uk/publications/1536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b6bdcb03-332c-4ff9-8b9d-28f9c957493a.filesusr.com/ugd/3d9db5_9d55b4ff686744cdae69e72cd141ecfb.pdf" TargetMode="External"/><Relationship Id="rId2" Type="http://schemas.openxmlformats.org/officeDocument/2006/relationships/hyperlink" Target="https://www.covidsocialstudy.org/" TargetMode="External"/><Relationship Id="rId1" Type="http://schemas.openxmlformats.org/officeDocument/2006/relationships/slideLayout" Target="../slideLayouts/slideLayout3.xml"/><Relationship Id="rId4" Type="http://schemas.openxmlformats.org/officeDocument/2006/relationships/hyperlink" Target="https://www.ncbi.nlm.nih.gov/pmc/articles/PMC7768183/"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ons.gov.uk/peoplepopulationandcommunity/wellbeing/articles/coronavirusanddepressioninadultsgreatbritain/januarytomarch2021" TargetMode="External"/><Relationship Id="rId2" Type="http://schemas.openxmlformats.org/officeDocument/2006/relationships/hyperlink" Target="https://www.ons.gov.uk/peoplepopulationandcommunity/wellbeing/bulletins/personalwellbeingintheukquarterly/april2011toseptember2020"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covidsocialstudy.org/" TargetMode="External"/><Relationship Id="rId2" Type="http://schemas.openxmlformats.org/officeDocument/2006/relationships/hyperlink" Target="https://jech.bmj.com/content/75/3/224" TargetMode="External"/><Relationship Id="rId1" Type="http://schemas.openxmlformats.org/officeDocument/2006/relationships/slideLayout" Target="../slideLayouts/slideLayout3.xml"/><Relationship Id="rId4" Type="http://schemas.openxmlformats.org/officeDocument/2006/relationships/hyperlink" Target="https://b6bdcb03-332c-4ff9-8b9d-28f9c957493a.filesusr.com/ugd/3d9db5_9d55b4ff686744cdae69e72cd141ecfb.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jech.bmj.com/content/75/3/224" TargetMode="External"/><Relationship Id="rId2" Type="http://schemas.openxmlformats.org/officeDocument/2006/relationships/hyperlink" Target="https://www.publichealthscotland.scot/media/2983/changes-in-alcohol-consumption-in-scotland-during-the-early-stages-of-the-covid-19-pandemic.pdf"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COVID-19impactinquiry@health.org.uk" TargetMode="External"/><Relationship Id="rId2" Type="http://schemas.openxmlformats.org/officeDocument/2006/relationships/hyperlink" Target="https://www.health.org.uk/publications/reports/unequal-pandemic-fairer-recovery"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covidsocialstudy.org/" TargetMode="External"/><Relationship Id="rId2" Type="http://schemas.openxmlformats.org/officeDocument/2006/relationships/hyperlink" Target="http://www.alcoholinengland.info/latest-stats" TargetMode="External"/><Relationship Id="rId1" Type="http://schemas.openxmlformats.org/officeDocument/2006/relationships/slideLayout" Target="../slideLayouts/slideLayout3.xml"/><Relationship Id="rId5" Type="http://schemas.openxmlformats.org/officeDocument/2006/relationships/hyperlink" Target="https://jech.bmj.com/content/75/3/224" TargetMode="External"/><Relationship Id="rId4" Type="http://schemas.openxmlformats.org/officeDocument/2006/relationships/hyperlink" Target="https://b6bdcb03-332c-4ff9-8b9d-28f9c957493a.filesusr.com/ugd/3d9db5_9d55b4ff686744cdae69e72cd141ecfb.pdf"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ons.gov.uk/peoplepopulationandcommunity/birthsdeathsandmarriages/deaths/bulletins/quarterlyalcoholspecificdeathsinenglandandwales/2001to2019registrationsandquarter1jantomartoquarter4octtodec2020provisionalregistrations"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www.ons.gov.uk/peoplepopulationandcommunity/wellbeing/bulletins/personalwellbeingintheukquarterly/april2011toseptember2020" TargetMode="External"/><Relationship Id="rId13" Type="http://schemas.openxmlformats.org/officeDocument/2006/relationships/hyperlink" Target="http://www.alcoholinengland.info/latest-stats" TargetMode="External"/><Relationship Id="rId3" Type="http://schemas.openxmlformats.org/officeDocument/2006/relationships/hyperlink" Target="https://www.ncbi.nlm.nih.gov/pmc/articles/PMC7737138/" TargetMode="External"/><Relationship Id="rId7" Type="http://schemas.openxmlformats.org/officeDocument/2006/relationships/hyperlink" Target="https://www.ncbi.nlm.nih.gov/pmc/articles/PMC7768183/" TargetMode="External"/><Relationship Id="rId12" Type="http://schemas.openxmlformats.org/officeDocument/2006/relationships/hyperlink" Target="https://www.publichealthscotland.scot/media/2983/changes-in-alcohol-consumption-in-scotland-during-the-early-stages-of-the-covid-19-pandemic.pdf" TargetMode="External"/><Relationship Id="rId2" Type="http://schemas.openxmlformats.org/officeDocument/2006/relationships/hyperlink" Target="https://ifs.org.uk/publications/14874" TargetMode="External"/><Relationship Id="rId1" Type="http://schemas.openxmlformats.org/officeDocument/2006/relationships/slideLayout" Target="../slideLayouts/slideLayout3.xml"/><Relationship Id="rId6" Type="http://schemas.openxmlformats.org/officeDocument/2006/relationships/hyperlink" Target="https://b6bdcb03-332c-4ff9-8b9d-28f9c957493a.filesusr.com/ugd/3d9db5_9d55b4ff686744cdae69e72cd141ecfb.pdf" TargetMode="External"/><Relationship Id="rId11" Type="http://schemas.openxmlformats.org/officeDocument/2006/relationships/hyperlink" Target="https://ash.org.uk/media-and-news/press-releases-media-and-news/pandemicmillion/" TargetMode="External"/><Relationship Id="rId5" Type="http://schemas.openxmlformats.org/officeDocument/2006/relationships/hyperlink" Target="http://www.resolutionfoundation.org/app/uploads/2021/05/Double-trouble.pdf" TargetMode="External"/><Relationship Id="rId10" Type="http://schemas.openxmlformats.org/officeDocument/2006/relationships/hyperlink" Target="http://www.ncbi.nlm.nih.gov/pubmed/32978210" TargetMode="External"/><Relationship Id="rId4" Type="http://schemas.openxmlformats.org/officeDocument/2006/relationships/hyperlink" Target="https://worldhappiness.report/ed/2021" TargetMode="External"/><Relationship Id="rId9" Type="http://schemas.openxmlformats.org/officeDocument/2006/relationships/hyperlink" Target="https://www.ons.gov.uk/peoplepopulationandcommunity/wellbeing/articles/coronavirusanddepressioninadultsgreatbritain/januarytomarch2021" TargetMode="External"/><Relationship Id="rId14" Type="http://schemas.openxmlformats.org/officeDocument/2006/relationships/hyperlink" Target="https://www.ons.gov.uk/peoplepopulationandcommunity/birthsdeathsandmarriages/deaths/bulletins/quarterlyalcoholspecificdeathsinenglandandwales/2001to2019registrationsandquarter1jantomartoquarter4octtodec2020provisionalregistration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health.org.uk/what-we-do/a-healthier-uk-population/mobilising-action-for-healthy-lives/covid-19-impact-inquiry" TargetMode="External"/><Relationship Id="rId7" Type="http://schemas.openxmlformats.org/officeDocument/2006/relationships/hyperlink" Target="https://www.health.org.uk/form/covid-and-inequalities-inquiry-u" TargetMode="External"/><Relationship Id="rId2" Type="http://schemas.openxmlformats.org/officeDocument/2006/relationships/hyperlink" Target="https://www.health.org.uk/publications/reports/unequal-pandemic-fairer-recovery" TargetMode="External"/><Relationship Id="rId1" Type="http://schemas.openxmlformats.org/officeDocument/2006/relationships/slideLayout" Target="../slideLayouts/slideLayout12.xml"/><Relationship Id="rId6" Type="http://schemas.openxmlformats.org/officeDocument/2006/relationships/hyperlink" Target="https://www.health.org.uk/sites/default/files/2021-07/COVID-impact-inquiry-slide-pack-4_0.pptx" TargetMode="External"/><Relationship Id="rId5" Type="http://schemas.openxmlformats.org/officeDocument/2006/relationships/hyperlink" Target="https://www.health.org.uk/sites/default/files/2021-07/COVID-impact-inquiry-slide-pack-3.pptx" TargetMode="External"/><Relationship Id="rId4" Type="http://schemas.openxmlformats.org/officeDocument/2006/relationships/hyperlink" Target="https://www.health.org.uk/sites/default/files/2021-07/COVID-impact-inquiry-slide-pack-1.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0085F-7CD3-4083-BAE7-2226F70E66B4}"/>
              </a:ext>
            </a:extLst>
          </p:cNvPr>
          <p:cNvSpPr>
            <a:spLocks noGrp="1"/>
          </p:cNvSpPr>
          <p:nvPr>
            <p:ph type="ctrTitle"/>
          </p:nvPr>
        </p:nvSpPr>
        <p:spPr>
          <a:xfrm>
            <a:off x="1026320" y="2898325"/>
            <a:ext cx="4806000" cy="2708434"/>
          </a:xfrm>
        </p:spPr>
        <p:txBody>
          <a:bodyPr vert="horz" wrap="square" lIns="0" tIns="0" rIns="0" bIns="0" rtlCol="0" anchor="b" anchorCtr="0">
            <a:spAutoFit/>
          </a:bodyPr>
          <a:lstStyle/>
          <a:p>
            <a:pPr defTabSz="342900"/>
            <a:r>
              <a:rPr lang="en-US" sz="4400"/>
              <a:t>The pandemic’s implications for wider health and wellbeing</a:t>
            </a:r>
            <a:endParaRPr lang="en-GB" sz="4400"/>
          </a:p>
        </p:txBody>
      </p:sp>
      <p:sp>
        <p:nvSpPr>
          <p:cNvPr id="3" name="Subtitle 2">
            <a:extLst>
              <a:ext uri="{FF2B5EF4-FFF2-40B4-BE49-F238E27FC236}">
                <a16:creationId xmlns:a16="http://schemas.microsoft.com/office/drawing/2014/main" id="{178D0DDB-977F-4369-990A-79B9017629B4}"/>
              </a:ext>
            </a:extLst>
          </p:cNvPr>
          <p:cNvSpPr>
            <a:spLocks noGrp="1"/>
          </p:cNvSpPr>
          <p:nvPr>
            <p:ph type="subTitle" idx="1"/>
          </p:nvPr>
        </p:nvSpPr>
        <p:spPr>
          <a:xfrm>
            <a:off x="1026000" y="2140244"/>
            <a:ext cx="5548851" cy="928200"/>
          </a:xfrm>
        </p:spPr>
        <p:txBody>
          <a:bodyPr vert="horz" lIns="0" tIns="0" rIns="0" bIns="0" rtlCol="0" anchor="t">
            <a:noAutofit/>
          </a:bodyPr>
          <a:lstStyle/>
          <a:p>
            <a:pPr defTabSz="342900"/>
            <a:r>
              <a:rPr lang="en-GB" sz="2400">
                <a:latin typeface="+mj-lt"/>
                <a:cs typeface="Arial"/>
              </a:rPr>
              <a:t>Technical supplement 2 for the</a:t>
            </a:r>
            <a:br>
              <a:rPr lang="en-GB" sz="2400">
                <a:latin typeface="+mj-lt"/>
                <a:cs typeface="Arial"/>
              </a:rPr>
            </a:br>
            <a:r>
              <a:rPr lang="en-GB" sz="2400">
                <a:latin typeface="+mj-lt"/>
                <a:cs typeface="Arial"/>
              </a:rPr>
              <a:t>COVID-19 impact inquiry report</a:t>
            </a:r>
            <a:endParaRPr lang="en-US" sz="2400">
              <a:latin typeface="+mj-lt"/>
              <a:cs typeface="Arial"/>
            </a:endParaRPr>
          </a:p>
          <a:p>
            <a:pPr defTabSz="342900"/>
            <a:endParaRPr lang="en-GB" sz="2400">
              <a:latin typeface="+mj-lt"/>
              <a:cs typeface="Arial"/>
            </a:endParaRPr>
          </a:p>
        </p:txBody>
      </p:sp>
      <p:sp>
        <p:nvSpPr>
          <p:cNvPr id="4" name="Text Placeholder 3">
            <a:extLst>
              <a:ext uri="{FF2B5EF4-FFF2-40B4-BE49-F238E27FC236}">
                <a16:creationId xmlns:a16="http://schemas.microsoft.com/office/drawing/2014/main" id="{D95ADAAF-1D7C-443F-B93C-5636A6EBFD97}"/>
              </a:ext>
            </a:extLst>
          </p:cNvPr>
          <p:cNvSpPr>
            <a:spLocks noGrp="1"/>
          </p:cNvSpPr>
          <p:nvPr>
            <p:ph type="body" sz="quarter" idx="11"/>
          </p:nvPr>
        </p:nvSpPr>
        <p:spPr>
          <a:xfrm>
            <a:off x="1026319" y="5767477"/>
            <a:ext cx="5548532" cy="782697"/>
          </a:xfrm>
        </p:spPr>
        <p:txBody>
          <a:bodyPr vert="horz" lIns="0" tIns="0" rIns="0" bIns="0" rtlCol="0" anchor="t">
            <a:noAutofit/>
          </a:bodyPr>
          <a:lstStyle/>
          <a:p>
            <a:r>
              <a:rPr lang="en-GB">
                <a:cs typeface="Arial"/>
              </a:rPr>
              <a:t>July 2021</a:t>
            </a:r>
            <a:endParaRPr lang="en-GB"/>
          </a:p>
        </p:txBody>
      </p:sp>
    </p:spTree>
    <p:extLst>
      <p:ext uri="{BB962C8B-B14F-4D97-AF65-F5344CB8AC3E}">
        <p14:creationId xmlns:p14="http://schemas.microsoft.com/office/powerpoint/2010/main" val="3822860949"/>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6001" y="2491695"/>
            <a:ext cx="4714400" cy="1846659"/>
          </a:xfrm>
        </p:spPr>
        <p:txBody>
          <a:bodyPr/>
          <a:lstStyle/>
          <a:p>
            <a:r>
              <a:rPr lang="en-GB" sz="6000"/>
              <a:t>2.</a:t>
            </a:r>
            <a:br>
              <a:rPr lang="en-GB"/>
            </a:br>
            <a:r>
              <a:rPr lang="en-GB"/>
              <a:t>Mental health impacts of the pandemic</a:t>
            </a:r>
            <a:endParaRPr lang="en-US"/>
          </a:p>
        </p:txBody>
      </p:sp>
    </p:spTree>
    <p:extLst>
      <p:ext uri="{BB962C8B-B14F-4D97-AF65-F5344CB8AC3E}">
        <p14:creationId xmlns:p14="http://schemas.microsoft.com/office/powerpoint/2010/main" val="1952797802"/>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35BA-FE1D-49E9-920B-93082843C590}"/>
              </a:ext>
            </a:extLst>
          </p:cNvPr>
          <p:cNvSpPr>
            <a:spLocks noGrp="1"/>
          </p:cNvSpPr>
          <p:nvPr>
            <p:ph type="title"/>
          </p:nvPr>
        </p:nvSpPr>
        <p:spPr>
          <a:xfrm>
            <a:off x="276574" y="1260000"/>
            <a:ext cx="6304852" cy="984885"/>
          </a:xfrm>
        </p:spPr>
        <p:txBody>
          <a:bodyPr/>
          <a:lstStyle/>
          <a:p>
            <a:r>
              <a:rPr lang="en-US"/>
              <a:t>Mental health during the pandemic</a:t>
            </a:r>
          </a:p>
        </p:txBody>
      </p:sp>
      <p:sp>
        <p:nvSpPr>
          <p:cNvPr id="3" name="Content Placeholder 2">
            <a:extLst>
              <a:ext uri="{FF2B5EF4-FFF2-40B4-BE49-F238E27FC236}">
                <a16:creationId xmlns:a16="http://schemas.microsoft.com/office/drawing/2014/main" id="{2A11B12E-EF93-4759-914E-2FF4D125D56C}"/>
              </a:ext>
            </a:extLst>
          </p:cNvPr>
          <p:cNvSpPr>
            <a:spLocks noGrp="1"/>
          </p:cNvSpPr>
          <p:nvPr>
            <p:ph idx="1"/>
          </p:nvPr>
        </p:nvSpPr>
        <p:spPr>
          <a:xfrm>
            <a:off x="270000" y="2619539"/>
            <a:ext cx="6118100" cy="2880000"/>
          </a:xfrm>
        </p:spPr>
        <p:txBody>
          <a:bodyPr vert="horz" lIns="0" tIns="0" rIns="0" bIns="0" rtlCol="0" anchor="t">
            <a:noAutofit/>
          </a:bodyPr>
          <a:lstStyle/>
          <a:p>
            <a:pPr>
              <a:spcBef>
                <a:spcPts val="0"/>
              </a:spcBef>
              <a:spcAft>
                <a:spcPts val="1600"/>
              </a:spcAft>
            </a:pPr>
            <a:r>
              <a:rPr lang="en-GB" sz="1600"/>
              <a:t>A number of studies have used the UK Household Longitudinal Study to explore mental health during the pandemic:</a:t>
            </a:r>
          </a:p>
          <a:p>
            <a:pPr marL="213995" indent="-213995">
              <a:spcBef>
                <a:spcPts val="0"/>
              </a:spcBef>
              <a:spcAft>
                <a:spcPts val="1600"/>
              </a:spcAft>
              <a:buFont typeface="Arial" panose="020B0604020202020204" pitchFamily="34" charset="0"/>
              <a:buChar char="•"/>
            </a:pPr>
            <a:r>
              <a:rPr lang="en-GB" sz="1600">
                <a:hlinkClick r:id="rId2"/>
              </a:rPr>
              <a:t>The Institute for Fiscal Studies (IFS) found</a:t>
            </a:r>
            <a:r>
              <a:rPr lang="en-GB" sz="1600"/>
              <a:t> that the percentage of people reporting at least one severe problem doubled from 10.2% in 2017/19 to 23.7% in April 2020. </a:t>
            </a:r>
            <a:endParaRPr lang="en-GB" sz="1600">
              <a:cs typeface="Arial"/>
            </a:endParaRPr>
          </a:p>
          <a:p>
            <a:pPr marL="256540" indent="-256540">
              <a:spcBef>
                <a:spcPts val="0"/>
              </a:spcBef>
              <a:spcAft>
                <a:spcPts val="1600"/>
              </a:spcAft>
              <a:buFont typeface="Arial" panose="020B0604020202020204" pitchFamily="34" charset="0"/>
              <a:buChar char="•"/>
            </a:pPr>
            <a:r>
              <a:rPr lang="en-GB" sz="1600">
                <a:ea typeface="+mn-lt"/>
                <a:cs typeface="+mn-lt"/>
              </a:rPr>
              <a:t>Between 2017/19 and April 2020, 16.4% of women experienced an increase in mental health problems – compared with 10.3% of men </a:t>
            </a:r>
            <a:r>
              <a:rPr lang="en-GB" sz="1600"/>
              <a:t>(</a:t>
            </a:r>
            <a:r>
              <a:rPr lang="en-GB" sz="1600">
                <a:hlinkClick r:id="rId3"/>
              </a:rPr>
              <a:t>Daly et al. 2020</a:t>
            </a:r>
            <a:r>
              <a:rPr lang="en-GB" sz="1600"/>
              <a:t>).</a:t>
            </a:r>
            <a:r>
              <a:rPr lang="en-GB" sz="1600">
                <a:cs typeface="Arial"/>
              </a:rPr>
              <a:t> </a:t>
            </a:r>
          </a:p>
          <a:p>
            <a:pPr marL="256540" indent="-256540">
              <a:spcBef>
                <a:spcPts val="0"/>
              </a:spcBef>
              <a:spcAft>
                <a:spcPts val="1600"/>
              </a:spcAft>
              <a:buFont typeface="Arial" panose="020B0604020202020204" pitchFamily="34" charset="0"/>
              <a:buChar char="•"/>
            </a:pPr>
            <a:r>
              <a:rPr lang="en-GB" sz="1600">
                <a:ea typeface="+mn-lt"/>
                <a:cs typeface="+mn-lt"/>
              </a:rPr>
              <a:t>Although mental health improved over summer 2020 when restrictions eased, the prevalence of mental health problems was 31.9% in June 2020, compared with 24.7% in 2017/19 </a:t>
            </a:r>
            <a:r>
              <a:rPr lang="en-GB" sz="1600"/>
              <a:t>(</a:t>
            </a:r>
            <a:r>
              <a:rPr lang="en-GB" sz="1600">
                <a:hlinkClick r:id="rId3"/>
              </a:rPr>
              <a:t>Daly et al. 2020</a:t>
            </a:r>
            <a:r>
              <a:rPr lang="en-GB" sz="1600"/>
              <a:t>).</a:t>
            </a:r>
            <a:endParaRPr lang="en-GB" sz="1600">
              <a:cs typeface="Arial"/>
            </a:endParaRPr>
          </a:p>
          <a:p>
            <a:pPr marL="256540" indent="-256540">
              <a:spcBef>
                <a:spcPts val="0"/>
              </a:spcBef>
              <a:spcAft>
                <a:spcPts val="1600"/>
              </a:spcAft>
              <a:buFont typeface="Arial" panose="020B0604020202020204" pitchFamily="34" charset="0"/>
              <a:buChar char="•"/>
            </a:pPr>
            <a:r>
              <a:rPr lang="en-GB" sz="1600">
                <a:hlinkClick r:id="rId4"/>
              </a:rPr>
              <a:t>IFS found</a:t>
            </a:r>
            <a:r>
              <a:rPr lang="en-GB" sz="1600"/>
              <a:t> </a:t>
            </a:r>
            <a:r>
              <a:rPr lang="en-GB" sz="1600">
                <a:ea typeface="+mn-lt"/>
                <a:cs typeface="+mn-lt"/>
              </a:rPr>
              <a:t>that in both April and September 2020, 22.5% of people had worse mental wellbeing than before the pandemic. A further 21.2% experienced adverse effects in April but not September, and 13.6% experienced them in September but not April.</a:t>
            </a:r>
            <a:endParaRPr lang="en-GB" sz="1600">
              <a:cs typeface="Arial"/>
            </a:endParaRPr>
          </a:p>
          <a:p>
            <a:pPr marL="256540" indent="-256540">
              <a:spcBef>
                <a:spcPts val="0"/>
              </a:spcBef>
              <a:spcAft>
                <a:spcPts val="1600"/>
              </a:spcAft>
              <a:buFont typeface="Arial" panose="020B0604020202020204" pitchFamily="34" charset="0"/>
              <a:buChar char="•"/>
            </a:pPr>
            <a:r>
              <a:rPr lang="en-GB" sz="1600">
                <a:cs typeface="Arial"/>
                <a:hlinkClick r:id="rId5"/>
              </a:rPr>
              <a:t>The Resolution Foundation found</a:t>
            </a:r>
            <a:r>
              <a:rPr lang="en-GB" sz="1600">
                <a:cs typeface="Arial"/>
              </a:rPr>
              <a:t> that </a:t>
            </a:r>
            <a:r>
              <a:rPr lang="en-GB" sz="1600">
                <a:ea typeface="+mn-lt"/>
                <a:cs typeface="+mn-lt"/>
              </a:rPr>
              <a:t>41% of previously healthy 18-24-year-olds had a mental health condition in April 2020, double the ‘normal’ level (19 per cent in 2018-2019). This increase remained high at 26% in January 2021. </a:t>
            </a:r>
            <a:endParaRPr lang="en-GB" sz="1600">
              <a:cs typeface="Arial"/>
            </a:endParaRPr>
          </a:p>
          <a:p>
            <a:pPr>
              <a:spcBef>
                <a:spcPts val="0"/>
              </a:spcBef>
              <a:spcAft>
                <a:spcPts val="1600"/>
              </a:spcAft>
            </a:pPr>
            <a:endParaRPr lang="en-GB" sz="1600">
              <a:cs typeface="Arial"/>
            </a:endParaRPr>
          </a:p>
          <a:p>
            <a:pPr marL="257160" indent="-257160">
              <a:spcBef>
                <a:spcPts val="0"/>
              </a:spcBef>
              <a:spcAft>
                <a:spcPts val="1600"/>
              </a:spcAft>
              <a:buFont typeface="Arial" panose="020B0604020202020204" pitchFamily="34" charset="0"/>
              <a:buChar char="•"/>
            </a:pPr>
            <a:endParaRPr lang="en-GB" sz="1600"/>
          </a:p>
          <a:p>
            <a:pPr marL="257160" indent="-257160">
              <a:spcBef>
                <a:spcPts val="0"/>
              </a:spcBef>
              <a:spcAft>
                <a:spcPts val="1600"/>
              </a:spcAft>
              <a:buFont typeface="Arial" panose="020B0604020202020204" pitchFamily="34" charset="0"/>
              <a:buChar char="•"/>
            </a:pPr>
            <a:endParaRPr lang="en-US" sz="1600"/>
          </a:p>
        </p:txBody>
      </p:sp>
      <p:sp>
        <p:nvSpPr>
          <p:cNvPr id="7" name="Date Placeholder 3">
            <a:extLst>
              <a:ext uri="{FF2B5EF4-FFF2-40B4-BE49-F238E27FC236}">
                <a16:creationId xmlns:a16="http://schemas.microsoft.com/office/drawing/2014/main" id="{8CFDF9C7-D3F0-4489-B4E7-8741526E1E78}"/>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11</a:t>
            </a:fld>
            <a:endParaRPr lang="en-US"/>
          </a:p>
        </p:txBody>
      </p:sp>
      <p:sp>
        <p:nvSpPr>
          <p:cNvPr id="8" name="Footer Placeholder 4">
            <a:extLst>
              <a:ext uri="{FF2B5EF4-FFF2-40B4-BE49-F238E27FC236}">
                <a16:creationId xmlns:a16="http://schemas.microsoft.com/office/drawing/2014/main" id="{936BB434-3A53-4F28-9C0E-809FEA1AC09D}"/>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736049326"/>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35BA-FE1D-49E9-920B-93082843C590}"/>
              </a:ext>
            </a:extLst>
          </p:cNvPr>
          <p:cNvSpPr>
            <a:spLocks noGrp="1"/>
          </p:cNvSpPr>
          <p:nvPr>
            <p:ph type="title"/>
          </p:nvPr>
        </p:nvSpPr>
        <p:spPr>
          <a:xfrm>
            <a:off x="270000" y="1260000"/>
            <a:ext cx="6304852" cy="984885"/>
          </a:xfrm>
        </p:spPr>
        <p:txBody>
          <a:bodyPr/>
          <a:lstStyle/>
          <a:p>
            <a:r>
              <a:rPr lang="en-US"/>
              <a:t>Mental health during the pandemic</a:t>
            </a:r>
          </a:p>
        </p:txBody>
      </p:sp>
      <p:sp>
        <p:nvSpPr>
          <p:cNvPr id="3" name="Content Placeholder 2">
            <a:extLst>
              <a:ext uri="{FF2B5EF4-FFF2-40B4-BE49-F238E27FC236}">
                <a16:creationId xmlns:a16="http://schemas.microsoft.com/office/drawing/2014/main" id="{2A11B12E-EF93-4759-914E-2FF4D125D56C}"/>
              </a:ext>
            </a:extLst>
          </p:cNvPr>
          <p:cNvSpPr>
            <a:spLocks noGrp="1"/>
          </p:cNvSpPr>
          <p:nvPr>
            <p:ph idx="1"/>
          </p:nvPr>
        </p:nvSpPr>
        <p:spPr>
          <a:xfrm>
            <a:off x="270000" y="2460298"/>
            <a:ext cx="6194300" cy="6656000"/>
          </a:xfrm>
        </p:spPr>
        <p:txBody>
          <a:bodyPr vert="horz" lIns="0" tIns="0" rIns="0" bIns="0" rtlCol="0" anchor="t">
            <a:noAutofit/>
          </a:bodyPr>
          <a:lstStyle/>
          <a:p>
            <a:pPr>
              <a:spcBef>
                <a:spcPts val="0"/>
              </a:spcBef>
              <a:spcAft>
                <a:spcPts val="1200"/>
              </a:spcAft>
            </a:pPr>
            <a:r>
              <a:rPr lang="en-GB" sz="1600"/>
              <a:t>The </a:t>
            </a:r>
            <a:r>
              <a:rPr lang="en-GB" sz="1600">
                <a:hlinkClick r:id="rId2"/>
              </a:rPr>
              <a:t>UCL COVID-19 Social Study </a:t>
            </a:r>
            <a:r>
              <a:rPr lang="en-GB" sz="1600"/>
              <a:t>has been regularly surveying a sample of UK adults through the pandemic:</a:t>
            </a:r>
            <a:endParaRPr lang="en-GB" sz="1600">
              <a:cs typeface="Arial"/>
            </a:endParaRPr>
          </a:p>
          <a:p>
            <a:pPr marL="215900" lvl="2" indent="-215900"/>
            <a:r>
              <a:rPr lang="en-GB" sz="1600">
                <a:hlinkClick r:id="rId3"/>
              </a:rPr>
              <a:t>Although</a:t>
            </a:r>
            <a:r>
              <a:rPr lang="en-GB" sz="1600">
                <a:ea typeface="+mn-lt"/>
                <a:cs typeface="+mn-lt"/>
              </a:rPr>
              <a:t> levels of anxiety and depression fell between 23 March and 10 August 2020, the levels have increased since (data until mid-April 2021).  </a:t>
            </a:r>
            <a:endParaRPr lang="en-US"/>
          </a:p>
          <a:p>
            <a:pPr marL="215900" lvl="2" indent="-215900"/>
            <a:r>
              <a:rPr lang="en-GB" sz="1600">
                <a:ea typeface="+mn-lt"/>
                <a:cs typeface="+mn-lt"/>
              </a:rPr>
              <a:t>Depression and anxiety were highest in young adults, women, people with lower household income, people from ethnic minority backgrounds, those with a physical health condition, and people living with children.</a:t>
            </a:r>
            <a:endParaRPr lang="en-US">
              <a:ea typeface="+mn-lt"/>
              <a:cs typeface="+mn-lt"/>
            </a:endParaRPr>
          </a:p>
          <a:p>
            <a:pPr marL="215900" lvl="2" indent="-215900"/>
            <a:r>
              <a:rPr lang="en-GB" sz="1600">
                <a:ea typeface="+mn-lt"/>
                <a:cs typeface="+mn-lt"/>
              </a:rPr>
              <a:t>Being of younger age, being a woman, having a low household income, and being a student were all risk factors for being in a higher loneliness class, as was a diagnosis of a mental health condition. Whether these differences existed before the pandemic is not known </a:t>
            </a:r>
            <a:r>
              <a:rPr lang="en-GB" sz="1600"/>
              <a:t>(</a:t>
            </a:r>
            <a:r>
              <a:rPr lang="en-GB" sz="1600">
                <a:hlinkClick r:id="rId4"/>
              </a:rPr>
              <a:t>Feifei et al. 2020</a:t>
            </a:r>
            <a:r>
              <a:rPr lang="en-GB" sz="1600"/>
              <a:t>). </a:t>
            </a:r>
            <a:endParaRPr lang="en-GB" sz="1600">
              <a:cs typeface="Arial"/>
            </a:endParaRPr>
          </a:p>
        </p:txBody>
      </p:sp>
      <p:sp>
        <p:nvSpPr>
          <p:cNvPr id="7" name="Date Placeholder 3">
            <a:extLst>
              <a:ext uri="{FF2B5EF4-FFF2-40B4-BE49-F238E27FC236}">
                <a16:creationId xmlns:a16="http://schemas.microsoft.com/office/drawing/2014/main" id="{A9FE6893-1F2B-48E5-9551-364ABBB64DC2}"/>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12</a:t>
            </a:fld>
            <a:endParaRPr lang="en-US"/>
          </a:p>
        </p:txBody>
      </p:sp>
      <p:sp>
        <p:nvSpPr>
          <p:cNvPr id="8" name="Footer Placeholder 4">
            <a:extLst>
              <a:ext uri="{FF2B5EF4-FFF2-40B4-BE49-F238E27FC236}">
                <a16:creationId xmlns:a16="http://schemas.microsoft.com/office/drawing/2014/main" id="{669D2F66-A1E5-42E3-9A1E-678ED6681E6A}"/>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2215478229"/>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35BA-FE1D-49E9-920B-93082843C590}"/>
              </a:ext>
            </a:extLst>
          </p:cNvPr>
          <p:cNvSpPr>
            <a:spLocks noGrp="1"/>
          </p:cNvSpPr>
          <p:nvPr>
            <p:ph type="title"/>
          </p:nvPr>
        </p:nvSpPr>
        <p:spPr>
          <a:xfrm>
            <a:off x="276574" y="1260000"/>
            <a:ext cx="6304852" cy="984885"/>
          </a:xfrm>
        </p:spPr>
        <p:txBody>
          <a:bodyPr/>
          <a:lstStyle/>
          <a:p>
            <a:r>
              <a:rPr lang="en-US"/>
              <a:t>Mental health during the pandemic</a:t>
            </a:r>
          </a:p>
        </p:txBody>
      </p:sp>
      <p:sp>
        <p:nvSpPr>
          <p:cNvPr id="3" name="Content Placeholder 2">
            <a:extLst>
              <a:ext uri="{FF2B5EF4-FFF2-40B4-BE49-F238E27FC236}">
                <a16:creationId xmlns:a16="http://schemas.microsoft.com/office/drawing/2014/main" id="{2A11B12E-EF93-4759-914E-2FF4D125D56C}"/>
              </a:ext>
            </a:extLst>
          </p:cNvPr>
          <p:cNvSpPr>
            <a:spLocks noGrp="1"/>
          </p:cNvSpPr>
          <p:nvPr>
            <p:ph idx="1"/>
          </p:nvPr>
        </p:nvSpPr>
        <p:spPr>
          <a:xfrm>
            <a:off x="276574" y="2598869"/>
            <a:ext cx="6304852" cy="6656000"/>
          </a:xfrm>
        </p:spPr>
        <p:txBody>
          <a:bodyPr vert="horz" lIns="0" tIns="0" rIns="0" bIns="0" rtlCol="0" anchor="t">
            <a:noAutofit/>
          </a:bodyPr>
          <a:lstStyle/>
          <a:p>
            <a:pPr>
              <a:spcBef>
                <a:spcPts val="0"/>
              </a:spcBef>
              <a:spcAft>
                <a:spcPts val="1200"/>
              </a:spcAft>
            </a:pPr>
            <a:r>
              <a:rPr lang="en-GB" sz="1600">
                <a:hlinkClick r:id="rId2"/>
              </a:rPr>
              <a:t>The ONS Annual Population Survey</a:t>
            </a:r>
            <a:r>
              <a:rPr lang="en-GB" sz="1600"/>
              <a:t> showed that:</a:t>
            </a:r>
          </a:p>
          <a:p>
            <a:pPr marL="285750" indent="-285750">
              <a:spcBef>
                <a:spcPts val="0"/>
              </a:spcBef>
              <a:spcAft>
                <a:spcPts val="1200"/>
              </a:spcAft>
              <a:buFont typeface="Arial" panose="020B0604020202020204" pitchFamily="34" charset="0"/>
              <a:buChar char="•"/>
            </a:pPr>
            <a:r>
              <a:rPr lang="en-GB" sz="1600"/>
              <a:t>24.8% of people reporting high levels of anxiety in April to June 2020 compared with 21% in the previous quarter. </a:t>
            </a:r>
            <a:endParaRPr lang="en-GB" sz="1600">
              <a:cs typeface="Arial"/>
            </a:endParaRPr>
          </a:p>
          <a:p>
            <a:pPr marL="285750" indent="-285750">
              <a:spcBef>
                <a:spcPts val="0"/>
              </a:spcBef>
              <a:spcAft>
                <a:spcPts val="1200"/>
              </a:spcAft>
              <a:buFont typeface="Arial" panose="020B0604020202020204" pitchFamily="34" charset="0"/>
              <a:buChar char="•"/>
            </a:pPr>
            <a:r>
              <a:rPr lang="en-GB" sz="1600"/>
              <a:t>The average anxiety levels were 4.5% higher than the previous quarter, 12.5% higher than the same quarter in 2019 and at the highest since wellbeing data began being collected in 2011.</a:t>
            </a:r>
            <a:endParaRPr lang="en-GB" sz="1600">
              <a:cs typeface="Arial"/>
            </a:endParaRPr>
          </a:p>
          <a:p>
            <a:pPr marL="285750" indent="-285750">
              <a:spcBef>
                <a:spcPts val="0"/>
              </a:spcBef>
              <a:spcAft>
                <a:spcPts val="1200"/>
              </a:spcAft>
              <a:buFont typeface="Arial" panose="020B0604020202020204" pitchFamily="34" charset="0"/>
              <a:buChar char="•"/>
            </a:pPr>
            <a:r>
              <a:rPr lang="en-GB" sz="1600">
                <a:cs typeface="Arial"/>
              </a:rPr>
              <a:t>Average anxiety levels improved in third quarter (fell by 4.8%), although remained worse than before the pandemic. This might be due to restrictions easing. </a:t>
            </a:r>
          </a:p>
          <a:p>
            <a:pPr>
              <a:spcBef>
                <a:spcPts val="0"/>
              </a:spcBef>
              <a:spcAft>
                <a:spcPts val="1200"/>
              </a:spcAft>
            </a:pPr>
            <a:r>
              <a:rPr lang="en-GB" sz="1600">
                <a:ea typeface="+mn-lt"/>
                <a:cs typeface="+mn-lt"/>
                <a:hlinkClick r:id="rId3">
                  <a:extLst>
                    <a:ext uri="{A12FA001-AC4F-418D-AE19-62706E023703}">
                      <ahyp:hlinkClr xmlns:ahyp="http://schemas.microsoft.com/office/drawing/2018/hyperlinkcolor" val="tx"/>
                    </a:ext>
                  </a:extLst>
                </a:hlinkClick>
              </a:rPr>
              <a:t>T</a:t>
            </a:r>
            <a:r>
              <a:rPr lang="en-GB" sz="1600">
                <a:hlinkClick r:id="rId3"/>
              </a:rPr>
              <a:t>he ONS Opinions and Lifestyle Survey</a:t>
            </a:r>
            <a:r>
              <a:rPr lang="en-GB" sz="1600"/>
              <a:t> </a:t>
            </a:r>
            <a:r>
              <a:rPr lang="en-US" sz="1600"/>
              <a:t>s</a:t>
            </a:r>
            <a:r>
              <a:rPr lang="en-GB" sz="1600" err="1"/>
              <a:t>howed</a:t>
            </a:r>
            <a:r>
              <a:rPr lang="en-GB" sz="1600"/>
              <a:t> that:</a:t>
            </a:r>
            <a:endParaRPr lang="en-US">
              <a:ea typeface="+mn-lt"/>
              <a:cs typeface="+mn-lt"/>
            </a:endParaRPr>
          </a:p>
          <a:p>
            <a:pPr marL="285750" indent="-285750">
              <a:spcBef>
                <a:spcPts val="0"/>
              </a:spcBef>
              <a:spcAft>
                <a:spcPts val="1200"/>
              </a:spcAft>
              <a:buChar char="•"/>
            </a:pPr>
            <a:r>
              <a:rPr lang="en-GB" sz="1600">
                <a:ea typeface="+mn-lt"/>
                <a:cs typeface="+mn-lt"/>
              </a:rPr>
              <a:t>21% of adults reported symptoms of depression between January and March 2021 and similar levels (20%) in June 2020, compared with only 10% in July 2019 and March 2020. The rates in November 2020 were slightly lower at 19%. </a:t>
            </a:r>
            <a:endParaRPr lang="en-US">
              <a:ea typeface="+mn-lt"/>
              <a:cs typeface="+mn-lt"/>
            </a:endParaRPr>
          </a:p>
          <a:p>
            <a:pPr marL="285750" indent="-285750">
              <a:spcBef>
                <a:spcPts val="0"/>
              </a:spcBef>
              <a:spcAft>
                <a:spcPts val="1200"/>
              </a:spcAft>
              <a:buChar char="•"/>
            </a:pPr>
            <a:r>
              <a:rPr lang="en-US" sz="1600">
                <a:ea typeface="+mn-lt"/>
                <a:cs typeface="+mn-lt"/>
              </a:rPr>
              <a:t>Women were more likely to report depressive symptoms across all age groups.</a:t>
            </a:r>
            <a:endParaRPr lang="en-US">
              <a:ea typeface="+mn-lt"/>
              <a:cs typeface="+mn-lt"/>
            </a:endParaRPr>
          </a:p>
          <a:p>
            <a:pPr marL="285750" indent="-285750">
              <a:spcBef>
                <a:spcPts val="0"/>
              </a:spcBef>
              <a:spcAft>
                <a:spcPts val="1200"/>
              </a:spcAft>
              <a:buChar char="•"/>
            </a:pPr>
            <a:r>
              <a:rPr lang="en-US" sz="1600">
                <a:ea typeface="+mn-lt"/>
                <a:cs typeface="+mn-lt"/>
              </a:rPr>
              <a:t>Of those earning less than £10,000, 37% reported depressive symptoms, compared with 11% of those earning more than £50,000.</a:t>
            </a:r>
            <a:endParaRPr lang="en-US">
              <a:cs typeface="Arial"/>
            </a:endParaRPr>
          </a:p>
          <a:p>
            <a:pPr marL="215900" lvl="2" indent="0">
              <a:buSzTx/>
              <a:buNone/>
            </a:pPr>
            <a:br>
              <a:rPr lang="en-US"/>
            </a:br>
            <a:endParaRPr lang="en-US">
              <a:cs typeface="Arial"/>
            </a:endParaRPr>
          </a:p>
          <a:p>
            <a:pPr>
              <a:spcBef>
                <a:spcPts val="0"/>
              </a:spcBef>
              <a:spcAft>
                <a:spcPts val="1200"/>
              </a:spcAft>
            </a:pPr>
            <a:endParaRPr lang="en-GB" sz="1600">
              <a:cs typeface="Arial"/>
            </a:endParaRPr>
          </a:p>
        </p:txBody>
      </p:sp>
      <p:sp>
        <p:nvSpPr>
          <p:cNvPr id="7" name="Date Placeholder 3">
            <a:extLst>
              <a:ext uri="{FF2B5EF4-FFF2-40B4-BE49-F238E27FC236}">
                <a16:creationId xmlns:a16="http://schemas.microsoft.com/office/drawing/2014/main" id="{BF4EE442-77CE-499A-AFD6-BB6A0B6FED43}"/>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13</a:t>
            </a:fld>
            <a:endParaRPr lang="en-US"/>
          </a:p>
        </p:txBody>
      </p:sp>
      <p:sp>
        <p:nvSpPr>
          <p:cNvPr id="8" name="Footer Placeholder 4">
            <a:extLst>
              <a:ext uri="{FF2B5EF4-FFF2-40B4-BE49-F238E27FC236}">
                <a16:creationId xmlns:a16="http://schemas.microsoft.com/office/drawing/2014/main" id="{8D267F5B-CBB4-4C4E-A0A1-0D1EE9915262}"/>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3492472984"/>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44B77-02AC-4D03-A0F2-B720BFB82CB4}"/>
              </a:ext>
            </a:extLst>
          </p:cNvPr>
          <p:cNvSpPr>
            <a:spLocks noGrp="1"/>
          </p:cNvSpPr>
          <p:nvPr>
            <p:ph type="title"/>
          </p:nvPr>
        </p:nvSpPr>
        <p:spPr>
          <a:xfrm>
            <a:off x="270000" y="1363490"/>
            <a:ext cx="6304852" cy="1477328"/>
          </a:xfrm>
        </p:spPr>
        <p:txBody>
          <a:bodyPr/>
          <a:lstStyle/>
          <a:p>
            <a:r>
              <a:rPr lang="en-US"/>
              <a:t>Mental health of those </a:t>
            </a:r>
            <a:r>
              <a:rPr lang="en-GB"/>
              <a:t>experiencing persistently lower pay during the pandemic</a:t>
            </a:r>
          </a:p>
        </p:txBody>
      </p:sp>
      <p:sp>
        <p:nvSpPr>
          <p:cNvPr id="7" name="TextBox 6">
            <a:extLst>
              <a:ext uri="{FF2B5EF4-FFF2-40B4-BE49-F238E27FC236}">
                <a16:creationId xmlns:a16="http://schemas.microsoft.com/office/drawing/2014/main" id="{B4A71D99-8B2E-4454-8F51-E0027B109999}"/>
              </a:ext>
            </a:extLst>
          </p:cNvPr>
          <p:cNvSpPr txBox="1"/>
          <p:nvPr/>
        </p:nvSpPr>
        <p:spPr>
          <a:xfrm>
            <a:off x="269999" y="7461005"/>
            <a:ext cx="6304853" cy="937143"/>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0" indent="0">
              <a:buNone/>
            </a:pPr>
            <a:r>
              <a:rPr lang="en-US"/>
              <a:t>A higher proportion of those receiving persistently lower pay during the pandemic reported high anxiety, lower levels of satisfaction and happiness, feelings of worthlessness and often feeling lonely.</a:t>
            </a:r>
          </a:p>
        </p:txBody>
      </p:sp>
      <p:pic>
        <p:nvPicPr>
          <p:cNvPr id="10" name="Content Placeholder 9">
            <a:extLst>
              <a:ext uri="{FF2B5EF4-FFF2-40B4-BE49-F238E27FC236}">
                <a16:creationId xmlns:a16="http://schemas.microsoft.com/office/drawing/2014/main" id="{279C22CD-0BE0-477C-8DF7-97C1B70F24F2}"/>
              </a:ext>
            </a:extLst>
          </p:cNvPr>
          <p:cNvPicPr>
            <a:picLocks noGrp="1" noChangeAspect="1"/>
          </p:cNvPicPr>
          <p:nvPr>
            <p:ph idx="1"/>
          </p:nvPr>
        </p:nvPicPr>
        <p:blipFill rotWithShape="1">
          <a:blip r:embed="rId2"/>
          <a:srcRect r="5229"/>
          <a:stretch/>
        </p:blipFill>
        <p:spPr>
          <a:xfrm>
            <a:off x="269999" y="3786723"/>
            <a:ext cx="6293946" cy="3488522"/>
          </a:xfrm>
          <a:ln>
            <a:solidFill>
              <a:schemeClr val="bg2"/>
            </a:solidFill>
          </a:ln>
        </p:spPr>
      </p:pic>
      <p:sp>
        <p:nvSpPr>
          <p:cNvPr id="3" name="Title 1">
            <a:extLst>
              <a:ext uri="{FF2B5EF4-FFF2-40B4-BE49-F238E27FC236}">
                <a16:creationId xmlns:a16="http://schemas.microsoft.com/office/drawing/2014/main" id="{DCC8808B-169B-491A-B3F8-4193E01C68D7}"/>
              </a:ext>
            </a:extLst>
          </p:cNvPr>
          <p:cNvSpPr txBox="1">
            <a:spLocks/>
          </p:cNvSpPr>
          <p:nvPr/>
        </p:nvSpPr>
        <p:spPr>
          <a:xfrm>
            <a:off x="258203" y="3022336"/>
            <a:ext cx="5517869" cy="492443"/>
          </a:xfrm>
          <a:prstGeom prst="rect">
            <a:avLst/>
          </a:prstGeom>
        </p:spPr>
        <p:txBody>
          <a:bodyPr vert="horz" wrap="square" lIns="0" tIns="0" rIns="0" bIns="0" rtlCol="0" anchor="t" anchorCtr="0">
            <a:spAutoFit/>
          </a:bodyPr>
          <a:lstStyle>
            <a:lvl1pPr algn="l" defTabSz="342880" rtl="0" eaLnBrk="1" latinLnBrk="0" hangingPunct="1">
              <a:spcBef>
                <a:spcPct val="0"/>
              </a:spcBef>
              <a:buNone/>
              <a:defRPr sz="3200" b="0" i="0" kern="1200">
                <a:solidFill>
                  <a:schemeClr val="tx1"/>
                </a:solidFill>
                <a:latin typeface="Georgia"/>
                <a:ea typeface="+mj-ea"/>
                <a:cs typeface="Georgia"/>
              </a:defRPr>
            </a:lvl1pPr>
          </a:lstStyle>
          <a:p>
            <a:r>
              <a:rPr lang="en-GB" sz="1600">
                <a:latin typeface="+mj-lt"/>
              </a:rPr>
              <a:t>Comparison of wellbeing scores of those persistently receiving lower pay and not</a:t>
            </a:r>
            <a:endParaRPr lang="en-US"/>
          </a:p>
        </p:txBody>
      </p:sp>
      <p:sp>
        <p:nvSpPr>
          <p:cNvPr id="9" name="Date Placeholder 3">
            <a:extLst>
              <a:ext uri="{FF2B5EF4-FFF2-40B4-BE49-F238E27FC236}">
                <a16:creationId xmlns:a16="http://schemas.microsoft.com/office/drawing/2014/main" id="{EA702B72-2BD7-4D70-BA0F-9A9ACB47604B}"/>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14</a:t>
            </a:fld>
            <a:endParaRPr lang="en-US"/>
          </a:p>
        </p:txBody>
      </p:sp>
      <p:sp>
        <p:nvSpPr>
          <p:cNvPr id="11" name="Footer Placeholder 4">
            <a:extLst>
              <a:ext uri="{FF2B5EF4-FFF2-40B4-BE49-F238E27FC236}">
                <a16:creationId xmlns:a16="http://schemas.microsoft.com/office/drawing/2014/main" id="{08FB38F7-3FBA-4137-A794-C6ED7D1B1714}"/>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3650895282"/>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6000" y="2953360"/>
            <a:ext cx="5548851" cy="1384995"/>
          </a:xfrm>
        </p:spPr>
        <p:txBody>
          <a:bodyPr/>
          <a:lstStyle/>
          <a:p>
            <a:r>
              <a:rPr lang="en-GB" sz="6000"/>
              <a:t>3.</a:t>
            </a:r>
            <a:br>
              <a:rPr lang="en-GB"/>
            </a:br>
            <a:r>
              <a:rPr lang="en-GB"/>
              <a:t>Health risk behaviours</a:t>
            </a:r>
            <a:endParaRPr lang="en-US"/>
          </a:p>
        </p:txBody>
      </p:sp>
    </p:spTree>
    <p:extLst>
      <p:ext uri="{BB962C8B-B14F-4D97-AF65-F5344CB8AC3E}">
        <p14:creationId xmlns:p14="http://schemas.microsoft.com/office/powerpoint/2010/main" val="599373744"/>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9BF3-66DC-436E-A7C8-AB341A6DB6BD}"/>
              </a:ext>
            </a:extLst>
          </p:cNvPr>
          <p:cNvSpPr>
            <a:spLocks noGrp="1"/>
          </p:cNvSpPr>
          <p:nvPr>
            <p:ph type="title"/>
          </p:nvPr>
        </p:nvSpPr>
        <p:spPr>
          <a:xfrm>
            <a:off x="270003" y="1196830"/>
            <a:ext cx="6304852" cy="392415"/>
          </a:xfrm>
        </p:spPr>
        <p:txBody>
          <a:bodyPr/>
          <a:lstStyle/>
          <a:p>
            <a:r>
              <a:rPr lang="en-GB"/>
              <a:t>Smoking prevalence </a:t>
            </a:r>
          </a:p>
        </p:txBody>
      </p:sp>
      <p:pic>
        <p:nvPicPr>
          <p:cNvPr id="12" name="Content Placeholder 11">
            <a:extLst>
              <a:ext uri="{FF2B5EF4-FFF2-40B4-BE49-F238E27FC236}">
                <a16:creationId xmlns:a16="http://schemas.microsoft.com/office/drawing/2014/main" id="{623FBF37-54F6-4303-9FF0-A05AAD329636}"/>
              </a:ext>
            </a:extLst>
          </p:cNvPr>
          <p:cNvPicPr>
            <a:picLocks noGrp="1" noChangeAspect="1"/>
          </p:cNvPicPr>
          <p:nvPr>
            <p:ph idx="1"/>
          </p:nvPr>
        </p:nvPicPr>
        <p:blipFill>
          <a:blip r:embed="rId2"/>
          <a:srcRect/>
          <a:stretch/>
        </p:blipFill>
        <p:spPr>
          <a:xfrm>
            <a:off x="260899" y="2361712"/>
            <a:ext cx="6229519" cy="3567566"/>
          </a:xfrm>
          <a:ln>
            <a:solidFill>
              <a:schemeClr val="bg2"/>
            </a:solidFill>
          </a:ln>
        </p:spPr>
      </p:pic>
      <p:sp>
        <p:nvSpPr>
          <p:cNvPr id="3" name="TextBox 2">
            <a:extLst>
              <a:ext uri="{FF2B5EF4-FFF2-40B4-BE49-F238E27FC236}">
                <a16:creationId xmlns:a16="http://schemas.microsoft.com/office/drawing/2014/main" id="{00AB319E-B525-4E82-97BE-38ADE5FC6156}"/>
              </a:ext>
            </a:extLst>
          </p:cNvPr>
          <p:cNvSpPr txBox="1"/>
          <p:nvPr/>
        </p:nvSpPr>
        <p:spPr>
          <a:xfrm>
            <a:off x="260899" y="6130107"/>
            <a:ext cx="6288404" cy="2260583"/>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13995" indent="-213995"/>
            <a:r>
              <a:rPr lang="en-GB"/>
              <a:t>The proportion of smokers has fallen since 2010-12. </a:t>
            </a:r>
            <a:endParaRPr lang="en-US"/>
          </a:p>
          <a:p>
            <a:pPr marL="213995" indent="-213995"/>
            <a:r>
              <a:rPr lang="en-GB"/>
              <a:t>This trend continued between 2018-19 and April 2020 where the proportion of smokers reduced by 3.1 percentage points. </a:t>
            </a:r>
            <a:endParaRPr lang="en-US"/>
          </a:p>
          <a:p>
            <a:pPr marL="213995" indent="-213995"/>
            <a:r>
              <a:rPr lang="en-GB"/>
              <a:t>The proportion of smokers remained stable between April 2020 and January 2021.</a:t>
            </a:r>
          </a:p>
          <a:p>
            <a:pPr marL="213995" indent="-213995"/>
            <a:r>
              <a:rPr lang="en-GB"/>
              <a:t>This chart shows a change in smoking at a population level but masks different trends in sub groups.</a:t>
            </a:r>
          </a:p>
        </p:txBody>
      </p:sp>
      <p:sp>
        <p:nvSpPr>
          <p:cNvPr id="6" name="Title 1">
            <a:extLst>
              <a:ext uri="{FF2B5EF4-FFF2-40B4-BE49-F238E27FC236}">
                <a16:creationId xmlns:a16="http://schemas.microsoft.com/office/drawing/2014/main" id="{41A6159E-7D8B-4E20-9D37-FB40F51A9379}"/>
              </a:ext>
            </a:extLst>
          </p:cNvPr>
          <p:cNvSpPr txBox="1">
            <a:spLocks/>
          </p:cNvSpPr>
          <p:nvPr/>
        </p:nvSpPr>
        <p:spPr>
          <a:xfrm>
            <a:off x="274264" y="1786093"/>
            <a:ext cx="6304852" cy="246221"/>
          </a:xfrm>
          <a:prstGeom prst="rect">
            <a:avLst/>
          </a:prstGeom>
        </p:spPr>
        <p:txBody>
          <a:bodyPr vert="horz" lIns="0" tIns="0" rIns="0" bIns="0" rtlCol="0" anchor="t" anchorCtr="0">
            <a:spAutoFit/>
          </a:bodyPr>
          <a:lstStyle>
            <a:lvl1pPr algn="l" defTabSz="342880" rtl="0" eaLnBrk="1" latinLnBrk="0" hangingPunct="1">
              <a:spcBef>
                <a:spcPct val="0"/>
              </a:spcBef>
              <a:buNone/>
              <a:defRPr sz="3200" b="0" i="0" kern="1200">
                <a:solidFill>
                  <a:schemeClr val="tx1"/>
                </a:solidFill>
                <a:latin typeface="Georgia"/>
                <a:ea typeface="+mj-ea"/>
                <a:cs typeface="Georgia"/>
              </a:defRPr>
            </a:lvl1pPr>
          </a:lstStyle>
          <a:p>
            <a:r>
              <a:rPr lang="en-GB" sz="1600">
                <a:latin typeface="+mj-lt"/>
              </a:rPr>
              <a:t>Percentage of respondents who are smokers</a:t>
            </a:r>
            <a:endParaRPr lang="en-US"/>
          </a:p>
        </p:txBody>
      </p:sp>
      <p:sp>
        <p:nvSpPr>
          <p:cNvPr id="9" name="Date Placeholder 3">
            <a:extLst>
              <a:ext uri="{FF2B5EF4-FFF2-40B4-BE49-F238E27FC236}">
                <a16:creationId xmlns:a16="http://schemas.microsoft.com/office/drawing/2014/main" id="{26A7B5BE-CE43-4CE2-9185-795A2A2B5E4A}"/>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16</a:t>
            </a:fld>
            <a:endParaRPr lang="en-US"/>
          </a:p>
        </p:txBody>
      </p:sp>
      <p:sp>
        <p:nvSpPr>
          <p:cNvPr id="10" name="Footer Placeholder 4">
            <a:extLst>
              <a:ext uri="{FF2B5EF4-FFF2-40B4-BE49-F238E27FC236}">
                <a16:creationId xmlns:a16="http://schemas.microsoft.com/office/drawing/2014/main" id="{C896D637-195A-4A07-AB81-0E2C4F1B27D6}"/>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3234985014"/>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35BA-FE1D-49E9-920B-93082843C590}"/>
              </a:ext>
            </a:extLst>
          </p:cNvPr>
          <p:cNvSpPr>
            <a:spLocks noGrp="1"/>
          </p:cNvSpPr>
          <p:nvPr>
            <p:ph type="title"/>
          </p:nvPr>
        </p:nvSpPr>
        <p:spPr>
          <a:xfrm>
            <a:off x="276574" y="1270335"/>
            <a:ext cx="6304852" cy="984885"/>
          </a:xfrm>
        </p:spPr>
        <p:txBody>
          <a:bodyPr/>
          <a:lstStyle/>
          <a:p>
            <a:r>
              <a:rPr lang="en-US"/>
              <a:t>Smoking prevalence by deprivation</a:t>
            </a:r>
          </a:p>
        </p:txBody>
      </p:sp>
      <p:pic>
        <p:nvPicPr>
          <p:cNvPr id="10" name="Content Placeholder 9">
            <a:extLst>
              <a:ext uri="{FF2B5EF4-FFF2-40B4-BE49-F238E27FC236}">
                <a16:creationId xmlns:a16="http://schemas.microsoft.com/office/drawing/2014/main" id="{3FF2B2FC-24F8-4981-AB74-A80207580B50}"/>
              </a:ext>
            </a:extLst>
          </p:cNvPr>
          <p:cNvPicPr>
            <a:picLocks noGrp="1" noChangeAspect="1"/>
          </p:cNvPicPr>
          <p:nvPr>
            <p:ph idx="1"/>
          </p:nvPr>
        </p:nvPicPr>
        <p:blipFill>
          <a:blip r:embed="rId2"/>
          <a:srcRect/>
          <a:stretch/>
        </p:blipFill>
        <p:spPr>
          <a:xfrm>
            <a:off x="293021" y="2689582"/>
            <a:ext cx="6278429" cy="3297926"/>
          </a:xfrm>
          <a:ln>
            <a:solidFill>
              <a:schemeClr val="bg2"/>
            </a:solidFill>
          </a:ln>
        </p:spPr>
      </p:pic>
      <p:sp>
        <p:nvSpPr>
          <p:cNvPr id="6" name="TextBox 1">
            <a:extLst>
              <a:ext uri="{FF2B5EF4-FFF2-40B4-BE49-F238E27FC236}">
                <a16:creationId xmlns:a16="http://schemas.microsoft.com/office/drawing/2014/main" id="{B6035E7F-F6B7-40F0-BA0D-A0CC44F55670}"/>
              </a:ext>
            </a:extLst>
          </p:cNvPr>
          <p:cNvSpPr txBox="1"/>
          <p:nvPr/>
        </p:nvSpPr>
        <p:spPr>
          <a:xfrm>
            <a:off x="293022" y="6130854"/>
            <a:ext cx="6288404" cy="1306475"/>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13995" indent="-213995"/>
            <a:r>
              <a:rPr lang="en-GB"/>
              <a:t>Among smokers, a higher proportion of people live in the lowest income quintile than in the middle income quintile or the highest quintile.  </a:t>
            </a:r>
          </a:p>
          <a:p>
            <a:pPr marL="213995" indent="-213995"/>
            <a:r>
              <a:rPr lang="en-GB"/>
              <a:t>During the pandemic, smoking prevalence has been broadly similar to that in 2018/19 for all income groups. </a:t>
            </a:r>
            <a:endParaRPr lang="en-US"/>
          </a:p>
        </p:txBody>
      </p:sp>
      <p:sp>
        <p:nvSpPr>
          <p:cNvPr id="3" name="Title 1">
            <a:extLst>
              <a:ext uri="{FF2B5EF4-FFF2-40B4-BE49-F238E27FC236}">
                <a16:creationId xmlns:a16="http://schemas.microsoft.com/office/drawing/2014/main" id="{039740C0-C179-447D-B7EC-CB49B835BE11}"/>
              </a:ext>
            </a:extLst>
          </p:cNvPr>
          <p:cNvSpPr txBox="1">
            <a:spLocks/>
          </p:cNvSpPr>
          <p:nvPr/>
        </p:nvSpPr>
        <p:spPr>
          <a:xfrm>
            <a:off x="290325" y="2219581"/>
            <a:ext cx="6304852" cy="246221"/>
          </a:xfrm>
          <a:prstGeom prst="rect">
            <a:avLst/>
          </a:prstGeom>
        </p:spPr>
        <p:txBody>
          <a:bodyPr vert="horz" lIns="0" tIns="0" rIns="0" bIns="0" rtlCol="0" anchor="t" anchorCtr="0">
            <a:spAutoFit/>
          </a:bodyPr>
          <a:lstStyle>
            <a:lvl1pPr algn="l" defTabSz="342880" rtl="0" eaLnBrk="1" latinLnBrk="0" hangingPunct="1">
              <a:spcBef>
                <a:spcPct val="0"/>
              </a:spcBef>
              <a:buNone/>
              <a:defRPr sz="3200" b="0" i="0" kern="1200">
                <a:solidFill>
                  <a:schemeClr val="tx1"/>
                </a:solidFill>
                <a:latin typeface="Georgia"/>
                <a:ea typeface="+mj-ea"/>
                <a:cs typeface="Georgia"/>
              </a:defRPr>
            </a:lvl1pPr>
          </a:lstStyle>
          <a:p>
            <a:r>
              <a:rPr lang="en-GB" sz="1600">
                <a:latin typeface="+mj-lt"/>
              </a:rPr>
              <a:t>Percentage of respondents who are smokers by income quintile</a:t>
            </a:r>
            <a:endParaRPr lang="en-US"/>
          </a:p>
        </p:txBody>
      </p:sp>
      <p:sp>
        <p:nvSpPr>
          <p:cNvPr id="9" name="Date Placeholder 3">
            <a:extLst>
              <a:ext uri="{FF2B5EF4-FFF2-40B4-BE49-F238E27FC236}">
                <a16:creationId xmlns:a16="http://schemas.microsoft.com/office/drawing/2014/main" id="{1D1071CA-007B-4485-BDD4-F56877991EBD}"/>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17</a:t>
            </a:fld>
            <a:endParaRPr lang="en-US"/>
          </a:p>
        </p:txBody>
      </p:sp>
      <p:sp>
        <p:nvSpPr>
          <p:cNvPr id="11" name="Footer Placeholder 4">
            <a:extLst>
              <a:ext uri="{FF2B5EF4-FFF2-40B4-BE49-F238E27FC236}">
                <a16:creationId xmlns:a16="http://schemas.microsoft.com/office/drawing/2014/main" id="{06AB4672-6B58-4909-A9A3-8B1964F31908}"/>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324552275"/>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35BA-FE1D-49E9-920B-93082843C590}"/>
              </a:ext>
            </a:extLst>
          </p:cNvPr>
          <p:cNvSpPr>
            <a:spLocks noGrp="1"/>
          </p:cNvSpPr>
          <p:nvPr>
            <p:ph type="title"/>
          </p:nvPr>
        </p:nvSpPr>
        <p:spPr>
          <a:xfrm>
            <a:off x="270002" y="1260000"/>
            <a:ext cx="6304852" cy="492443"/>
          </a:xfrm>
        </p:spPr>
        <p:txBody>
          <a:bodyPr/>
          <a:lstStyle/>
          <a:p>
            <a:r>
              <a:rPr lang="en-US"/>
              <a:t>Smoking during the pandemic </a:t>
            </a:r>
          </a:p>
        </p:txBody>
      </p:sp>
      <p:sp>
        <p:nvSpPr>
          <p:cNvPr id="3" name="Content Placeholder 2">
            <a:extLst>
              <a:ext uri="{FF2B5EF4-FFF2-40B4-BE49-F238E27FC236}">
                <a16:creationId xmlns:a16="http://schemas.microsoft.com/office/drawing/2014/main" id="{2A11B12E-EF93-4759-914E-2FF4D125D56C}"/>
              </a:ext>
            </a:extLst>
          </p:cNvPr>
          <p:cNvSpPr>
            <a:spLocks noGrp="1"/>
          </p:cNvSpPr>
          <p:nvPr>
            <p:ph idx="1"/>
          </p:nvPr>
        </p:nvSpPr>
        <p:spPr>
          <a:xfrm>
            <a:off x="270000" y="1930622"/>
            <a:ext cx="6032876" cy="2880000"/>
          </a:xfrm>
        </p:spPr>
        <p:txBody>
          <a:bodyPr vert="horz" lIns="0" tIns="0" rIns="0" bIns="0" rtlCol="0" anchor="t">
            <a:noAutofit/>
          </a:bodyPr>
          <a:lstStyle/>
          <a:p>
            <a:pPr>
              <a:spcBef>
                <a:spcPts val="0"/>
              </a:spcBef>
              <a:spcAft>
                <a:spcPts val="1200"/>
              </a:spcAft>
            </a:pPr>
            <a:r>
              <a:rPr lang="en-GB" sz="1600">
                <a:ea typeface="+mn-lt"/>
                <a:cs typeface="+mn-lt"/>
              </a:rPr>
              <a:t>Understanding Society: the UK Household Longitudinal Study</a:t>
            </a:r>
            <a:r>
              <a:rPr lang="en-GB" sz="1600"/>
              <a:t> (UKHLS) found that cigarette smoking decreased from 15% to 12% from before the pandemic to April 2020. There was no change in the percentage smoking more than 20 cigarettes a day (</a:t>
            </a:r>
            <a:r>
              <a:rPr lang="en-GB" sz="1600">
                <a:hlinkClick r:id="rId2"/>
              </a:rPr>
              <a:t>Niedzwiedz et al. 2020</a:t>
            </a:r>
            <a:r>
              <a:rPr lang="en-GB" sz="1600"/>
              <a:t>). </a:t>
            </a:r>
            <a:endParaRPr lang="en-GB" sz="1600">
              <a:cs typeface="Arial"/>
            </a:endParaRPr>
          </a:p>
          <a:p>
            <a:pPr>
              <a:spcBef>
                <a:spcPts val="0"/>
              </a:spcBef>
              <a:spcAft>
                <a:spcPts val="1200"/>
              </a:spcAft>
            </a:pPr>
            <a:r>
              <a:rPr lang="en-GB" sz="1600"/>
              <a:t>The </a:t>
            </a:r>
            <a:r>
              <a:rPr lang="en-GB" sz="1600">
                <a:cs typeface="Arial"/>
                <a:hlinkClick r:id="rId3"/>
              </a:rPr>
              <a:t>UCL COVID-19 </a:t>
            </a:r>
            <a:r>
              <a:rPr lang="en-GB" sz="1600">
                <a:cs typeface="Arial"/>
              </a:rPr>
              <a:t>Social Study </a:t>
            </a:r>
            <a:r>
              <a:rPr lang="en-GB" sz="1600">
                <a:cs typeface="Arial"/>
                <a:hlinkClick r:id="rId4"/>
              </a:rPr>
              <a:t>found</a:t>
            </a:r>
            <a:r>
              <a:rPr lang="en-GB" sz="1600">
                <a:hlinkClick r:id="rId4"/>
              </a:rPr>
              <a:t> that</a:t>
            </a:r>
            <a:r>
              <a:rPr lang="en-GB" sz="1600"/>
              <a:t>:</a:t>
            </a:r>
            <a:endParaRPr lang="en-GB" sz="1600">
              <a:cs typeface="Arial"/>
            </a:endParaRPr>
          </a:p>
          <a:p>
            <a:pPr marL="285750" indent="-285750">
              <a:spcBef>
                <a:spcPts val="0"/>
              </a:spcBef>
              <a:spcAft>
                <a:spcPts val="1200"/>
              </a:spcAft>
              <a:buFont typeface="Arial" panose="020B0604020202020204" pitchFamily="34" charset="0"/>
              <a:buChar char="•"/>
            </a:pPr>
            <a:r>
              <a:rPr lang="en-GB" sz="1600"/>
              <a:t>The proportion of smokers was similar in March 2020 and March 2021. </a:t>
            </a:r>
            <a:endParaRPr lang="en-GB" sz="1600">
              <a:cs typeface="Arial"/>
            </a:endParaRPr>
          </a:p>
          <a:p>
            <a:pPr marL="285750" indent="-285750">
              <a:spcBef>
                <a:spcPts val="0"/>
              </a:spcBef>
              <a:spcAft>
                <a:spcPts val="1200"/>
              </a:spcAft>
              <a:buFont typeface="Arial" panose="020B0604020202020204" pitchFamily="34" charset="0"/>
              <a:buChar char="•"/>
            </a:pPr>
            <a:r>
              <a:rPr lang="en-GB" sz="1600"/>
              <a:t>98.5% of non and ex-smokers in 2020 reported no smoking behaviour in 2021. 1.1% reported smoking 9 or fewer cigarettes a day and 0.1 reported smoking 20 or more a day (0.1%).</a:t>
            </a:r>
            <a:endParaRPr lang="en-GB" sz="1600">
              <a:cs typeface="Arial"/>
            </a:endParaRPr>
          </a:p>
          <a:p>
            <a:pPr>
              <a:spcBef>
                <a:spcPts val="0"/>
              </a:spcBef>
              <a:spcAft>
                <a:spcPts val="1200"/>
              </a:spcAft>
            </a:pPr>
            <a:endParaRPr lang="en-US" sz="1600"/>
          </a:p>
        </p:txBody>
      </p:sp>
      <p:sp>
        <p:nvSpPr>
          <p:cNvPr id="7" name="Date Placeholder 3">
            <a:extLst>
              <a:ext uri="{FF2B5EF4-FFF2-40B4-BE49-F238E27FC236}">
                <a16:creationId xmlns:a16="http://schemas.microsoft.com/office/drawing/2014/main" id="{8CC0288E-B27E-496C-B100-65880C891897}"/>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18</a:t>
            </a:fld>
            <a:endParaRPr lang="en-US"/>
          </a:p>
        </p:txBody>
      </p:sp>
      <p:sp>
        <p:nvSpPr>
          <p:cNvPr id="8" name="Footer Placeholder 4">
            <a:extLst>
              <a:ext uri="{FF2B5EF4-FFF2-40B4-BE49-F238E27FC236}">
                <a16:creationId xmlns:a16="http://schemas.microsoft.com/office/drawing/2014/main" id="{D3AB319F-50B8-4C83-8555-554611D0698B}"/>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1793358148"/>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35BA-FE1D-49E9-920B-93082843C590}"/>
              </a:ext>
            </a:extLst>
          </p:cNvPr>
          <p:cNvSpPr>
            <a:spLocks noGrp="1"/>
          </p:cNvSpPr>
          <p:nvPr>
            <p:ph type="title"/>
          </p:nvPr>
        </p:nvSpPr>
        <p:spPr>
          <a:xfrm>
            <a:off x="270000" y="1356637"/>
            <a:ext cx="6304852" cy="984885"/>
          </a:xfrm>
        </p:spPr>
        <p:txBody>
          <a:bodyPr/>
          <a:lstStyle/>
          <a:p>
            <a:r>
              <a:rPr lang="en-US"/>
              <a:t>Alcohol consumption during the first lockdown </a:t>
            </a:r>
          </a:p>
        </p:txBody>
      </p:sp>
      <p:sp>
        <p:nvSpPr>
          <p:cNvPr id="3" name="Content Placeholder 2">
            <a:extLst>
              <a:ext uri="{FF2B5EF4-FFF2-40B4-BE49-F238E27FC236}">
                <a16:creationId xmlns:a16="http://schemas.microsoft.com/office/drawing/2014/main" id="{2A11B12E-EF93-4759-914E-2FF4D125D56C}"/>
              </a:ext>
            </a:extLst>
          </p:cNvPr>
          <p:cNvSpPr>
            <a:spLocks noGrp="1"/>
          </p:cNvSpPr>
          <p:nvPr>
            <p:ph idx="1"/>
          </p:nvPr>
        </p:nvSpPr>
        <p:spPr>
          <a:xfrm>
            <a:off x="270000" y="2608629"/>
            <a:ext cx="5841063" cy="3037846"/>
          </a:xfrm>
        </p:spPr>
        <p:txBody>
          <a:bodyPr vert="horz" lIns="0" tIns="0" rIns="0" bIns="0" rtlCol="0" anchor="t">
            <a:noAutofit/>
          </a:bodyPr>
          <a:lstStyle/>
          <a:p>
            <a:pPr>
              <a:spcBef>
                <a:spcPts val="0"/>
              </a:spcBef>
              <a:spcAft>
                <a:spcPts val="1200"/>
              </a:spcAft>
            </a:pPr>
            <a:r>
              <a:rPr lang="en-GB" sz="1600"/>
              <a:t>Studies suggest that on average drinking frequency seems to have reduced but some people have increased consumption:</a:t>
            </a:r>
          </a:p>
          <a:p>
            <a:pPr marL="285750" indent="-285750">
              <a:spcBef>
                <a:spcPts val="0"/>
              </a:spcBef>
              <a:spcAft>
                <a:spcPts val="1200"/>
              </a:spcAft>
              <a:buFont typeface="Arial" panose="020B0604020202020204" pitchFamily="34" charset="0"/>
              <a:buChar char="•"/>
            </a:pPr>
            <a:r>
              <a:rPr lang="en-GB" sz="1600">
                <a:ea typeface="+mn-lt"/>
                <a:cs typeface="+mn-lt"/>
              </a:rPr>
              <a:t>During the first lockdown, comparing average weekly number of drinking occasions in March to June 2020 to the same period in 2019</a:t>
            </a:r>
            <a:r>
              <a:rPr lang="en-GB" sz="1600"/>
              <a:t> (</a:t>
            </a:r>
            <a:r>
              <a:rPr lang="en-GB" sz="1600">
                <a:hlinkClick r:id="rId2"/>
              </a:rPr>
              <a:t>Stevely et al. 2020</a:t>
            </a:r>
            <a:r>
              <a:rPr lang="en-GB" sz="1600"/>
              <a:t>)</a:t>
            </a:r>
            <a:r>
              <a:rPr lang="en-GB" sz="1600">
                <a:ea typeface="+mn-lt"/>
                <a:cs typeface="+mn-lt"/>
              </a:rPr>
              <a:t>, frequency of drinking increased slightly in England and did not change in Scotland.</a:t>
            </a:r>
          </a:p>
          <a:p>
            <a:pPr marL="285750" indent="-285750">
              <a:spcBef>
                <a:spcPts val="0"/>
              </a:spcBef>
              <a:spcAft>
                <a:spcPts val="1200"/>
              </a:spcAft>
              <a:buFont typeface="Arial" panose="020B0604020202020204" pitchFamily="34" charset="0"/>
              <a:buChar char="•"/>
            </a:pPr>
            <a:r>
              <a:rPr lang="en-GB" sz="1600">
                <a:ea typeface="+mn-lt"/>
                <a:cs typeface="+mn-lt"/>
              </a:rPr>
              <a:t>A UKHLS study found that, between 2017/19 and April 2020 across a UK sample, the proportion of people reporting drinking four or more times a week increased from 13.7% to 22%</a:t>
            </a:r>
            <a:r>
              <a:rPr lang="en-GB" sz="1600"/>
              <a:t> (</a:t>
            </a:r>
            <a:r>
              <a:rPr lang="en-GB" sz="1600">
                <a:hlinkClick r:id="rId3"/>
              </a:rPr>
              <a:t>Niedzwiedz et al. 2020</a:t>
            </a:r>
            <a:r>
              <a:rPr lang="en-GB" sz="1600"/>
              <a:t>).</a:t>
            </a:r>
            <a:endParaRPr lang="en-GB" sz="1600">
              <a:cs typeface="Arial"/>
            </a:endParaRPr>
          </a:p>
          <a:p>
            <a:pPr marL="285750" indent="-285750">
              <a:spcBef>
                <a:spcPts val="0"/>
              </a:spcBef>
              <a:spcAft>
                <a:spcPts val="1200"/>
              </a:spcAft>
              <a:buFont typeface="Arial" panose="020B0604020202020204" pitchFamily="34" charset="0"/>
              <a:buChar char="•"/>
            </a:pPr>
            <a:r>
              <a:rPr lang="en-GB" sz="1600"/>
              <a:t>Average weekly units of alcohol consumed fell from 14.9 in March to June 2019 to 13.4 between March and June 2020. There was a decrease from 15.4 to 14.6 in Scotland but this change was not statistically significant. (</a:t>
            </a:r>
            <a:r>
              <a:rPr lang="en-GB" sz="1600">
                <a:hlinkClick r:id="rId2"/>
              </a:rPr>
              <a:t>Stevely et al. 2020 </a:t>
            </a:r>
            <a:r>
              <a:rPr lang="en-GB" sz="1600"/>
              <a:t>). </a:t>
            </a:r>
            <a:endParaRPr lang="en-GB" sz="1600">
              <a:cs typeface="Arial"/>
            </a:endParaRPr>
          </a:p>
          <a:p>
            <a:pPr marL="285750" indent="-285750">
              <a:spcBef>
                <a:spcPts val="0"/>
              </a:spcBef>
              <a:spcAft>
                <a:spcPts val="1200"/>
              </a:spcAft>
              <a:buFont typeface="Arial" panose="020B0604020202020204" pitchFamily="34" charset="0"/>
              <a:buChar char="•"/>
            </a:pPr>
            <a:r>
              <a:rPr lang="en-GB" sz="1600"/>
              <a:t>The UKHLS found the proportion of people reporting drinking five or more drinks during a typical day decreased from 13.6% in 2017–2019 to 5.6% during the first lockdown. At the same time more people reported binge drinking on a weekly basis (16.2% vs 10.8%).  (</a:t>
            </a:r>
            <a:r>
              <a:rPr lang="en-GB" sz="1600">
                <a:hlinkClick r:id="rId3"/>
              </a:rPr>
              <a:t>Niedzwiedz et al. 2020</a:t>
            </a:r>
            <a:r>
              <a:rPr lang="en-GB" sz="1600"/>
              <a:t>). </a:t>
            </a:r>
            <a:endParaRPr lang="en-GB" sz="1600">
              <a:cs typeface="Arial"/>
            </a:endParaRPr>
          </a:p>
          <a:p>
            <a:pPr marL="285750" indent="-285750">
              <a:spcBef>
                <a:spcPts val="0"/>
              </a:spcBef>
              <a:spcAft>
                <a:spcPts val="1200"/>
              </a:spcAft>
              <a:buFont typeface="Arial" panose="020B0604020202020204" pitchFamily="34" charset="0"/>
              <a:buChar char="•"/>
            </a:pPr>
            <a:r>
              <a:rPr lang="en-GB" sz="1600"/>
              <a:t>These studies suggest that on average drinking frequency and levels seem to have reduced but some people increased consumption.</a:t>
            </a:r>
            <a:endParaRPr lang="en-GB" sz="1600">
              <a:cs typeface="Arial"/>
            </a:endParaRPr>
          </a:p>
          <a:p>
            <a:pPr marL="285750" indent="-285750">
              <a:spcBef>
                <a:spcPts val="0"/>
              </a:spcBef>
              <a:spcAft>
                <a:spcPts val="1200"/>
              </a:spcAft>
              <a:buFont typeface="Arial" panose="020B0604020202020204" pitchFamily="34" charset="0"/>
              <a:buChar char="•"/>
            </a:pPr>
            <a:endParaRPr lang="en-GB" sz="1600">
              <a:cs typeface="Arial"/>
            </a:endParaRPr>
          </a:p>
          <a:p>
            <a:pPr>
              <a:spcBef>
                <a:spcPts val="0"/>
              </a:spcBef>
              <a:spcAft>
                <a:spcPts val="1200"/>
              </a:spcAft>
            </a:pPr>
            <a:endParaRPr lang="en-GB" sz="1600">
              <a:cs typeface="Arial"/>
            </a:endParaRPr>
          </a:p>
        </p:txBody>
      </p:sp>
      <p:sp>
        <p:nvSpPr>
          <p:cNvPr id="7" name="Date Placeholder 3">
            <a:extLst>
              <a:ext uri="{FF2B5EF4-FFF2-40B4-BE49-F238E27FC236}">
                <a16:creationId xmlns:a16="http://schemas.microsoft.com/office/drawing/2014/main" id="{F49B508F-98AD-4607-9AA4-ED55809C510F}"/>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19</a:t>
            </a:fld>
            <a:endParaRPr lang="en-US"/>
          </a:p>
        </p:txBody>
      </p:sp>
      <p:sp>
        <p:nvSpPr>
          <p:cNvPr id="8" name="Footer Placeholder 4">
            <a:extLst>
              <a:ext uri="{FF2B5EF4-FFF2-40B4-BE49-F238E27FC236}">
                <a16:creationId xmlns:a16="http://schemas.microsoft.com/office/drawing/2014/main" id="{76081363-1A2C-4ED9-A294-32A123F656BD}"/>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1238534724"/>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B48171-7875-4B68-B2B5-AB02D3470EE6}"/>
              </a:ext>
            </a:extLst>
          </p:cNvPr>
          <p:cNvSpPr>
            <a:spLocks noGrp="1"/>
          </p:cNvSpPr>
          <p:nvPr>
            <p:ph type="title"/>
          </p:nvPr>
        </p:nvSpPr>
        <p:spPr>
          <a:xfrm>
            <a:off x="270003" y="1196830"/>
            <a:ext cx="6304852" cy="392415"/>
          </a:xfrm>
        </p:spPr>
        <p:txBody>
          <a:bodyPr/>
          <a:lstStyle/>
          <a:p>
            <a:r>
              <a:rPr lang="en-GB"/>
              <a:t>About this slide deck</a:t>
            </a:r>
          </a:p>
        </p:txBody>
      </p:sp>
      <p:sp>
        <p:nvSpPr>
          <p:cNvPr id="6" name="Content Placeholder 5">
            <a:extLst>
              <a:ext uri="{FF2B5EF4-FFF2-40B4-BE49-F238E27FC236}">
                <a16:creationId xmlns:a16="http://schemas.microsoft.com/office/drawing/2014/main" id="{6D5FB492-A787-4111-B8E5-4930F73DF7F6}"/>
              </a:ext>
            </a:extLst>
          </p:cNvPr>
          <p:cNvSpPr>
            <a:spLocks noGrp="1"/>
          </p:cNvSpPr>
          <p:nvPr>
            <p:ph idx="1"/>
          </p:nvPr>
        </p:nvSpPr>
        <p:spPr>
          <a:xfrm>
            <a:off x="270000" y="1880059"/>
            <a:ext cx="5394201" cy="6656000"/>
          </a:xfrm>
        </p:spPr>
        <p:txBody>
          <a:bodyPr vert="horz" lIns="0" tIns="0" rIns="0" bIns="0" rtlCol="0" anchor="t">
            <a:noAutofit/>
          </a:bodyPr>
          <a:lstStyle/>
          <a:p>
            <a:pPr defTabSz="342900">
              <a:spcBef>
                <a:spcPts val="0"/>
              </a:spcBef>
              <a:spcAft>
                <a:spcPts val="1200"/>
              </a:spcAft>
            </a:pPr>
            <a:r>
              <a:rPr lang="en-US" sz="1600">
                <a:cs typeface="Arial"/>
              </a:rPr>
              <a:t>This is the second in a series of four slide decks that accompany the </a:t>
            </a:r>
            <a:r>
              <a:rPr lang="en-US" sz="1600">
                <a:cs typeface="Arial"/>
                <a:hlinkClick r:id="rId2"/>
              </a:rPr>
              <a:t>COVID-19 impact inquiry report</a:t>
            </a:r>
            <a:r>
              <a:rPr lang="en-US" sz="1600">
                <a:cs typeface="Arial"/>
              </a:rPr>
              <a:t>. These slide decks provide additional evidence and analysis to support arguments made within the main report for readers who are interested. Specifically, these slides contain: </a:t>
            </a:r>
          </a:p>
          <a:p>
            <a:pPr marL="285750" indent="-285750" defTabSz="342900">
              <a:spcBef>
                <a:spcPts val="0"/>
              </a:spcBef>
              <a:spcAft>
                <a:spcPts val="1200"/>
              </a:spcAft>
              <a:buChar char="•"/>
            </a:pPr>
            <a:r>
              <a:rPr lang="en-US" sz="1600">
                <a:cs typeface="Arial"/>
              </a:rPr>
              <a:t>downloadable versions of the figures presented in the report. These can be copied and used as long as credit is given to the Health Foundation: </a:t>
            </a:r>
            <a:r>
              <a:rPr lang="en-US" sz="1600" i="1">
                <a:cs typeface="Arial"/>
              </a:rPr>
              <a:t>Originally published by the Health Foundation as part of its COVID-19 impact inquiry [link].</a:t>
            </a:r>
          </a:p>
          <a:p>
            <a:pPr marL="285750" indent="-285750" defTabSz="342900">
              <a:spcBef>
                <a:spcPts val="0"/>
              </a:spcBef>
              <a:spcAft>
                <a:spcPts val="1200"/>
              </a:spcAft>
              <a:buChar char="•"/>
            </a:pPr>
            <a:r>
              <a:rPr lang="en-US" sz="1600">
                <a:cs typeface="Arial"/>
              </a:rPr>
              <a:t>analysis referenced in the report where details are not published elsewhere</a:t>
            </a:r>
          </a:p>
          <a:p>
            <a:pPr marL="285750" indent="-285750" defTabSz="342900">
              <a:spcBef>
                <a:spcPts val="0"/>
              </a:spcBef>
              <a:spcAft>
                <a:spcPts val="1200"/>
              </a:spcAft>
              <a:buChar char="•"/>
            </a:pPr>
            <a:r>
              <a:rPr lang="en-US" sz="1600">
                <a:cs typeface="Arial"/>
              </a:rPr>
              <a:t>additional charts produced as part of the analysis</a:t>
            </a:r>
          </a:p>
          <a:p>
            <a:pPr marL="285750" indent="-285750" defTabSz="342900">
              <a:spcBef>
                <a:spcPts val="0"/>
              </a:spcBef>
              <a:spcAft>
                <a:spcPts val="1200"/>
              </a:spcAft>
              <a:buChar char="•"/>
            </a:pPr>
            <a:r>
              <a:rPr lang="en-US" sz="1600">
                <a:cs typeface="Arial"/>
              </a:rPr>
              <a:t>selected evidence that was reviewed as part of the inquiry but not included in the report.</a:t>
            </a:r>
          </a:p>
          <a:p>
            <a:pPr defTabSz="342900">
              <a:spcBef>
                <a:spcPts val="0"/>
              </a:spcBef>
              <a:spcAft>
                <a:spcPts val="1200"/>
              </a:spcAft>
            </a:pPr>
            <a:r>
              <a:rPr lang="en-US" sz="1600" b="1">
                <a:cs typeface="Arial"/>
              </a:rPr>
              <a:t>This slide deck relates to section three of the report.</a:t>
            </a:r>
            <a:r>
              <a:rPr lang="en-US" sz="1600">
                <a:cs typeface="Arial"/>
              </a:rPr>
              <a:t> The slides follow the sequence of the points made in the report. </a:t>
            </a:r>
          </a:p>
          <a:p>
            <a:pPr defTabSz="342900">
              <a:spcBef>
                <a:spcPts val="0"/>
              </a:spcBef>
              <a:spcAft>
                <a:spcPts val="1200"/>
              </a:spcAft>
            </a:pPr>
            <a:r>
              <a:rPr lang="en-US" sz="1600">
                <a:cs typeface="Arial"/>
              </a:rPr>
              <a:t>If you have any queries about the content of these decks, please contact </a:t>
            </a:r>
            <a:r>
              <a:rPr lang="en-US" sz="1600">
                <a:cs typeface="Arial"/>
                <a:hlinkClick r:id="rId3"/>
              </a:rPr>
              <a:t>COVID-19impactinquiry@health.org.</a:t>
            </a:r>
            <a:r>
              <a:rPr lang="en-US" sz="1600">
                <a:cs typeface="Arial"/>
                <a:hlinkClick r:id="rId3">
                  <a:extLst>
                    <a:ext uri="{A12FA001-AC4F-418D-AE19-62706E023703}">
                      <ahyp:hlinkClr xmlns:ahyp="http://schemas.microsoft.com/office/drawing/2018/hyperlinkcolor" val="tx"/>
                    </a:ext>
                  </a:extLst>
                </a:hlinkClick>
              </a:rPr>
              <a:t>uk.</a:t>
            </a:r>
            <a:endParaRPr lang="en-US" sz="1600">
              <a:cs typeface="Arial"/>
              <a:hlinkClick r:id="rId3"/>
            </a:endParaRPr>
          </a:p>
          <a:p>
            <a:pPr defTabSz="342900">
              <a:spcBef>
                <a:spcPts val="0"/>
              </a:spcBef>
              <a:spcAft>
                <a:spcPts val="1200"/>
              </a:spcAft>
            </a:pPr>
            <a:endParaRPr lang="en-GB" sz="1600">
              <a:cs typeface="Arial"/>
            </a:endParaRPr>
          </a:p>
        </p:txBody>
      </p:sp>
      <p:sp>
        <p:nvSpPr>
          <p:cNvPr id="8" name="Date Placeholder 3">
            <a:extLst>
              <a:ext uri="{FF2B5EF4-FFF2-40B4-BE49-F238E27FC236}">
                <a16:creationId xmlns:a16="http://schemas.microsoft.com/office/drawing/2014/main" id="{A187155B-4089-48E0-B4FE-7334F673B684}"/>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2</a:t>
            </a:fld>
            <a:endParaRPr lang="en-US"/>
          </a:p>
        </p:txBody>
      </p:sp>
      <p:sp>
        <p:nvSpPr>
          <p:cNvPr id="9" name="Footer Placeholder 4">
            <a:extLst>
              <a:ext uri="{FF2B5EF4-FFF2-40B4-BE49-F238E27FC236}">
                <a16:creationId xmlns:a16="http://schemas.microsoft.com/office/drawing/2014/main" id="{A41440E8-EF66-40FC-869E-9F1E2F2B29D6}"/>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3124630544"/>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5E74F-772B-4BB9-AFF8-CC6CA51CC403}"/>
              </a:ext>
            </a:extLst>
          </p:cNvPr>
          <p:cNvSpPr>
            <a:spLocks noGrp="1"/>
          </p:cNvSpPr>
          <p:nvPr>
            <p:ph type="title"/>
          </p:nvPr>
        </p:nvSpPr>
        <p:spPr>
          <a:xfrm>
            <a:off x="270000" y="1332100"/>
            <a:ext cx="5889500" cy="1569550"/>
          </a:xfrm>
        </p:spPr>
        <p:txBody>
          <a:bodyPr/>
          <a:lstStyle/>
          <a:p>
            <a:r>
              <a:rPr lang="en-GB"/>
              <a:t>Alcohol consumption during the pandemic</a:t>
            </a:r>
          </a:p>
        </p:txBody>
      </p:sp>
      <p:sp>
        <p:nvSpPr>
          <p:cNvPr id="3" name="Content Placeholder 2">
            <a:extLst>
              <a:ext uri="{FF2B5EF4-FFF2-40B4-BE49-F238E27FC236}">
                <a16:creationId xmlns:a16="http://schemas.microsoft.com/office/drawing/2014/main" id="{EA629921-116F-40C7-9CA6-DE435D4605A0}"/>
              </a:ext>
            </a:extLst>
          </p:cNvPr>
          <p:cNvSpPr>
            <a:spLocks noGrp="1"/>
          </p:cNvSpPr>
          <p:nvPr>
            <p:ph idx="1"/>
          </p:nvPr>
        </p:nvSpPr>
        <p:spPr>
          <a:xfrm>
            <a:off x="270000" y="2560485"/>
            <a:ext cx="6024477" cy="6656000"/>
          </a:xfrm>
        </p:spPr>
        <p:txBody>
          <a:bodyPr vert="horz" lIns="0" tIns="0" rIns="0" bIns="0" rtlCol="0" anchor="t">
            <a:noAutofit/>
          </a:bodyPr>
          <a:lstStyle/>
          <a:p>
            <a:pPr>
              <a:spcBef>
                <a:spcPts val="0"/>
              </a:spcBef>
              <a:spcAft>
                <a:spcPts val="1600"/>
              </a:spcAft>
            </a:pPr>
            <a:r>
              <a:rPr lang="en-GB" sz="1600"/>
              <a:t>Similarly, </a:t>
            </a:r>
            <a:r>
              <a:rPr lang="en-GB" sz="1600">
                <a:hlinkClick r:id="rId2"/>
              </a:rPr>
              <a:t>the Alcohol Toolkit Study </a:t>
            </a:r>
            <a:r>
              <a:rPr lang="en-GB" sz="1600"/>
              <a:t>found that the prevalence of harmful alcohol consumption (measured on a scale looking at drinking frequency, amount and impact) had increased from 12.3% in April 2019 to 20.72% in April 2020. Over the course of the pandemic this reduced </a:t>
            </a:r>
            <a:r>
              <a:rPr lang="en-GB" sz="1600">
                <a:ea typeface="+mn-lt"/>
                <a:cs typeface="+mn-lt"/>
              </a:rPr>
              <a:t>but it remained higher in April 2021 than it had been in 2019, at 14.32%. </a:t>
            </a:r>
          </a:p>
          <a:p>
            <a:pPr>
              <a:spcBef>
                <a:spcPts val="0"/>
              </a:spcBef>
              <a:spcAft>
                <a:spcPts val="1600"/>
              </a:spcAft>
            </a:pPr>
            <a:r>
              <a:rPr lang="en-GB" sz="1600"/>
              <a:t>Looking at change during the pandemic, </a:t>
            </a:r>
            <a:r>
              <a:rPr lang="en-GB" sz="1600">
                <a:cs typeface="Arial"/>
              </a:rPr>
              <a:t>the </a:t>
            </a:r>
            <a:r>
              <a:rPr lang="en-GB" sz="1600">
                <a:cs typeface="Arial"/>
                <a:hlinkClick r:id="rId3"/>
              </a:rPr>
              <a:t>UCL COVID-19 </a:t>
            </a:r>
            <a:r>
              <a:rPr lang="en-GB" sz="1600">
                <a:cs typeface="Arial"/>
              </a:rPr>
              <a:t>Social Study </a:t>
            </a:r>
            <a:r>
              <a:rPr lang="en-GB" sz="1600">
                <a:cs typeface="Arial"/>
                <a:hlinkClick r:id="rId4"/>
              </a:rPr>
              <a:t>found</a:t>
            </a:r>
            <a:r>
              <a:rPr lang="en-GB" sz="1600">
                <a:cs typeface="Arial"/>
              </a:rPr>
              <a:t> </a:t>
            </a:r>
            <a:r>
              <a:rPr lang="en-GB" sz="1600">
                <a:ea typeface="+mn-lt"/>
                <a:cs typeface="+mn-lt"/>
              </a:rPr>
              <a:t>that two-thirds of the sample reported no change in the amount of weekly consumption between March 2020 and 2021. Among those who did change, the proportion reporting an increase was similar to the proportion reporting a decrease. </a:t>
            </a:r>
            <a:endParaRPr lang="en-US" sz="1600">
              <a:ea typeface="+mn-lt"/>
              <a:cs typeface="+mn-lt"/>
            </a:endParaRPr>
          </a:p>
          <a:p>
            <a:r>
              <a:rPr lang="en-GB" sz="1600"/>
              <a:t>The UKHLS study (</a:t>
            </a:r>
            <a:r>
              <a:rPr lang="en-GB" sz="1600" err="1">
                <a:hlinkClick r:id="rId5"/>
              </a:rPr>
              <a:t>Niedzwiedz</a:t>
            </a:r>
            <a:r>
              <a:rPr lang="en-GB" sz="1600">
                <a:hlinkClick r:id="rId5"/>
              </a:rPr>
              <a:t> et al. 2020</a:t>
            </a:r>
            <a:r>
              <a:rPr lang="en-GB" sz="1600"/>
              <a:t>) </a:t>
            </a:r>
            <a:r>
              <a:rPr lang="en-GB" sz="1600">
                <a:ea typeface="+mn-lt"/>
                <a:cs typeface="+mn-lt"/>
              </a:rPr>
              <a:t>notes that frequency of drinking and binge drinking increased more among: </a:t>
            </a:r>
          </a:p>
          <a:p>
            <a:pPr marL="285750" indent="-285750">
              <a:buChar char="•"/>
            </a:pPr>
            <a:r>
              <a:rPr lang="en-GB" sz="1600">
                <a:ea typeface="+mn-lt"/>
                <a:cs typeface="+mn-lt"/>
              </a:rPr>
              <a:t>women than men</a:t>
            </a:r>
            <a:endParaRPr lang="en-GB">
              <a:ea typeface="+mn-lt"/>
              <a:cs typeface="+mn-lt"/>
            </a:endParaRPr>
          </a:p>
          <a:p>
            <a:pPr marL="285750" indent="-285750">
              <a:buChar char="•"/>
            </a:pPr>
            <a:r>
              <a:rPr lang="en-GB" sz="1600">
                <a:ea typeface="+mn-lt"/>
                <a:cs typeface="+mn-lt"/>
              </a:rPr>
              <a:t>white ethnic groups than ethnic minority communities (black, Asian or mixed)</a:t>
            </a:r>
            <a:endParaRPr lang="en-GB">
              <a:ea typeface="+mn-lt"/>
              <a:cs typeface="+mn-lt"/>
            </a:endParaRPr>
          </a:p>
          <a:p>
            <a:pPr marL="285750" indent="-285750">
              <a:buChar char="•"/>
            </a:pPr>
            <a:r>
              <a:rPr lang="en-GB" sz="1600">
                <a:ea typeface="+mn-lt"/>
                <a:cs typeface="+mn-lt"/>
              </a:rPr>
              <a:t>those with a degree-level education.</a:t>
            </a:r>
            <a:endParaRPr lang="en-GB">
              <a:ea typeface="+mn-lt"/>
              <a:cs typeface="+mn-lt"/>
            </a:endParaRPr>
          </a:p>
          <a:p>
            <a:r>
              <a:rPr lang="en-GB" sz="1600">
                <a:ea typeface="+mn-lt"/>
                <a:cs typeface="+mn-lt"/>
              </a:rPr>
              <a:t>Levels among those from white backgrounds were already higher before the pandemic among but had been lower among women. Binge drinking remained unchanged in those aged 18–24 but increased in older ages. </a:t>
            </a:r>
            <a:endParaRPr lang="en-GB">
              <a:ea typeface="+mn-lt"/>
              <a:cs typeface="+mn-lt"/>
            </a:endParaRPr>
          </a:p>
          <a:p>
            <a:br>
              <a:rPr lang="en-US"/>
            </a:br>
            <a:endParaRPr lang="en-US"/>
          </a:p>
          <a:p>
            <a:pPr>
              <a:spcBef>
                <a:spcPts val="0"/>
              </a:spcBef>
              <a:spcAft>
                <a:spcPts val="1600"/>
              </a:spcAft>
            </a:pPr>
            <a:endParaRPr lang="en-GB" sz="1600">
              <a:cs typeface="Arial"/>
            </a:endParaRPr>
          </a:p>
          <a:p>
            <a:pPr>
              <a:spcBef>
                <a:spcPts val="0"/>
              </a:spcBef>
              <a:spcAft>
                <a:spcPts val="1600"/>
              </a:spcAft>
            </a:pPr>
            <a:endParaRPr lang="en-GB" sz="1600"/>
          </a:p>
          <a:p>
            <a:pPr>
              <a:spcBef>
                <a:spcPts val="0"/>
              </a:spcBef>
              <a:spcAft>
                <a:spcPts val="1600"/>
              </a:spcAft>
            </a:pPr>
            <a:endParaRPr lang="en-GB" sz="1600"/>
          </a:p>
        </p:txBody>
      </p:sp>
      <p:sp>
        <p:nvSpPr>
          <p:cNvPr id="7" name="Date Placeholder 3">
            <a:extLst>
              <a:ext uri="{FF2B5EF4-FFF2-40B4-BE49-F238E27FC236}">
                <a16:creationId xmlns:a16="http://schemas.microsoft.com/office/drawing/2014/main" id="{5CB4EEAB-F8D7-428E-924F-BB3CA64E1CB3}"/>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20</a:t>
            </a:fld>
            <a:endParaRPr lang="en-US"/>
          </a:p>
        </p:txBody>
      </p:sp>
      <p:sp>
        <p:nvSpPr>
          <p:cNvPr id="8" name="Footer Placeholder 4">
            <a:extLst>
              <a:ext uri="{FF2B5EF4-FFF2-40B4-BE49-F238E27FC236}">
                <a16:creationId xmlns:a16="http://schemas.microsoft.com/office/drawing/2014/main" id="{A8041900-C3A8-4B0C-BB20-232B7EA4755A}"/>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551710261"/>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DF8F-9BE0-4BD3-B2EA-2D50DEBC74A9}"/>
              </a:ext>
            </a:extLst>
          </p:cNvPr>
          <p:cNvSpPr>
            <a:spLocks noGrp="1"/>
          </p:cNvSpPr>
          <p:nvPr>
            <p:ph type="title"/>
          </p:nvPr>
        </p:nvSpPr>
        <p:spPr>
          <a:xfrm>
            <a:off x="270003" y="1196830"/>
            <a:ext cx="6304852" cy="392415"/>
          </a:xfrm>
        </p:spPr>
        <p:txBody>
          <a:bodyPr/>
          <a:lstStyle/>
          <a:p>
            <a:r>
              <a:rPr lang="en-GB"/>
              <a:t>Alcohol-specific deaths </a:t>
            </a:r>
          </a:p>
        </p:txBody>
      </p:sp>
      <p:sp>
        <p:nvSpPr>
          <p:cNvPr id="3" name="Content Placeholder 2">
            <a:extLst>
              <a:ext uri="{FF2B5EF4-FFF2-40B4-BE49-F238E27FC236}">
                <a16:creationId xmlns:a16="http://schemas.microsoft.com/office/drawing/2014/main" id="{4F2CF5AE-F03B-4242-8DC4-822A77DA2AD5}"/>
              </a:ext>
            </a:extLst>
          </p:cNvPr>
          <p:cNvSpPr>
            <a:spLocks noGrp="1"/>
          </p:cNvSpPr>
          <p:nvPr>
            <p:ph idx="1"/>
          </p:nvPr>
        </p:nvSpPr>
        <p:spPr>
          <a:xfrm>
            <a:off x="270000" y="1880059"/>
            <a:ext cx="5964450" cy="6656000"/>
          </a:xfrm>
        </p:spPr>
        <p:txBody>
          <a:bodyPr vert="horz" lIns="0" tIns="0" rIns="0" bIns="0" rtlCol="0" anchor="t">
            <a:noAutofit/>
          </a:bodyPr>
          <a:lstStyle/>
          <a:p>
            <a:pPr>
              <a:spcBef>
                <a:spcPts val="0"/>
              </a:spcBef>
              <a:spcAft>
                <a:spcPts val="1200"/>
              </a:spcAft>
            </a:pPr>
            <a:r>
              <a:rPr lang="en-GB" sz="1600"/>
              <a:t>In 2020, </a:t>
            </a:r>
            <a:r>
              <a:rPr lang="en-GB" sz="1600">
                <a:hlinkClick r:id="rId2"/>
              </a:rPr>
              <a:t>ONS reported </a:t>
            </a:r>
            <a:r>
              <a:rPr lang="en-GB" sz="1600"/>
              <a:t>a 19.6% increase in alcohol-specific deaths in England and Wales, compared to 2019. </a:t>
            </a:r>
          </a:p>
          <a:p>
            <a:r>
              <a:rPr lang="en-GB" sz="1600">
                <a:ea typeface="+mn-lt"/>
                <a:cs typeface="+mn-lt"/>
              </a:rPr>
              <a:t>Alcohol-specific deaths were higher in each quarter of 2020 and this difference increased in each successive quarter. Between October and December 2020 there was an increase of 28.3% compared with the same quarter in 2019. </a:t>
            </a:r>
            <a:endParaRPr lang="en-GB"/>
          </a:p>
          <a:p>
            <a:r>
              <a:rPr lang="en-GB" sz="1600">
                <a:ea typeface="+mn-lt"/>
                <a:cs typeface="+mn-lt"/>
              </a:rPr>
              <a:t>The increase was largest for the fourth quintile. However, the difference between people in the 20% most-deprived and </a:t>
            </a:r>
            <a:br>
              <a:rPr lang="en-GB" sz="1600">
                <a:ea typeface="+mn-lt"/>
                <a:cs typeface="+mn-lt"/>
              </a:rPr>
            </a:br>
            <a:r>
              <a:rPr lang="en-GB" sz="1600">
                <a:ea typeface="+mn-lt"/>
                <a:cs typeface="+mn-lt"/>
              </a:rPr>
              <a:t>least-deprived areas increased for males but decreased for females in England: </a:t>
            </a:r>
            <a:endParaRPr lang="en-GB"/>
          </a:p>
          <a:p>
            <a:pPr marL="285750" indent="-285750">
              <a:buFont typeface="Arial"/>
              <a:buChar char="•"/>
            </a:pPr>
            <a:r>
              <a:rPr lang="en-GB" sz="1600">
                <a:ea typeface="+mn-lt"/>
                <a:cs typeface="+mn-lt"/>
              </a:rPr>
              <a:t>In 2020, alcohol-specific deaths for males in the most-deprived areas were 4.2 times the rate in the least-deprived areas. In 2019, this figure fell to 3.8 times. </a:t>
            </a:r>
            <a:endParaRPr lang="en-GB"/>
          </a:p>
          <a:p>
            <a:pPr marL="285750" indent="-285750">
              <a:buFont typeface="Arial"/>
              <a:buChar char="•"/>
            </a:pPr>
            <a:r>
              <a:rPr lang="en-GB" sz="1600">
                <a:ea typeface="+mn-lt"/>
                <a:cs typeface="+mn-lt"/>
              </a:rPr>
              <a:t>In 2020, alcohol-specific deaths for females in the most-deprived areas were 3 times the rate in the least deprived areas. In 2019, the figure rose to 3.2 times. </a:t>
            </a:r>
            <a:endParaRPr lang="en-GB"/>
          </a:p>
          <a:p>
            <a:r>
              <a:rPr lang="en-GB" sz="1600">
                <a:ea typeface="+mn-lt"/>
                <a:cs typeface="+mn-lt"/>
              </a:rPr>
              <a:t>In Wales, differences decreased for both: </a:t>
            </a:r>
            <a:endParaRPr lang="en-GB">
              <a:cs typeface="Arial"/>
            </a:endParaRPr>
          </a:p>
          <a:p>
            <a:pPr marL="285750" indent="-285750">
              <a:buFont typeface="Arial"/>
              <a:buChar char="•"/>
            </a:pPr>
            <a:r>
              <a:rPr lang="en-GB" sz="1600">
                <a:ea typeface="+mn-lt"/>
                <a:cs typeface="+mn-lt"/>
              </a:rPr>
              <a:t>In 2020, alcohol-specific deaths for males in the most-deprived areas were 3.4 times the rate in the least-deprived areas, compared with 2.5 times in the previous five years. </a:t>
            </a:r>
            <a:endParaRPr lang="en-GB"/>
          </a:p>
          <a:p>
            <a:pPr marL="285750" indent="-285750">
              <a:buFont typeface="Arial"/>
              <a:buChar char="•"/>
            </a:pPr>
            <a:r>
              <a:rPr lang="en-GB" sz="1600">
                <a:ea typeface="+mn-lt"/>
                <a:cs typeface="+mn-lt"/>
              </a:rPr>
              <a:t>In 2020, alcohol-specific deaths for females in the </a:t>
            </a:r>
            <a:br>
              <a:rPr lang="en-GB" sz="1600">
                <a:ea typeface="+mn-lt"/>
                <a:cs typeface="+mn-lt"/>
              </a:rPr>
            </a:br>
            <a:r>
              <a:rPr lang="en-GB" sz="1600">
                <a:ea typeface="+mn-lt"/>
                <a:cs typeface="+mn-lt"/>
              </a:rPr>
              <a:t>most-deprived areas were 1.8 times the rate in the </a:t>
            </a:r>
            <a:br>
              <a:rPr lang="en-GB" sz="1600">
                <a:ea typeface="+mn-lt"/>
                <a:cs typeface="+mn-lt"/>
              </a:rPr>
            </a:br>
            <a:r>
              <a:rPr lang="en-GB" sz="1600">
                <a:ea typeface="+mn-lt"/>
                <a:cs typeface="+mn-lt"/>
              </a:rPr>
              <a:t>least-deprived areas, compared with 2.5 times in 2019. </a:t>
            </a:r>
            <a:endParaRPr lang="en-GB"/>
          </a:p>
          <a:p>
            <a:br>
              <a:rPr lang="en-US"/>
            </a:br>
            <a:endParaRPr lang="en-US"/>
          </a:p>
          <a:p>
            <a:pPr>
              <a:spcBef>
                <a:spcPts val="0"/>
              </a:spcBef>
              <a:spcAft>
                <a:spcPts val="1200"/>
              </a:spcAft>
            </a:pPr>
            <a:endParaRPr lang="en-GB" sz="1600">
              <a:cs typeface="Arial"/>
            </a:endParaRPr>
          </a:p>
        </p:txBody>
      </p:sp>
      <p:sp>
        <p:nvSpPr>
          <p:cNvPr id="7" name="Date Placeholder 3">
            <a:extLst>
              <a:ext uri="{FF2B5EF4-FFF2-40B4-BE49-F238E27FC236}">
                <a16:creationId xmlns:a16="http://schemas.microsoft.com/office/drawing/2014/main" id="{97DABBB8-CB1F-4EFD-92F4-614A87C0D32D}"/>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21</a:t>
            </a:fld>
            <a:endParaRPr lang="en-US"/>
          </a:p>
        </p:txBody>
      </p:sp>
      <p:sp>
        <p:nvSpPr>
          <p:cNvPr id="8" name="Footer Placeholder 4">
            <a:extLst>
              <a:ext uri="{FF2B5EF4-FFF2-40B4-BE49-F238E27FC236}">
                <a16:creationId xmlns:a16="http://schemas.microsoft.com/office/drawing/2014/main" id="{56A600EF-8F22-481E-A361-6378630EDE95}"/>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3205259087"/>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04DABBE-ACAF-436C-96D0-E540E5F0571D}"/>
              </a:ext>
            </a:extLst>
          </p:cNvPr>
          <p:cNvSpPr>
            <a:spLocks noGrp="1"/>
          </p:cNvSpPr>
          <p:nvPr>
            <p:ph idx="1"/>
          </p:nvPr>
        </p:nvSpPr>
        <p:spPr>
          <a:xfrm>
            <a:off x="270000" y="1833968"/>
            <a:ext cx="5123491" cy="6656000"/>
          </a:xfrm>
        </p:spPr>
        <p:txBody>
          <a:bodyPr/>
          <a:lstStyle/>
          <a:p>
            <a:r>
              <a:rPr lang="en-GB" sz="1000"/>
              <a:t>Banks J, Xu X. The mental health effects of the first two months of lockdown and social distancing during the Covid-19 pandemic in the UK. Institute of Fiscal Studies. 2020. </a:t>
            </a:r>
            <a:r>
              <a:rPr lang="en-GB" sz="1000">
                <a:hlinkClick r:id="rId2"/>
              </a:rPr>
              <a:t>(https://ifs.org.uk/publications/14874</a:t>
            </a:r>
            <a:r>
              <a:rPr lang="en-GB" sz="1000"/>
              <a:t>)</a:t>
            </a:r>
          </a:p>
          <a:p>
            <a:r>
              <a:rPr lang="en-GB" sz="1000"/>
              <a:t>Daly M, </a:t>
            </a:r>
            <a:r>
              <a:rPr lang="en-GB" sz="1000" err="1"/>
              <a:t>Sutin</a:t>
            </a:r>
            <a:r>
              <a:rPr lang="en-GB" sz="1000"/>
              <a:t> AR, Robinson E. Longitudinal changes in mental health and the COVID-19 pandemic: evidence from the UK Household Longitudinal Study. </a:t>
            </a:r>
            <a:r>
              <a:rPr lang="en-GB" sz="1000" err="1"/>
              <a:t>Psychol</a:t>
            </a:r>
            <a:r>
              <a:rPr lang="en-GB" sz="1000"/>
              <a:t> Med. 2020.  (</a:t>
            </a:r>
            <a:r>
              <a:rPr lang="en-GB" sz="1000">
                <a:hlinkClick r:id="rId3"/>
              </a:rPr>
              <a:t>https://www.ncbi.nlm.nih.gov/pmc/articles/PMC7737138/</a:t>
            </a:r>
            <a:r>
              <a:rPr lang="en-GB" sz="1000"/>
              <a:t>)</a:t>
            </a:r>
          </a:p>
          <a:p>
            <a:r>
              <a:rPr lang="en-GB" sz="1000"/>
              <a:t>Banks J, </a:t>
            </a:r>
            <a:r>
              <a:rPr lang="en-GB" sz="1000" err="1"/>
              <a:t>Fancourt</a:t>
            </a:r>
            <a:r>
              <a:rPr lang="en-GB" sz="1000"/>
              <a:t> D, Xu X. </a:t>
            </a:r>
            <a:r>
              <a:rPr lang="en-GB" sz="1000" i="1"/>
              <a:t>Mental Health and the COVID-19 Pandemic. </a:t>
            </a:r>
            <a:r>
              <a:rPr lang="en-GB" sz="1000"/>
              <a:t>World Happiness Report. 2021. (</a:t>
            </a:r>
            <a:r>
              <a:rPr lang="en-GB" sz="1000">
                <a:hlinkClick r:id="rId4"/>
              </a:rPr>
              <a:t>https://worldhappiness.report/ed/2021</a:t>
            </a:r>
            <a:r>
              <a:rPr lang="en-GB" sz="1000"/>
              <a:t>)</a:t>
            </a:r>
          </a:p>
          <a:p>
            <a:r>
              <a:rPr lang="en-GB" sz="1000" err="1"/>
              <a:t>Sehmi</a:t>
            </a:r>
            <a:r>
              <a:rPr lang="en-GB" sz="1000"/>
              <a:t> R, Slaughter H. </a:t>
            </a:r>
            <a:r>
              <a:rPr lang="en-GB" sz="1000" i="1"/>
              <a:t>Double trouble Exploring the labour market and mental health impact of Covid-19 on young people</a:t>
            </a:r>
            <a:r>
              <a:rPr lang="en-GB" sz="1000"/>
              <a:t>. Resolution Foundation. Resolution Foundation; 2021. (</a:t>
            </a:r>
            <a:r>
              <a:rPr lang="en-GB" sz="1000">
                <a:hlinkClick r:id="rId5"/>
              </a:rPr>
              <a:t>www.resolutionfoundation.org/app/uploads/2021/05/Double-trouble.pdf</a:t>
            </a:r>
            <a:r>
              <a:rPr lang="en-GB" sz="1000"/>
              <a:t>)</a:t>
            </a:r>
          </a:p>
          <a:p>
            <a:r>
              <a:rPr lang="en-GB" sz="1000" err="1"/>
              <a:t>Fancourt</a:t>
            </a:r>
            <a:r>
              <a:rPr lang="en-GB" sz="1000"/>
              <a:t> D, Bu F, </a:t>
            </a:r>
            <a:r>
              <a:rPr lang="en-GB" sz="1000" err="1"/>
              <a:t>Mak</a:t>
            </a:r>
            <a:r>
              <a:rPr lang="en-GB" sz="1000"/>
              <a:t> HW, Paul E, Steptoe PA. </a:t>
            </a:r>
            <a:r>
              <a:rPr lang="en-GB" sz="1000" i="1"/>
              <a:t>Covid-19 Social Study: Results Release 33. </a:t>
            </a:r>
            <a:r>
              <a:rPr lang="en-GB" sz="1000"/>
              <a:t>UCL. 2021. (</a:t>
            </a:r>
            <a:r>
              <a:rPr lang="en-GB" sz="1000">
                <a:hlinkClick r:id="rId6"/>
              </a:rPr>
              <a:t>https://b6bdcb03-332c-4ff9-8b9d-28f9c957493a.filesusr.com/ugd/3d9db5_9d55b4ff686744cdae69e72cd141ecfb.pdf</a:t>
            </a:r>
            <a:r>
              <a:rPr lang="en-GB" sz="1000"/>
              <a:t>)</a:t>
            </a:r>
          </a:p>
          <a:p>
            <a:r>
              <a:rPr lang="en-GB" sz="1000"/>
              <a:t>Bu F, Steptoe A, </a:t>
            </a:r>
            <a:r>
              <a:rPr lang="en-GB" sz="1000" err="1"/>
              <a:t>Fancourt</a:t>
            </a:r>
            <a:r>
              <a:rPr lang="en-GB" sz="1000"/>
              <a:t> D. Loneliness during a strict lockdown: Trajectories and predictors during the COVID-19 pandemic in 38,217 United Kingdom adults. Soc Sci Med. 2020. </a:t>
            </a:r>
            <a:r>
              <a:rPr lang="en-GB" sz="1000">
                <a:hlinkClick r:id="rId7"/>
              </a:rPr>
              <a:t>(https://www.ncbi.nlm.nih.gov/pmc/articles/PMC7768183/</a:t>
            </a:r>
            <a:r>
              <a:rPr lang="en-GB" sz="1000"/>
              <a:t>)</a:t>
            </a:r>
          </a:p>
          <a:p>
            <a:r>
              <a:rPr lang="en-GB" sz="1000"/>
              <a:t>Office for National Statistics. Personal well-being in the UK, quarterly: April 2011 to September 2020 [Webpage]. </a:t>
            </a:r>
            <a:r>
              <a:rPr lang="en-GB" sz="1000" i="1"/>
              <a:t>Office for National Statistics. </a:t>
            </a:r>
            <a:r>
              <a:rPr lang="en-GB" sz="1000"/>
              <a:t>2021. (</a:t>
            </a:r>
            <a:r>
              <a:rPr lang="en-GB" sz="1000">
                <a:hlinkClick r:id="rId8"/>
              </a:rPr>
              <a:t>https://www.ons.gov.uk/peoplepopulationandcommunity/wellbeing/bulletins/personalwellbeingintheukquarterly/april2011toseptember2020</a:t>
            </a:r>
            <a:r>
              <a:rPr lang="en-GB" sz="1000"/>
              <a:t>)</a:t>
            </a:r>
          </a:p>
          <a:p>
            <a:r>
              <a:rPr lang="en-GB" sz="1000"/>
              <a:t>Office for National Statistics. Coronavirus and depression in adults, Great Britain: January to March 2021 [Webpage]. </a:t>
            </a:r>
            <a:r>
              <a:rPr lang="en-GB" sz="1000" i="1"/>
              <a:t>Office for National Statistics. </a:t>
            </a:r>
            <a:r>
              <a:rPr lang="en-GB" sz="1000"/>
              <a:t>2021. (</a:t>
            </a:r>
            <a:r>
              <a:rPr lang="en-GB" sz="1000">
                <a:hlinkClick r:id="rId9"/>
              </a:rPr>
              <a:t>https://www.ons.gov.uk/peoplepopulationandcommunity/wellbeing/articles/coronavirusanddepressioninadultsgreatbritain/januarytomarch2021</a:t>
            </a:r>
            <a:r>
              <a:rPr lang="en-GB" sz="1000"/>
              <a:t>)</a:t>
            </a:r>
          </a:p>
          <a:p>
            <a:r>
              <a:rPr lang="en-GB" sz="1000" err="1"/>
              <a:t>Niedzwiedz</a:t>
            </a:r>
            <a:r>
              <a:rPr lang="en-GB" sz="1000"/>
              <a:t> CL, Green MJ, </a:t>
            </a:r>
            <a:r>
              <a:rPr lang="en-GB" sz="1000" err="1"/>
              <a:t>Benzeval</a:t>
            </a:r>
            <a:r>
              <a:rPr lang="en-GB" sz="1000"/>
              <a:t> M, Campbell D, Craig P, </a:t>
            </a:r>
            <a:r>
              <a:rPr lang="en-GB" sz="1000" err="1"/>
              <a:t>Demou</a:t>
            </a:r>
            <a:r>
              <a:rPr lang="en-GB" sz="1000"/>
              <a:t> E, et al. Mental health and health behaviours before and during the initial phase of the COVID-19 lockdown: Longitudinal analyses of the UK Household Longitudinal Study. </a:t>
            </a:r>
            <a:r>
              <a:rPr lang="en-GB" sz="1000" i="1"/>
              <a:t>J </a:t>
            </a:r>
            <a:r>
              <a:rPr lang="en-GB" sz="1000" i="1" err="1"/>
              <a:t>Epidemiol</a:t>
            </a:r>
            <a:r>
              <a:rPr lang="en-GB" sz="1000" i="1"/>
              <a:t> Community Health</a:t>
            </a:r>
            <a:r>
              <a:rPr lang="en-GB" sz="1000"/>
              <a:t>. 2020/09/27. 2021;75(3):224–31. (</a:t>
            </a:r>
            <a:r>
              <a:rPr lang="en-GB" sz="1000">
                <a:hlinkClick r:id="rId10"/>
              </a:rPr>
              <a:t>www.ncbi.nlm.nih.gov/pubmed/32978210</a:t>
            </a:r>
            <a:r>
              <a:rPr lang="en-GB" sz="1000"/>
              <a:t>)</a:t>
            </a:r>
          </a:p>
          <a:p>
            <a:r>
              <a:rPr lang="en-GB" sz="1000"/>
              <a:t>A million people have stopped smoking since the COVID pandemic hit Britain [Webpage].</a:t>
            </a:r>
            <a:r>
              <a:rPr lang="en-GB" sz="1000" i="1"/>
              <a:t> ASH</a:t>
            </a:r>
            <a:r>
              <a:rPr lang="en-GB" sz="1000"/>
              <a:t>. 2020. (</a:t>
            </a:r>
            <a:r>
              <a:rPr lang="en-GB" sz="1000">
                <a:hlinkClick r:id="rId11"/>
              </a:rPr>
              <a:t>https://ash.org.uk/media-and-news/press-releases-media-and-news/pandemicmillion/</a:t>
            </a:r>
            <a:r>
              <a:rPr lang="en-GB" sz="1000"/>
              <a:t>)</a:t>
            </a:r>
          </a:p>
          <a:p>
            <a:r>
              <a:rPr lang="en-GB" sz="1000" err="1"/>
              <a:t>Stevely</a:t>
            </a:r>
            <a:r>
              <a:rPr lang="en-GB" sz="1000"/>
              <a:t> AK, </a:t>
            </a:r>
            <a:r>
              <a:rPr lang="en-GB" sz="1000" err="1"/>
              <a:t>Sasso</a:t>
            </a:r>
            <a:r>
              <a:rPr lang="en-GB" sz="1000"/>
              <a:t> A, Alava MH, Holmes J. Changes in alcohol consumption in Scotland during the early stages of the COVID-19 pandemic: Descriptive analysis of repeat cross-sectional survey data. </a:t>
            </a:r>
            <a:r>
              <a:rPr lang="en-GB" sz="1000" i="1"/>
              <a:t>Public Health Scotland</a:t>
            </a:r>
            <a:r>
              <a:rPr lang="en-GB" sz="1000"/>
              <a:t>. 2021. (</a:t>
            </a:r>
            <a:r>
              <a:rPr lang="en-GB" sz="1000">
                <a:hlinkClick r:id="rId12"/>
              </a:rPr>
              <a:t>https://www.publichealthscotland.scot/media/2983/changes-in-alcohol-consumption-in-scotland-during-the-early-stages-of-the-covid-19-pandemic.pdf</a:t>
            </a:r>
            <a:r>
              <a:rPr lang="en-GB" sz="1000"/>
              <a:t>)</a:t>
            </a:r>
          </a:p>
          <a:p>
            <a:r>
              <a:rPr lang="en-GB" sz="1000"/>
              <a:t>Brown J, Kock L, Kale D, Beard E et al. Latest trends on alcohol consumption in England from the Alcohol Toolkit Study (May update). Alcohol Consumption in England. 2021. (</a:t>
            </a:r>
            <a:r>
              <a:rPr lang="en-GB" sz="1000">
                <a:hlinkClick r:id="rId13"/>
              </a:rPr>
              <a:t>http://www.alcoholinengland.info/latest-stats</a:t>
            </a:r>
            <a:r>
              <a:rPr lang="en-GB" sz="1000"/>
              <a:t>)</a:t>
            </a:r>
          </a:p>
          <a:p>
            <a:r>
              <a:rPr lang="en-GB" sz="1000"/>
              <a:t>Office for National Statistics. Quarterly alcohol-specific deaths in England and Wales. </a:t>
            </a:r>
            <a:r>
              <a:rPr lang="en-GB" sz="1000" i="1"/>
              <a:t>Office for National Statistics. </a:t>
            </a:r>
            <a:r>
              <a:rPr lang="en-GB" sz="1000"/>
              <a:t>2021. (</a:t>
            </a:r>
            <a:r>
              <a:rPr lang="en-GB" sz="1000">
                <a:hlinkClick r:id="rId14"/>
              </a:rPr>
              <a:t>https://www.ons.gov.uk/peoplepopulationandcommunity/birthsdeathsandmarriages/deaths/bulletins/quarterlyalcoholspecificdeathsinenglandandwales/2001to2019registrationsandquarter1jantomartoquarter4octtodec2020provisionalregistrations</a:t>
            </a:r>
            <a:r>
              <a:rPr lang="en-GB" sz="1000"/>
              <a:t>)</a:t>
            </a:r>
          </a:p>
          <a:p>
            <a:endParaRPr lang="en-GB" sz="1000"/>
          </a:p>
          <a:p>
            <a:endParaRPr lang="en-GB" sz="1000"/>
          </a:p>
        </p:txBody>
      </p:sp>
      <p:sp>
        <p:nvSpPr>
          <p:cNvPr id="6" name="Title 1">
            <a:extLst>
              <a:ext uri="{FF2B5EF4-FFF2-40B4-BE49-F238E27FC236}">
                <a16:creationId xmlns:a16="http://schemas.microsoft.com/office/drawing/2014/main" id="{8C4FE0F4-C8D7-4E51-93DD-B2771E45164F}"/>
              </a:ext>
            </a:extLst>
          </p:cNvPr>
          <p:cNvSpPr>
            <a:spLocks noGrp="1"/>
          </p:cNvSpPr>
          <p:nvPr/>
        </p:nvSpPr>
        <p:spPr>
          <a:xfrm>
            <a:off x="270002" y="1196831"/>
            <a:ext cx="6304852" cy="492443"/>
          </a:xfrm>
          <a:prstGeom prst="rect">
            <a:avLst/>
          </a:prstGeom>
        </p:spPr>
        <p:txBody>
          <a:bodyPr vert="horz" lIns="0" tIns="0" rIns="0" bIns="0" rtlCol="0" anchor="t" anchorCtr="0">
            <a:spAutoFit/>
          </a:bodyPr>
          <a:lstStyle>
            <a:lvl1pPr algn="l" defTabSz="342900" rtl="0" eaLnBrk="1" latinLnBrk="0" hangingPunct="1">
              <a:spcBef>
                <a:spcPct val="0"/>
              </a:spcBef>
              <a:buNone/>
              <a:defRPr sz="3200" b="0" i="0" kern="1200">
                <a:solidFill>
                  <a:schemeClr val="tx1"/>
                </a:solidFill>
                <a:latin typeface="Georgia"/>
                <a:ea typeface="+mj-ea"/>
                <a:cs typeface="Georgia"/>
              </a:defRPr>
            </a:lvl1pPr>
          </a:lstStyle>
          <a:p>
            <a:r>
              <a:rPr lang="en-US"/>
              <a:t>References</a:t>
            </a:r>
          </a:p>
        </p:txBody>
      </p:sp>
      <p:sp>
        <p:nvSpPr>
          <p:cNvPr id="7" name="Content Placeholder 2">
            <a:extLst>
              <a:ext uri="{FF2B5EF4-FFF2-40B4-BE49-F238E27FC236}">
                <a16:creationId xmlns:a16="http://schemas.microsoft.com/office/drawing/2014/main" id="{014504F6-2293-437F-A9CB-F87274BE9302}"/>
              </a:ext>
            </a:extLst>
          </p:cNvPr>
          <p:cNvSpPr>
            <a:spLocks noGrp="1"/>
          </p:cNvSpPr>
          <p:nvPr/>
        </p:nvSpPr>
        <p:spPr>
          <a:xfrm>
            <a:off x="270000" y="2600000"/>
            <a:ext cx="5033254" cy="6349900"/>
          </a:xfrm>
          <a:prstGeom prst="rect">
            <a:avLst/>
          </a:prstGeom>
        </p:spPr>
        <p:txBody>
          <a:bodyPr vert="horz" lIns="0" tIns="0" rIns="0" bIns="0" rtlCol="0" anchor="t">
            <a:noAutofit/>
          </a:bodyPr>
          <a:lstStyle>
            <a:lvl1pPr marL="0" indent="0" algn="l" defTabSz="342900" rtl="0" eaLnBrk="1" latinLnBrk="0" hangingPunct="1">
              <a:spcBef>
                <a:spcPts val="750"/>
              </a:spcBef>
              <a:spcAft>
                <a:spcPts val="0"/>
              </a:spcAft>
              <a:buFont typeface="Arial"/>
              <a:buNone/>
              <a:defRPr sz="1600" kern="1200">
                <a:solidFill>
                  <a:schemeClr val="tx1"/>
                </a:solidFill>
                <a:latin typeface="+mn-lt"/>
                <a:ea typeface="+mn-ea"/>
                <a:cs typeface="+mn-cs"/>
              </a:defRPr>
            </a:lvl1pPr>
            <a:lvl2pPr marL="0" indent="0" algn="l" defTabSz="342900" rtl="0" eaLnBrk="1" latinLnBrk="0" hangingPunct="1">
              <a:spcBef>
                <a:spcPts val="750"/>
              </a:spcBef>
              <a:spcAft>
                <a:spcPts val="0"/>
              </a:spcAft>
              <a:buFont typeface="Arial"/>
              <a:buNone/>
              <a:defRPr sz="1600" b="1" kern="1200">
                <a:solidFill>
                  <a:srgbClr val="E30514"/>
                </a:solidFill>
                <a:latin typeface="+mn-lt"/>
                <a:ea typeface="+mn-ea"/>
                <a:cs typeface="+mn-cs"/>
              </a:defRPr>
            </a:lvl2pPr>
            <a:lvl3pPr marL="216000" indent="-216000" algn="l" defTabSz="342900" rtl="0" eaLnBrk="1" latinLnBrk="0" hangingPunct="1">
              <a:spcBef>
                <a:spcPts val="750"/>
              </a:spcBef>
              <a:spcAft>
                <a:spcPts val="0"/>
              </a:spcAft>
              <a:buSzPct val="120000"/>
              <a:buFont typeface="Arial" panose="020B0604020202020204" pitchFamily="34" charset="0"/>
              <a:buChar char="•"/>
              <a:defRPr sz="1600" kern="1200">
                <a:solidFill>
                  <a:schemeClr val="tx1"/>
                </a:solidFill>
                <a:latin typeface="+mn-lt"/>
                <a:ea typeface="+mn-ea"/>
                <a:cs typeface="+mn-cs"/>
              </a:defRPr>
            </a:lvl3pPr>
            <a:lvl4pPr marL="864000" indent="-216000" algn="l" defTabSz="342900" rtl="0" eaLnBrk="1" latinLnBrk="0" hangingPunct="1">
              <a:spcBef>
                <a:spcPts val="0"/>
              </a:spcBef>
              <a:spcAft>
                <a:spcPts val="375"/>
              </a:spcAft>
              <a:buSzPct val="120000"/>
              <a:buFont typeface="Arial" panose="020B0604020202020204" pitchFamily="34" charset="0"/>
              <a:buChar char="•"/>
              <a:defRPr sz="1600" kern="1200">
                <a:solidFill>
                  <a:schemeClr val="tx1"/>
                </a:solidFill>
                <a:latin typeface="+mn-lt"/>
                <a:ea typeface="+mn-ea"/>
                <a:cs typeface="+mn-cs"/>
              </a:defRPr>
            </a:lvl4pPr>
            <a:lvl5pPr marL="1458000" indent="-216000" algn="l" defTabSz="342900" rtl="0" eaLnBrk="1" latinLnBrk="0" hangingPunct="1">
              <a:spcBef>
                <a:spcPts val="0"/>
              </a:spcBef>
              <a:spcAft>
                <a:spcPts val="750"/>
              </a:spcAft>
              <a:buFont typeface="Arial" panose="020B0604020202020204" pitchFamily="34" charset="0"/>
              <a:buChar char="−"/>
              <a:tabLst/>
              <a:defRPr sz="1600" kern="1200">
                <a:solidFill>
                  <a:schemeClr val="tx1"/>
                </a:solidFill>
                <a:latin typeface="+mn-lt"/>
                <a:ea typeface="+mn-ea"/>
                <a:cs typeface="+mn-cs"/>
              </a:defRPr>
            </a:lvl5pPr>
            <a:lvl6pPr marL="216000" indent="-216000" algn="l" defTabSz="342900" rtl="0" eaLnBrk="1" latinLnBrk="0" hangingPunct="1">
              <a:spcBef>
                <a:spcPts val="375"/>
              </a:spcBef>
              <a:buFont typeface="Wingdings" charset="2"/>
              <a:buAutoNum type="arabicPlain"/>
              <a:defRPr sz="1800" kern="1200">
                <a:solidFill>
                  <a:schemeClr val="tx1"/>
                </a:solidFill>
                <a:latin typeface="+mn-lt"/>
                <a:ea typeface="+mn-ea"/>
                <a:cs typeface="+mn-cs"/>
              </a:defRPr>
            </a:lvl6pPr>
            <a:lvl7pPr marL="0" indent="0" algn="l" defTabSz="342900" rtl="0" eaLnBrk="1" latinLnBrk="0" hangingPunct="1">
              <a:spcBef>
                <a:spcPts val="375"/>
              </a:spcBef>
              <a:buFont typeface="Arial"/>
              <a:buNone/>
              <a:defRPr sz="1350" kern="1200">
                <a:solidFill>
                  <a:schemeClr val="tx1"/>
                </a:solidFill>
                <a:latin typeface="+mn-lt"/>
                <a:ea typeface="+mn-ea"/>
                <a:cs typeface="+mn-cs"/>
              </a:defRPr>
            </a:lvl7pPr>
            <a:lvl8pPr marL="0" indent="0" algn="l" defTabSz="342900" rtl="0" eaLnBrk="1" latinLnBrk="0" hangingPunct="1">
              <a:spcBef>
                <a:spcPts val="375"/>
              </a:spcBef>
              <a:buFont typeface="Arial"/>
              <a:buNone/>
              <a:defRPr sz="1350" b="1" kern="1200">
                <a:solidFill>
                  <a:schemeClr val="tx1"/>
                </a:solidFill>
                <a:latin typeface="+mn-lt"/>
                <a:ea typeface="+mn-ea"/>
                <a:cs typeface="+mn-cs"/>
              </a:defRPr>
            </a:lvl8pPr>
            <a:lvl9pPr marL="216000" indent="-216000" algn="l" defTabSz="342900" rtl="0" eaLnBrk="1" latinLnBrk="0" hangingPunct="1">
              <a:spcBef>
                <a:spcPts val="375"/>
              </a:spcBef>
              <a:buFont typeface="Arial"/>
              <a:buChar char="•"/>
              <a:defRPr sz="1350" kern="1200">
                <a:solidFill>
                  <a:schemeClr val="tx1"/>
                </a:solidFill>
                <a:latin typeface="+mn-lt"/>
                <a:ea typeface="+mn-ea"/>
                <a:cs typeface="+mn-cs"/>
              </a:defRPr>
            </a:lvl9pPr>
          </a:lstStyle>
          <a:p>
            <a:r>
              <a:rPr lang="en-US"/>
              <a:t> </a:t>
            </a:r>
          </a:p>
        </p:txBody>
      </p:sp>
      <p:sp>
        <p:nvSpPr>
          <p:cNvPr id="9" name="Date Placeholder 3">
            <a:extLst>
              <a:ext uri="{FF2B5EF4-FFF2-40B4-BE49-F238E27FC236}">
                <a16:creationId xmlns:a16="http://schemas.microsoft.com/office/drawing/2014/main" id="{5BAA3D56-A090-482B-8848-AAC14215CF2D}"/>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22</a:t>
            </a:fld>
            <a:endParaRPr lang="en-US"/>
          </a:p>
        </p:txBody>
      </p:sp>
      <p:sp>
        <p:nvSpPr>
          <p:cNvPr id="10" name="Footer Placeholder 4">
            <a:extLst>
              <a:ext uri="{FF2B5EF4-FFF2-40B4-BE49-F238E27FC236}">
                <a16:creationId xmlns:a16="http://schemas.microsoft.com/office/drawing/2014/main" id="{DEF3B93B-0703-4FF2-ABEE-9BA5987157C3}"/>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2988240868"/>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AB8B26A-97CB-471F-A29B-55CD4C11AF99}"/>
              </a:ext>
            </a:extLst>
          </p:cNvPr>
          <p:cNvSpPr txBox="1">
            <a:spLocks/>
          </p:cNvSpPr>
          <p:nvPr/>
        </p:nvSpPr>
        <p:spPr>
          <a:xfrm>
            <a:off x="1026902" y="3450982"/>
            <a:ext cx="4997561" cy="3984382"/>
          </a:xfrm>
          <a:prstGeom prst="rect">
            <a:avLst/>
          </a:prstGeom>
        </p:spPr>
        <p:txBody>
          <a:bodyPr vert="horz" lIns="0" tIns="0" rIns="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0"/>
              </a:spcBef>
              <a:spcAft>
                <a:spcPts val="1200"/>
              </a:spcAft>
            </a:pPr>
            <a:r>
              <a:rPr lang="en-US" sz="1600" b="1" dirty="0">
                <a:cs typeface="Arial"/>
              </a:rPr>
              <a:t>Learn more:</a:t>
            </a:r>
            <a:endParaRPr lang="en-US" b="1" dirty="0"/>
          </a:p>
          <a:p>
            <a:pPr>
              <a:spcBef>
                <a:spcPts val="0"/>
              </a:spcBef>
              <a:spcAft>
                <a:spcPts val="1200"/>
              </a:spcAft>
            </a:pPr>
            <a:r>
              <a:rPr lang="en-US" sz="1600" dirty="0">
                <a:ea typeface="+mn-lt"/>
                <a:cs typeface="+mn-lt"/>
                <a:hlinkClick r:id="rId2"/>
              </a:rPr>
              <a:t>Read the COVID-19 impact inquiry report</a:t>
            </a:r>
            <a:r>
              <a:rPr lang="en-US" sz="1600" dirty="0">
                <a:ea typeface="+mn-lt"/>
                <a:cs typeface="+mn-lt"/>
              </a:rPr>
              <a:t>: </a:t>
            </a:r>
            <a:r>
              <a:rPr lang="en-US" sz="1600" i="1" dirty="0">
                <a:ea typeface="+mn-lt"/>
                <a:cs typeface="+mn-lt"/>
              </a:rPr>
              <a:t>Unequal pandemic, fairer recovery</a:t>
            </a:r>
            <a:endParaRPr lang="en-US" dirty="0">
              <a:ea typeface="+mn-lt"/>
              <a:cs typeface="+mn-lt"/>
            </a:endParaRPr>
          </a:p>
          <a:p>
            <a:pPr>
              <a:spcBef>
                <a:spcPts val="0"/>
              </a:spcBef>
              <a:spcAft>
                <a:spcPts val="1200"/>
              </a:spcAft>
            </a:pPr>
            <a:r>
              <a:rPr lang="en-US" sz="1600" dirty="0">
                <a:ea typeface="+mn-lt"/>
                <a:cs typeface="+mn-lt"/>
                <a:hlinkClick r:id="rId3"/>
              </a:rPr>
              <a:t>See all content</a:t>
            </a:r>
            <a:r>
              <a:rPr lang="en-US" sz="1600" dirty="0">
                <a:ea typeface="+mn-lt"/>
                <a:cs typeface="+mn-lt"/>
              </a:rPr>
              <a:t> from the COVID-19 impact inquiry</a:t>
            </a:r>
            <a:endParaRPr lang="en-US" dirty="0">
              <a:ea typeface="+mn-lt"/>
              <a:cs typeface="+mn-lt"/>
            </a:endParaRPr>
          </a:p>
          <a:p>
            <a:pPr>
              <a:spcAft>
                <a:spcPts val="1200"/>
              </a:spcAft>
            </a:pPr>
            <a:r>
              <a:rPr lang="en-US" sz="1600" dirty="0">
                <a:cs typeface="Arial"/>
              </a:rPr>
              <a:t>Discover all of the inquiry's technical supplements:</a:t>
            </a:r>
          </a:p>
          <a:p>
            <a:pPr marL="285750" indent="-285750">
              <a:spcAft>
                <a:spcPts val="1200"/>
              </a:spcAft>
              <a:buFont typeface="Arial"/>
              <a:buChar char="•"/>
            </a:pPr>
            <a:r>
              <a:rPr lang="en-US" sz="1600" dirty="0">
                <a:ea typeface="+mn-lt"/>
                <a:cs typeface="+mn-lt"/>
                <a:hlinkClick r:id="rId4"/>
              </a:rPr>
              <a:t>Supplement 1: COVID-19 health outcomes</a:t>
            </a:r>
            <a:endParaRPr lang="en-US" sz="1600" dirty="0">
              <a:ea typeface="+mn-lt"/>
              <a:cs typeface="+mn-lt"/>
              <a:hlinkClick r:id="rId4"/>
            </a:endParaRPr>
          </a:p>
          <a:p>
            <a:pPr marL="285750" indent="-285750">
              <a:spcAft>
                <a:spcPts val="1200"/>
              </a:spcAft>
              <a:buFont typeface="Arial"/>
              <a:buChar char="•"/>
            </a:pPr>
            <a:r>
              <a:rPr lang="en-US" sz="1600" dirty="0">
                <a:solidFill>
                  <a:srgbClr val="1C1C1C"/>
                </a:solidFill>
                <a:cs typeface="Arial"/>
                <a:hlinkClick r:id="rId5"/>
              </a:rPr>
              <a:t>Supplement 3: </a:t>
            </a:r>
            <a:r>
              <a:rPr lang="en-US" sz="1600" dirty="0">
                <a:ea typeface="+mn-lt"/>
                <a:cs typeface="+mn-lt"/>
                <a:hlinkClick r:id="rId5"/>
              </a:rPr>
              <a:t>Changes in the wider determinants of health</a:t>
            </a:r>
            <a:endParaRPr lang="en-GB" sz="1600" dirty="0">
              <a:ea typeface="+mn-lt"/>
              <a:cs typeface="+mn-lt"/>
            </a:endParaRPr>
          </a:p>
          <a:p>
            <a:pPr marL="285750" indent="-285750">
              <a:spcAft>
                <a:spcPts val="1200"/>
              </a:spcAft>
              <a:buFont typeface="Arial"/>
              <a:buChar char="•"/>
            </a:pPr>
            <a:r>
              <a:rPr lang="en-US" sz="1600" dirty="0">
                <a:solidFill>
                  <a:srgbClr val="1C1C1C"/>
                </a:solidFill>
                <a:cs typeface="Arial"/>
                <a:hlinkClick r:id="rId6"/>
              </a:rPr>
              <a:t>Supplement 4:</a:t>
            </a:r>
            <a:r>
              <a:rPr lang="en-US" sz="1600" dirty="0">
                <a:ea typeface="+mn-lt"/>
                <a:cs typeface="+mn-lt"/>
                <a:hlinkClick r:id="rId6"/>
              </a:rPr>
              <a:t> Experiences of some groups disproportionately affected by the pandemic</a:t>
            </a:r>
            <a:r>
              <a:rPr lang="en-GB" sz="1600" dirty="0">
                <a:ea typeface="+mn-lt"/>
                <a:cs typeface="+mn-lt"/>
              </a:rPr>
              <a:t>.</a:t>
            </a:r>
          </a:p>
          <a:p>
            <a:pPr>
              <a:spcBef>
                <a:spcPts val="0"/>
              </a:spcBef>
              <a:spcAft>
                <a:spcPts val="1200"/>
              </a:spcAft>
            </a:pPr>
            <a:r>
              <a:rPr lang="en-GB" sz="1600" dirty="0">
                <a:ea typeface="+mn-lt"/>
                <a:cs typeface="+mn-lt"/>
                <a:hlinkClick r:id="rId7"/>
              </a:rPr>
              <a:t>Sign up for ongoing updates</a:t>
            </a:r>
            <a:r>
              <a:rPr lang="en-GB" sz="1600" dirty="0">
                <a:ea typeface="+mn-lt"/>
                <a:cs typeface="+mn-lt"/>
              </a:rPr>
              <a:t> about this work.</a:t>
            </a:r>
          </a:p>
          <a:p>
            <a:pPr marL="285750" indent="-285750">
              <a:spcBef>
                <a:spcPts val="0"/>
              </a:spcBef>
              <a:spcAft>
                <a:spcPts val="1200"/>
              </a:spcAft>
              <a:buFont typeface="Arial"/>
              <a:buChar char="•"/>
            </a:pPr>
            <a:endParaRPr lang="en-US" sz="1600" b="0" dirty="0">
              <a:solidFill>
                <a:srgbClr val="1C1C1C"/>
              </a:solidFill>
              <a:cs typeface="Arial"/>
            </a:endParaRPr>
          </a:p>
          <a:p>
            <a:pPr>
              <a:spcBef>
                <a:spcPts val="0"/>
              </a:spcBef>
              <a:spcAft>
                <a:spcPts val="1200"/>
              </a:spcAft>
            </a:pPr>
            <a:endParaRPr lang="en-US" sz="1600" dirty="0">
              <a:cs typeface="Arial"/>
            </a:endParaRPr>
          </a:p>
        </p:txBody>
      </p:sp>
    </p:spTree>
    <p:extLst>
      <p:ext uri="{BB962C8B-B14F-4D97-AF65-F5344CB8AC3E}">
        <p14:creationId xmlns:p14="http://schemas.microsoft.com/office/powerpoint/2010/main" val="878246268"/>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000" y="1750912"/>
            <a:ext cx="5400551" cy="6656000"/>
          </a:xfrm>
        </p:spPr>
        <p:txBody>
          <a:bodyPr vert="horz" lIns="0" tIns="0" rIns="0" bIns="0" rtlCol="0" anchor="t">
            <a:noAutofit/>
          </a:bodyPr>
          <a:lstStyle/>
          <a:p>
            <a:pPr marL="269558" indent="-269558" defTabSz="342900"/>
            <a:r>
              <a:rPr lang="en-US" sz="1600"/>
              <a:t>Access to health care services for non-COVID-19 conditions</a:t>
            </a:r>
          </a:p>
          <a:p>
            <a:pPr marL="269558" indent="-269558" defTabSz="342900"/>
            <a:r>
              <a:rPr lang="en-US" sz="1600"/>
              <a:t>Mental health impacts of the pandemic</a:t>
            </a:r>
          </a:p>
          <a:p>
            <a:pPr marL="269558" indent="-269558" defTabSz="342900"/>
            <a:r>
              <a:rPr lang="en-US" sz="1600"/>
              <a:t>Health risk </a:t>
            </a:r>
            <a:r>
              <a:rPr lang="en-US" sz="1600" err="1"/>
              <a:t>behaviours</a:t>
            </a:r>
            <a:endParaRPr lang="en-US" sz="1600"/>
          </a:p>
          <a:p>
            <a:pPr marL="269558" indent="-269558" defTabSz="342900"/>
            <a:endParaRPr lang="en-US" sz="1600"/>
          </a:p>
          <a:p>
            <a:pPr marL="269558" indent="-269558" defTabSz="342900"/>
            <a:endParaRPr lang="en-US" sz="1600"/>
          </a:p>
        </p:txBody>
      </p:sp>
      <p:sp>
        <p:nvSpPr>
          <p:cNvPr id="6" name="Date Placeholder 3">
            <a:extLst>
              <a:ext uri="{FF2B5EF4-FFF2-40B4-BE49-F238E27FC236}">
                <a16:creationId xmlns:a16="http://schemas.microsoft.com/office/drawing/2014/main" id="{2B0E13BB-24A1-49F5-AE3F-042281874714}"/>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3</a:t>
            </a:fld>
            <a:endParaRPr lang="en-US"/>
          </a:p>
        </p:txBody>
      </p:sp>
      <p:sp>
        <p:nvSpPr>
          <p:cNvPr id="7" name="Footer Placeholder 4">
            <a:extLst>
              <a:ext uri="{FF2B5EF4-FFF2-40B4-BE49-F238E27FC236}">
                <a16:creationId xmlns:a16="http://schemas.microsoft.com/office/drawing/2014/main" id="{69C377B6-44C2-4928-BD22-DF82979EC512}"/>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1494056240"/>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6000" y="2644568"/>
            <a:ext cx="4904537" cy="2339102"/>
          </a:xfrm>
        </p:spPr>
        <p:txBody>
          <a:bodyPr/>
          <a:lstStyle/>
          <a:p>
            <a:r>
              <a:rPr lang="en-US" sz="6000"/>
              <a:t>1.</a:t>
            </a:r>
            <a:br>
              <a:rPr lang="en-US"/>
            </a:br>
            <a:r>
              <a:rPr lang="en-US"/>
              <a:t>Access to </a:t>
            </a:r>
            <a:r>
              <a:rPr lang="en-US" sz="3200"/>
              <a:t>health</a:t>
            </a:r>
            <a:r>
              <a:rPr lang="en-US"/>
              <a:t> care services for non-COVID-19 conditions </a:t>
            </a:r>
          </a:p>
        </p:txBody>
      </p:sp>
    </p:spTree>
    <p:extLst>
      <p:ext uri="{BB962C8B-B14F-4D97-AF65-F5344CB8AC3E}">
        <p14:creationId xmlns:p14="http://schemas.microsoft.com/office/powerpoint/2010/main" val="1362621874"/>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67DD27-23D5-4867-9A4D-F91F2BC885D9}"/>
              </a:ext>
            </a:extLst>
          </p:cNvPr>
          <p:cNvSpPr txBox="1"/>
          <p:nvPr/>
        </p:nvSpPr>
        <p:spPr>
          <a:xfrm>
            <a:off x="295509" y="6615303"/>
            <a:ext cx="6304852" cy="1891251"/>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213995" indent="-213995"/>
            <a:r>
              <a:rPr lang="en-US"/>
              <a:t>Primary care consultation rates were lower in 2020 than in 2019. </a:t>
            </a:r>
          </a:p>
          <a:p>
            <a:pPr marL="213995" indent="-213995"/>
            <a:r>
              <a:rPr lang="en-US"/>
              <a:t>The reduction in consultations did not significantly differ by socio-economic status in 2020. If anything, the poorest groups saw a smaller drop in access to primary care during the pandemic.  </a:t>
            </a:r>
          </a:p>
          <a:p>
            <a:pPr marL="213995" indent="-213995"/>
            <a:r>
              <a:rPr lang="en-US"/>
              <a:t>Consultation rates are higher in more-deprived areas because people living in those areas are more likely to have poor health. </a:t>
            </a:r>
            <a:endParaRPr lang="en-GB"/>
          </a:p>
        </p:txBody>
      </p:sp>
      <p:sp>
        <p:nvSpPr>
          <p:cNvPr id="7" name="Title 1">
            <a:extLst>
              <a:ext uri="{FF2B5EF4-FFF2-40B4-BE49-F238E27FC236}">
                <a16:creationId xmlns:a16="http://schemas.microsoft.com/office/drawing/2014/main" id="{EFA21A5F-48E5-4DE9-B6D1-DB211BABB234}"/>
              </a:ext>
            </a:extLst>
          </p:cNvPr>
          <p:cNvSpPr txBox="1">
            <a:spLocks/>
          </p:cNvSpPr>
          <p:nvPr/>
        </p:nvSpPr>
        <p:spPr>
          <a:xfrm>
            <a:off x="276791" y="1301573"/>
            <a:ext cx="6304852" cy="984885"/>
          </a:xfrm>
          <a:prstGeom prst="rect">
            <a:avLst/>
          </a:prstGeom>
        </p:spPr>
        <p:txBody>
          <a:bodyPr vert="horz" lIns="0" tIns="0" rIns="0" bIns="0" rtlCol="0" anchor="t" anchorCtr="0">
            <a:spAutoFit/>
          </a:bodyPr>
          <a:lstStyle>
            <a:lvl1pPr algn="l" defTabSz="457200" rtl="0" eaLnBrk="1" latinLnBrk="0" hangingPunct="1">
              <a:spcBef>
                <a:spcPct val="0"/>
              </a:spcBef>
              <a:buNone/>
              <a:defRPr sz="3400" b="0" i="0" kern="1200">
                <a:solidFill>
                  <a:schemeClr val="tx1"/>
                </a:solidFill>
                <a:latin typeface="Georgia"/>
                <a:ea typeface="+mj-ea"/>
                <a:cs typeface="Georgia"/>
              </a:defRPr>
            </a:lvl1pPr>
          </a:lstStyle>
          <a:p>
            <a:r>
              <a:rPr lang="en-US" sz="3200"/>
              <a:t>Primary care consultation rates by deprivation</a:t>
            </a:r>
          </a:p>
        </p:txBody>
      </p:sp>
      <p:pic>
        <p:nvPicPr>
          <p:cNvPr id="3" name="Picture 2" descr="Graphical user interface, chart, line chart&#10;&#10;Description automatically generated">
            <a:extLst>
              <a:ext uri="{FF2B5EF4-FFF2-40B4-BE49-F238E27FC236}">
                <a16:creationId xmlns:a16="http://schemas.microsoft.com/office/drawing/2014/main" id="{6C7A443A-2655-4192-A594-405305200AD0}"/>
              </a:ext>
            </a:extLst>
          </p:cNvPr>
          <p:cNvPicPr>
            <a:picLocks noChangeAspect="1"/>
          </p:cNvPicPr>
          <p:nvPr/>
        </p:nvPicPr>
        <p:blipFill>
          <a:blip r:embed="rId2"/>
          <a:stretch>
            <a:fillRect/>
          </a:stretch>
        </p:blipFill>
        <p:spPr>
          <a:xfrm>
            <a:off x="210275" y="3017136"/>
            <a:ext cx="6304852" cy="3429418"/>
          </a:xfrm>
          <a:prstGeom prst="rect">
            <a:avLst/>
          </a:prstGeom>
          <a:ln>
            <a:solidFill>
              <a:schemeClr val="bg2"/>
            </a:solidFill>
          </a:ln>
        </p:spPr>
      </p:pic>
      <p:sp>
        <p:nvSpPr>
          <p:cNvPr id="2" name="Title 1">
            <a:extLst>
              <a:ext uri="{FF2B5EF4-FFF2-40B4-BE49-F238E27FC236}">
                <a16:creationId xmlns:a16="http://schemas.microsoft.com/office/drawing/2014/main" id="{F35AC530-5BF5-4086-A977-E967A9D428F9}"/>
              </a:ext>
            </a:extLst>
          </p:cNvPr>
          <p:cNvSpPr>
            <a:spLocks noGrp="1"/>
          </p:cNvSpPr>
          <p:nvPr>
            <p:ph type="title"/>
          </p:nvPr>
        </p:nvSpPr>
        <p:spPr>
          <a:xfrm>
            <a:off x="274264" y="2283801"/>
            <a:ext cx="6304852" cy="492443"/>
          </a:xfrm>
        </p:spPr>
        <p:txBody>
          <a:bodyPr/>
          <a:lstStyle/>
          <a:p>
            <a:r>
              <a:rPr lang="en-GB" sz="1600">
                <a:latin typeface="+mj-lt"/>
              </a:rPr>
              <a:t>Primary care consultation rates per head by Index of Multiple Deprivation decile: England, 2019 and 2020</a:t>
            </a:r>
            <a:endParaRPr lang="en-US"/>
          </a:p>
        </p:txBody>
      </p:sp>
      <p:sp>
        <p:nvSpPr>
          <p:cNvPr id="9" name="Date Placeholder 3">
            <a:extLst>
              <a:ext uri="{FF2B5EF4-FFF2-40B4-BE49-F238E27FC236}">
                <a16:creationId xmlns:a16="http://schemas.microsoft.com/office/drawing/2014/main" id="{04321CA3-F00A-4F99-9744-11D0C3FB3DE8}"/>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5</a:t>
            </a:fld>
            <a:endParaRPr lang="en-US"/>
          </a:p>
        </p:txBody>
      </p:sp>
      <p:sp>
        <p:nvSpPr>
          <p:cNvPr id="10" name="Footer Placeholder 4">
            <a:extLst>
              <a:ext uri="{FF2B5EF4-FFF2-40B4-BE49-F238E27FC236}">
                <a16:creationId xmlns:a16="http://schemas.microsoft.com/office/drawing/2014/main" id="{4998E51F-D882-49F0-B908-F0BD9A1EAB9D}"/>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3528976795"/>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0E37A-5E0A-4954-8FAE-EDC2AACF6C4E}"/>
              </a:ext>
            </a:extLst>
          </p:cNvPr>
          <p:cNvSpPr>
            <a:spLocks noGrp="1"/>
          </p:cNvSpPr>
          <p:nvPr>
            <p:ph type="title"/>
          </p:nvPr>
        </p:nvSpPr>
        <p:spPr>
          <a:xfrm>
            <a:off x="220181" y="1313599"/>
            <a:ext cx="6109339" cy="984885"/>
          </a:xfrm>
        </p:spPr>
        <p:txBody>
          <a:bodyPr vert="horz" wrap="square" lIns="0" tIns="0" rIns="0" bIns="0" rtlCol="0" anchor="t" anchorCtr="0">
            <a:spAutoFit/>
          </a:bodyPr>
          <a:lstStyle/>
          <a:p>
            <a:pPr defTabSz="342900"/>
            <a:r>
              <a:rPr lang="en-GB"/>
              <a:t>Primary care consultations by pre-existing conditions</a:t>
            </a:r>
          </a:p>
        </p:txBody>
      </p:sp>
      <p:sp>
        <p:nvSpPr>
          <p:cNvPr id="3" name="Content Placeholder 2">
            <a:extLst>
              <a:ext uri="{FF2B5EF4-FFF2-40B4-BE49-F238E27FC236}">
                <a16:creationId xmlns:a16="http://schemas.microsoft.com/office/drawing/2014/main" id="{F9F488A4-7EF0-423D-971E-AA650AEC4C10}"/>
              </a:ext>
            </a:extLst>
          </p:cNvPr>
          <p:cNvSpPr>
            <a:spLocks noGrp="1"/>
          </p:cNvSpPr>
          <p:nvPr>
            <p:ph idx="1"/>
          </p:nvPr>
        </p:nvSpPr>
        <p:spPr>
          <a:xfrm>
            <a:off x="270002" y="2508783"/>
            <a:ext cx="5908729" cy="783282"/>
          </a:xfrm>
        </p:spPr>
        <p:txBody>
          <a:bodyPr vert="horz" lIns="0" tIns="0" rIns="0" bIns="0" rtlCol="0" anchor="t">
            <a:noAutofit/>
          </a:bodyPr>
          <a:lstStyle/>
          <a:p>
            <a:pPr defTabSz="342900"/>
            <a:r>
              <a:rPr lang="en-GB" sz="1400">
                <a:latin typeface="+mj-lt"/>
              </a:rPr>
              <a:t>Report figure 10</a:t>
            </a:r>
            <a:br>
              <a:rPr lang="en-GB" sz="1400">
                <a:latin typeface="+mj-lt"/>
              </a:rPr>
            </a:br>
            <a:r>
              <a:rPr lang="en-GB" sz="1600">
                <a:latin typeface="+mj-lt"/>
              </a:rPr>
              <a:t>Percentage change in consultation rate in 2020 compared </a:t>
            </a:r>
            <a:br>
              <a:rPr lang="en-GB" sz="1600">
                <a:latin typeface="+mj-lt"/>
              </a:rPr>
            </a:br>
            <a:r>
              <a:rPr lang="en-GB" sz="1600">
                <a:latin typeface="+mj-lt"/>
              </a:rPr>
              <a:t>to 2019, by number of pre-existing conditions and age, </a:t>
            </a:r>
            <a:br>
              <a:rPr lang="en-GB" sz="1600">
                <a:latin typeface="+mj-lt"/>
              </a:rPr>
            </a:br>
            <a:r>
              <a:rPr lang="en-GB" sz="1600">
                <a:latin typeface="+mj-lt"/>
              </a:rPr>
              <a:t>England, 2020 </a:t>
            </a:r>
          </a:p>
          <a:p>
            <a:pPr defTabSz="342900"/>
            <a:endParaRPr lang="en-GB" sz="1400">
              <a:latin typeface="+mj-lt"/>
            </a:endParaRPr>
          </a:p>
        </p:txBody>
      </p:sp>
      <p:sp>
        <p:nvSpPr>
          <p:cNvPr id="7" name="TextBox 6">
            <a:extLst>
              <a:ext uri="{FF2B5EF4-FFF2-40B4-BE49-F238E27FC236}">
                <a16:creationId xmlns:a16="http://schemas.microsoft.com/office/drawing/2014/main" id="{331F35BC-0A07-4A4A-A0BB-EEC9B204AC04}"/>
              </a:ext>
            </a:extLst>
          </p:cNvPr>
          <p:cNvSpPr txBox="1"/>
          <p:nvPr/>
        </p:nvSpPr>
        <p:spPr>
          <a:xfrm>
            <a:off x="270199" y="7095198"/>
            <a:ext cx="4798621" cy="2383693"/>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213995" indent="-213995"/>
            <a:r>
              <a:rPr lang="en-GB"/>
              <a:t>Consultation rates fell the most in younger age groups, partly due to reduced need because of the pandemic – </a:t>
            </a:r>
            <a:r>
              <a:rPr lang="en-US"/>
              <a:t>for example, with fewer treatments following car accidents or less non-COVID communicable disease (especially among younger patients).  </a:t>
            </a:r>
            <a:r>
              <a:rPr lang="en-GB"/>
              <a:t> </a:t>
            </a:r>
            <a:endParaRPr lang="en-US"/>
          </a:p>
          <a:p>
            <a:pPr marL="213995" indent="-213995"/>
            <a:r>
              <a:rPr lang="en-US"/>
              <a:t>There was a 15% reduction in the consultation rate for patients without a pre-existing condition, 6% for those with one pre-existing condition and 2% for those with two or more pre-existing conditions.</a:t>
            </a:r>
            <a:r>
              <a:rPr lang="en-GB"/>
              <a:t> </a:t>
            </a:r>
            <a:endParaRPr lang="en-US"/>
          </a:p>
        </p:txBody>
      </p:sp>
      <p:pic>
        <p:nvPicPr>
          <p:cNvPr id="9" name="Picture 8">
            <a:extLst>
              <a:ext uri="{FF2B5EF4-FFF2-40B4-BE49-F238E27FC236}">
                <a16:creationId xmlns:a16="http://schemas.microsoft.com/office/drawing/2014/main" id="{1DEB7420-C888-4F18-B242-A84AA356ACEC}"/>
              </a:ext>
            </a:extLst>
          </p:cNvPr>
          <p:cNvPicPr>
            <a:picLocks noChangeAspect="1"/>
          </p:cNvPicPr>
          <p:nvPr/>
        </p:nvPicPr>
        <p:blipFill>
          <a:blip r:embed="rId2"/>
          <a:srcRect/>
          <a:stretch/>
        </p:blipFill>
        <p:spPr>
          <a:xfrm>
            <a:off x="270000" y="3577878"/>
            <a:ext cx="6267484" cy="3292177"/>
          </a:xfrm>
          <a:prstGeom prst="rect">
            <a:avLst/>
          </a:prstGeom>
          <a:ln>
            <a:solidFill>
              <a:schemeClr val="bg2"/>
            </a:solidFill>
          </a:ln>
        </p:spPr>
      </p:pic>
      <p:sp>
        <p:nvSpPr>
          <p:cNvPr id="10" name="Date Placeholder 3">
            <a:extLst>
              <a:ext uri="{FF2B5EF4-FFF2-40B4-BE49-F238E27FC236}">
                <a16:creationId xmlns:a16="http://schemas.microsoft.com/office/drawing/2014/main" id="{292CDD03-3307-4AA0-AF63-6C6656C48BA1}"/>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6</a:t>
            </a:fld>
            <a:endParaRPr lang="en-US"/>
          </a:p>
        </p:txBody>
      </p:sp>
      <p:sp>
        <p:nvSpPr>
          <p:cNvPr id="11" name="Footer Placeholder 4">
            <a:extLst>
              <a:ext uri="{FF2B5EF4-FFF2-40B4-BE49-F238E27FC236}">
                <a16:creationId xmlns:a16="http://schemas.microsoft.com/office/drawing/2014/main" id="{60DF136B-3C87-40DA-BA50-D69514639840}"/>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3448367587"/>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B554F-6330-4537-8ACB-CE3C1E2E2F01}"/>
              </a:ext>
            </a:extLst>
          </p:cNvPr>
          <p:cNvSpPr>
            <a:spLocks noGrp="1"/>
          </p:cNvSpPr>
          <p:nvPr>
            <p:ph type="title"/>
          </p:nvPr>
        </p:nvSpPr>
        <p:spPr>
          <a:xfrm>
            <a:off x="354567" y="2283801"/>
            <a:ext cx="5244835" cy="984885"/>
          </a:xfrm>
        </p:spPr>
        <p:txBody>
          <a:bodyPr/>
          <a:lstStyle/>
          <a:p>
            <a:r>
              <a:rPr lang="en-GB" sz="1600">
                <a:latin typeface="+mj-lt"/>
              </a:rPr>
              <a:t>Prevalence of multimorbidity (two or more long-term conditions) by Index of Multiple Deprivation (IMD) decile and age: England, 2019</a:t>
            </a:r>
            <a:br>
              <a:rPr lang="en-GB" sz="1600">
                <a:latin typeface="+mj-lt"/>
              </a:rPr>
            </a:br>
            <a:endParaRPr lang="en-GB" sz="1600">
              <a:latin typeface="+mj-lt"/>
            </a:endParaRPr>
          </a:p>
        </p:txBody>
      </p:sp>
      <p:sp>
        <p:nvSpPr>
          <p:cNvPr id="8" name="Footer Placeholder 4">
            <a:extLst>
              <a:ext uri="{FF2B5EF4-FFF2-40B4-BE49-F238E27FC236}">
                <a16:creationId xmlns:a16="http://schemas.microsoft.com/office/drawing/2014/main" id="{1DDEF158-AE5A-44AF-8B5D-DC0AD17695F0}"/>
              </a:ext>
            </a:extLst>
          </p:cNvPr>
          <p:cNvSpPr txBox="1">
            <a:spLocks/>
          </p:cNvSpPr>
          <p:nvPr/>
        </p:nvSpPr>
        <p:spPr>
          <a:xfrm>
            <a:off x="5635757" y="5573465"/>
            <a:ext cx="1317521" cy="600058"/>
          </a:xfrm>
          <a:prstGeom prst="rect">
            <a:avLst/>
          </a:prstGeom>
        </p:spPr>
        <p:txBody>
          <a:bodyPr vert="horz" lIns="0" tIns="0" rIns="0" bIns="0" rtlCol="0" anchor="t" anchorCtr="0">
            <a:noAutofit/>
          </a:bodyPr>
          <a:lstStyle>
            <a:defPPr>
              <a:defRPr lang="en-US"/>
            </a:defPPr>
            <a:lvl1pPr marL="0" algn="l" defTabSz="457200" rtl="0" eaLnBrk="1" latinLnBrk="0" hangingPunct="1">
              <a:defRPr sz="863" b="0" i="0" kern="1200">
                <a:solidFill>
                  <a:srgbClr val="80808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p>
        </p:txBody>
      </p:sp>
      <p:sp>
        <p:nvSpPr>
          <p:cNvPr id="12" name="TextBox 11">
            <a:extLst>
              <a:ext uri="{FF2B5EF4-FFF2-40B4-BE49-F238E27FC236}">
                <a16:creationId xmlns:a16="http://schemas.microsoft.com/office/drawing/2014/main" id="{AD3CE9A4-2116-4B5D-BC89-83B02AA0258B}"/>
              </a:ext>
            </a:extLst>
          </p:cNvPr>
          <p:cNvSpPr txBox="1"/>
          <p:nvPr/>
        </p:nvSpPr>
        <p:spPr>
          <a:xfrm>
            <a:off x="319036" y="6867673"/>
            <a:ext cx="6211131" cy="1521919"/>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213995" indent="-213995"/>
            <a:r>
              <a:rPr lang="en-US"/>
              <a:t>People aged 50–69 living in the 10% most-deprived areas are twice as likely to have two or more long-term conditions than those in the 10% least-deprived areas.</a:t>
            </a:r>
          </a:p>
          <a:p>
            <a:pPr marL="213995" indent="-213995"/>
            <a:r>
              <a:rPr lang="en-US"/>
              <a:t>Nearly half (46%) of people aged 70 or older living in the most deprived 10% of local areas have at least two long-term conditions.</a:t>
            </a:r>
          </a:p>
        </p:txBody>
      </p:sp>
      <p:sp>
        <p:nvSpPr>
          <p:cNvPr id="4" name="Title 1">
            <a:extLst>
              <a:ext uri="{FF2B5EF4-FFF2-40B4-BE49-F238E27FC236}">
                <a16:creationId xmlns:a16="http://schemas.microsoft.com/office/drawing/2014/main" id="{1EB73298-2300-47C5-976C-E9D195CF9DF2}"/>
              </a:ext>
            </a:extLst>
          </p:cNvPr>
          <p:cNvSpPr txBox="1">
            <a:spLocks/>
          </p:cNvSpPr>
          <p:nvPr/>
        </p:nvSpPr>
        <p:spPr>
          <a:xfrm>
            <a:off x="276908" y="1237663"/>
            <a:ext cx="6304852" cy="984885"/>
          </a:xfrm>
          <a:prstGeom prst="rect">
            <a:avLst/>
          </a:prstGeom>
        </p:spPr>
        <p:txBody>
          <a:bodyPr vert="horz" lIns="0" tIns="0" rIns="0" bIns="0" rtlCol="0" anchor="t" anchorCtr="0">
            <a:spAutoFit/>
          </a:bodyPr>
          <a:lstStyle>
            <a:lvl1pPr defTabSz="342900">
              <a:spcBef>
                <a:spcPct val="0"/>
              </a:spcBef>
              <a:buNone/>
              <a:defRPr sz="3200" b="0" i="0">
                <a:latin typeface="Georgia"/>
                <a:ea typeface="+mj-ea"/>
                <a:cs typeface="Georgia"/>
              </a:defRPr>
            </a:lvl1pPr>
          </a:lstStyle>
          <a:p>
            <a:r>
              <a:rPr lang="en-US"/>
              <a:t>Deprivation and long-term conditions</a:t>
            </a:r>
          </a:p>
        </p:txBody>
      </p:sp>
      <p:pic>
        <p:nvPicPr>
          <p:cNvPr id="3" name="Picture 4" descr="Chart, bar chart&#10;&#10;Description automatically generated">
            <a:extLst>
              <a:ext uri="{FF2B5EF4-FFF2-40B4-BE49-F238E27FC236}">
                <a16:creationId xmlns:a16="http://schemas.microsoft.com/office/drawing/2014/main" id="{F2004306-A845-498F-A97E-A857F3031A57}"/>
              </a:ext>
            </a:extLst>
          </p:cNvPr>
          <p:cNvPicPr>
            <a:picLocks noChangeAspect="1"/>
          </p:cNvPicPr>
          <p:nvPr/>
        </p:nvPicPr>
        <p:blipFill>
          <a:blip r:embed="rId2"/>
          <a:stretch>
            <a:fillRect/>
          </a:stretch>
        </p:blipFill>
        <p:spPr>
          <a:xfrm>
            <a:off x="319036" y="3277815"/>
            <a:ext cx="6216292" cy="3367158"/>
          </a:xfrm>
          <a:prstGeom prst="rect">
            <a:avLst/>
          </a:prstGeom>
          <a:ln>
            <a:solidFill>
              <a:schemeClr val="bg2"/>
            </a:solidFill>
          </a:ln>
        </p:spPr>
      </p:pic>
      <p:sp>
        <p:nvSpPr>
          <p:cNvPr id="10" name="Date Placeholder 3">
            <a:extLst>
              <a:ext uri="{FF2B5EF4-FFF2-40B4-BE49-F238E27FC236}">
                <a16:creationId xmlns:a16="http://schemas.microsoft.com/office/drawing/2014/main" id="{845CADE0-0606-4871-AF49-ACA44A5FC60B}"/>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7</a:t>
            </a:fld>
            <a:endParaRPr lang="en-US"/>
          </a:p>
        </p:txBody>
      </p:sp>
      <p:sp>
        <p:nvSpPr>
          <p:cNvPr id="11" name="Footer Placeholder 4">
            <a:extLst>
              <a:ext uri="{FF2B5EF4-FFF2-40B4-BE49-F238E27FC236}">
                <a16:creationId xmlns:a16="http://schemas.microsoft.com/office/drawing/2014/main" id="{9F4F1F9F-2A66-48CC-8373-6B32176D8560}"/>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4209601624"/>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9F694-52E2-43E3-9F48-5591B6524E0F}"/>
              </a:ext>
            </a:extLst>
          </p:cNvPr>
          <p:cNvSpPr>
            <a:spLocks noGrp="1"/>
          </p:cNvSpPr>
          <p:nvPr>
            <p:ph type="title"/>
          </p:nvPr>
        </p:nvSpPr>
        <p:spPr>
          <a:xfrm>
            <a:off x="276574" y="1272376"/>
            <a:ext cx="6304852" cy="276999"/>
          </a:xfrm>
        </p:spPr>
        <p:txBody>
          <a:bodyPr vert="horz" lIns="0" tIns="0" rIns="0" bIns="0" rtlCol="0" anchor="t" anchorCtr="0">
            <a:spAutoFit/>
          </a:bodyPr>
          <a:lstStyle/>
          <a:p>
            <a:pPr defTabSz="342900"/>
            <a:r>
              <a:rPr lang="en-US"/>
              <a:t>Routine referral rates by deprivation </a:t>
            </a:r>
          </a:p>
        </p:txBody>
      </p:sp>
      <p:sp>
        <p:nvSpPr>
          <p:cNvPr id="11" name="TextBox 10">
            <a:extLst>
              <a:ext uri="{FF2B5EF4-FFF2-40B4-BE49-F238E27FC236}">
                <a16:creationId xmlns:a16="http://schemas.microsoft.com/office/drawing/2014/main" id="{E4BDFE30-36B1-4330-8FB7-EB06A50E8044}"/>
              </a:ext>
            </a:extLst>
          </p:cNvPr>
          <p:cNvSpPr txBox="1"/>
          <p:nvPr/>
        </p:nvSpPr>
        <p:spPr>
          <a:xfrm>
            <a:off x="244452" y="6583391"/>
            <a:ext cx="6304852" cy="1091032"/>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213995" indent="-213995"/>
            <a:r>
              <a:rPr lang="en-US"/>
              <a:t>Levels of routine referral are slightly higher in more deprived areas. </a:t>
            </a:r>
          </a:p>
          <a:p>
            <a:pPr marL="213995" indent="-213995"/>
            <a:r>
              <a:rPr lang="en-US"/>
              <a:t>The percentage reduction in routine referrals does not appear to differ by deprivation level. </a:t>
            </a:r>
          </a:p>
        </p:txBody>
      </p:sp>
      <p:pic>
        <p:nvPicPr>
          <p:cNvPr id="13" name="Picture 12">
            <a:extLst>
              <a:ext uri="{FF2B5EF4-FFF2-40B4-BE49-F238E27FC236}">
                <a16:creationId xmlns:a16="http://schemas.microsoft.com/office/drawing/2014/main" id="{62C73902-A2C6-4378-B556-4B86CD6332C6}"/>
              </a:ext>
            </a:extLst>
          </p:cNvPr>
          <p:cNvPicPr>
            <a:picLocks noChangeAspect="1"/>
          </p:cNvPicPr>
          <p:nvPr/>
        </p:nvPicPr>
        <p:blipFill>
          <a:blip r:embed="rId3"/>
          <a:srcRect/>
          <a:stretch/>
        </p:blipFill>
        <p:spPr>
          <a:xfrm>
            <a:off x="244452" y="2962366"/>
            <a:ext cx="6468130" cy="3397573"/>
          </a:xfrm>
          <a:prstGeom prst="rect">
            <a:avLst/>
          </a:prstGeom>
          <a:ln>
            <a:solidFill>
              <a:schemeClr val="bg2"/>
            </a:solidFill>
          </a:ln>
        </p:spPr>
      </p:pic>
      <p:sp>
        <p:nvSpPr>
          <p:cNvPr id="3" name="Title 1">
            <a:extLst>
              <a:ext uri="{FF2B5EF4-FFF2-40B4-BE49-F238E27FC236}">
                <a16:creationId xmlns:a16="http://schemas.microsoft.com/office/drawing/2014/main" id="{B428F562-BA1B-4451-828A-5903BE19296E}"/>
              </a:ext>
            </a:extLst>
          </p:cNvPr>
          <p:cNvSpPr txBox="1">
            <a:spLocks/>
          </p:cNvSpPr>
          <p:nvPr/>
        </p:nvSpPr>
        <p:spPr>
          <a:xfrm>
            <a:off x="274264" y="2283801"/>
            <a:ext cx="6304852" cy="492443"/>
          </a:xfrm>
          <a:prstGeom prst="rect">
            <a:avLst/>
          </a:prstGeom>
        </p:spPr>
        <p:txBody>
          <a:bodyPr vert="horz" lIns="0" tIns="0" rIns="0" bIns="0" rtlCol="0" anchor="t" anchorCtr="0">
            <a:spAutoFit/>
          </a:bodyPr>
          <a:lstStyle>
            <a:lvl1pPr algn="l" defTabSz="342880" rtl="0" eaLnBrk="1" latinLnBrk="0" hangingPunct="1">
              <a:spcBef>
                <a:spcPct val="0"/>
              </a:spcBef>
              <a:buNone/>
              <a:defRPr sz="3200" b="0" i="0" kern="1200">
                <a:solidFill>
                  <a:schemeClr val="tx1"/>
                </a:solidFill>
                <a:latin typeface="Georgia"/>
                <a:ea typeface="+mj-ea"/>
                <a:cs typeface="Georgia"/>
              </a:defRPr>
            </a:lvl1pPr>
          </a:lstStyle>
          <a:p>
            <a:r>
              <a:rPr lang="en-GB" sz="1600">
                <a:latin typeface="+mj-lt"/>
              </a:rPr>
              <a:t>Routine referral rates by Index of Multiple Deprivation (IMD) decile, England, 2019 and 2020</a:t>
            </a:r>
            <a:endParaRPr lang="en-US"/>
          </a:p>
        </p:txBody>
      </p:sp>
      <p:sp>
        <p:nvSpPr>
          <p:cNvPr id="9" name="Date Placeholder 3">
            <a:extLst>
              <a:ext uri="{FF2B5EF4-FFF2-40B4-BE49-F238E27FC236}">
                <a16:creationId xmlns:a16="http://schemas.microsoft.com/office/drawing/2014/main" id="{CBCA0D1F-695F-4121-9E71-1283E4CB3229}"/>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8</a:t>
            </a:fld>
            <a:endParaRPr lang="en-US"/>
          </a:p>
        </p:txBody>
      </p:sp>
      <p:sp>
        <p:nvSpPr>
          <p:cNvPr id="10" name="Footer Placeholder 4">
            <a:extLst>
              <a:ext uri="{FF2B5EF4-FFF2-40B4-BE49-F238E27FC236}">
                <a16:creationId xmlns:a16="http://schemas.microsoft.com/office/drawing/2014/main" id="{03E66957-64AF-4938-8329-83EA76D55391}"/>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3396541653"/>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5270-AFA6-4D73-ABA4-CC4663EBDB59}"/>
              </a:ext>
            </a:extLst>
          </p:cNvPr>
          <p:cNvSpPr>
            <a:spLocks noGrp="1"/>
          </p:cNvSpPr>
          <p:nvPr>
            <p:ph type="title"/>
          </p:nvPr>
        </p:nvSpPr>
        <p:spPr>
          <a:xfrm>
            <a:off x="270000" y="1296093"/>
            <a:ext cx="6304852" cy="984885"/>
          </a:xfrm>
        </p:spPr>
        <p:txBody>
          <a:bodyPr/>
          <a:lstStyle/>
          <a:p>
            <a:r>
              <a:rPr lang="en-US"/>
              <a:t>Urgent cancer referral rates by deprivation  </a:t>
            </a:r>
          </a:p>
        </p:txBody>
      </p:sp>
      <p:sp>
        <p:nvSpPr>
          <p:cNvPr id="11" name="TextBox 10">
            <a:extLst>
              <a:ext uri="{FF2B5EF4-FFF2-40B4-BE49-F238E27FC236}">
                <a16:creationId xmlns:a16="http://schemas.microsoft.com/office/drawing/2014/main" id="{5E0F3928-F8E3-41BE-84E5-673A8A24B505}"/>
              </a:ext>
            </a:extLst>
          </p:cNvPr>
          <p:cNvSpPr txBox="1"/>
          <p:nvPr/>
        </p:nvSpPr>
        <p:spPr>
          <a:xfrm>
            <a:off x="270000" y="6666699"/>
            <a:ext cx="6304852" cy="1521919"/>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r>
              <a:rPr lang="en-US"/>
              <a:t>After adjusting for age and pre-existing illness, urgent cancer referrals were lower in 2020 than in 2019 for all levels of deprivation. Referrals fell more for those in the most deprived areas.</a:t>
            </a:r>
          </a:p>
          <a:p>
            <a:r>
              <a:rPr lang="en-US"/>
              <a:t>Urgent cancer referrals for the most deprived fell by 17.6%, while for the least deprived, they fell by around 12.1%.  </a:t>
            </a:r>
          </a:p>
        </p:txBody>
      </p:sp>
      <p:pic>
        <p:nvPicPr>
          <p:cNvPr id="8" name="Picture 7" descr="Chart, bar chart&#10;&#10;Description automatically generated">
            <a:extLst>
              <a:ext uri="{FF2B5EF4-FFF2-40B4-BE49-F238E27FC236}">
                <a16:creationId xmlns:a16="http://schemas.microsoft.com/office/drawing/2014/main" id="{1ABD8436-BA15-4B51-A385-3BBE2D7223A6}"/>
              </a:ext>
            </a:extLst>
          </p:cNvPr>
          <p:cNvPicPr>
            <a:picLocks noChangeAspect="1"/>
          </p:cNvPicPr>
          <p:nvPr/>
        </p:nvPicPr>
        <p:blipFill>
          <a:blip r:embed="rId3"/>
          <a:stretch>
            <a:fillRect/>
          </a:stretch>
        </p:blipFill>
        <p:spPr>
          <a:xfrm>
            <a:off x="270361" y="2879771"/>
            <a:ext cx="6464739" cy="3516385"/>
          </a:xfrm>
          <a:prstGeom prst="rect">
            <a:avLst/>
          </a:prstGeom>
          <a:ln>
            <a:solidFill>
              <a:schemeClr val="bg2"/>
            </a:solidFill>
          </a:ln>
        </p:spPr>
      </p:pic>
      <p:sp>
        <p:nvSpPr>
          <p:cNvPr id="3" name="Title 1">
            <a:extLst>
              <a:ext uri="{FF2B5EF4-FFF2-40B4-BE49-F238E27FC236}">
                <a16:creationId xmlns:a16="http://schemas.microsoft.com/office/drawing/2014/main" id="{D76C3B22-0CAB-4318-9CEE-D874515A83E8}"/>
              </a:ext>
            </a:extLst>
          </p:cNvPr>
          <p:cNvSpPr txBox="1">
            <a:spLocks/>
          </p:cNvSpPr>
          <p:nvPr/>
        </p:nvSpPr>
        <p:spPr>
          <a:xfrm>
            <a:off x="274264" y="2283801"/>
            <a:ext cx="6304852" cy="492443"/>
          </a:xfrm>
          <a:prstGeom prst="rect">
            <a:avLst/>
          </a:prstGeom>
        </p:spPr>
        <p:txBody>
          <a:bodyPr vert="horz" lIns="0" tIns="0" rIns="0" bIns="0" rtlCol="0" anchor="t" anchorCtr="0">
            <a:spAutoFit/>
          </a:bodyPr>
          <a:lstStyle>
            <a:lvl1pPr algn="l" defTabSz="342880" rtl="0" eaLnBrk="1" latinLnBrk="0" hangingPunct="1">
              <a:spcBef>
                <a:spcPct val="0"/>
              </a:spcBef>
              <a:buNone/>
              <a:defRPr sz="3200" b="0" i="0" kern="1200">
                <a:solidFill>
                  <a:schemeClr val="tx1"/>
                </a:solidFill>
                <a:latin typeface="Georgia"/>
                <a:ea typeface="+mj-ea"/>
                <a:cs typeface="Georgia"/>
              </a:defRPr>
            </a:lvl1pPr>
          </a:lstStyle>
          <a:p>
            <a:r>
              <a:rPr lang="en-GB" sz="1600">
                <a:latin typeface="+mj-lt"/>
              </a:rPr>
              <a:t>Urgent cancer referrals by Index of Multiple Deprivation (IMD) decile, England, 2019 and 2020</a:t>
            </a:r>
            <a:endParaRPr lang="en-US"/>
          </a:p>
        </p:txBody>
      </p:sp>
      <p:sp>
        <p:nvSpPr>
          <p:cNvPr id="10" name="Date Placeholder 3">
            <a:extLst>
              <a:ext uri="{FF2B5EF4-FFF2-40B4-BE49-F238E27FC236}">
                <a16:creationId xmlns:a16="http://schemas.microsoft.com/office/drawing/2014/main" id="{CEB505B3-81E9-406B-B9A3-659665887A5E}"/>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9</a:t>
            </a:fld>
            <a:endParaRPr lang="en-US"/>
          </a:p>
        </p:txBody>
      </p:sp>
      <p:sp>
        <p:nvSpPr>
          <p:cNvPr id="12" name="Footer Placeholder 4">
            <a:extLst>
              <a:ext uri="{FF2B5EF4-FFF2-40B4-BE49-F238E27FC236}">
                <a16:creationId xmlns:a16="http://schemas.microsoft.com/office/drawing/2014/main" id="{6C9A7F3F-B320-4121-BE07-7C733BEE2A20}"/>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2469729187"/>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theme/theme1.xml><?xml version="1.0" encoding="utf-8"?>
<a:theme xmlns:a="http://schemas.openxmlformats.org/drawingml/2006/main" name="PowerPoint Template">
  <a:themeElements>
    <a:clrScheme name="Custom 2">
      <a:dk1>
        <a:srgbClr val="1C1C1C"/>
      </a:dk1>
      <a:lt1>
        <a:srgbClr val="FFFFFF"/>
      </a:lt1>
      <a:dk2>
        <a:srgbClr val="DD0031"/>
      </a:dk2>
      <a:lt2>
        <a:srgbClr val="E2DFD8"/>
      </a:lt2>
      <a:accent1>
        <a:srgbClr val="999390"/>
      </a:accent1>
      <a:accent2>
        <a:srgbClr val="EE9B90"/>
      </a:accent2>
      <a:accent3>
        <a:srgbClr val="9D8CB1"/>
      </a:accent3>
      <a:accent4>
        <a:srgbClr val="8BC68F"/>
      </a:accent4>
      <a:accent5>
        <a:srgbClr val="FFE996"/>
      </a:accent5>
      <a:accent6>
        <a:srgbClr val="A6D7D3"/>
      </a:accent6>
      <a:hlink>
        <a:srgbClr val="2A7979"/>
      </a:hlink>
      <a:folHlink>
        <a:srgbClr val="E2DFD8"/>
      </a:folHlink>
    </a:clrScheme>
    <a:fontScheme name="The Health Foundatio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t"/>
      <a:lstStyle>
        <a:defPPr algn="l">
          <a:defRPr sz="3000">
            <a:solidFill>
              <a:schemeClr val="accent1"/>
            </a:solidFill>
            <a:latin typeface="Univers LT Std 65 Bold"/>
            <a:cs typeface="Univers LT Std 65 Bol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rgbClr val="A6D7D3"/>
        </a:solidFill>
      </a:spPr>
      <a:bodyPr wrap="square" rtlCol="0">
        <a:noAutofit/>
      </a:bodyPr>
      <a:lstStyle>
        <a:defPPr>
          <a:defRPr sz="1400">
            <a:solidFill>
              <a:srgbClr val="FFFFFF"/>
            </a:solidFill>
            <a:latin typeface="+mj-lt"/>
          </a:defRPr>
        </a:defPPr>
      </a:lstStyle>
    </a:txDef>
  </a:objectDefaults>
  <a:extraClrSchemeLst/>
  <a:extLst>
    <a:ext uri="{05A4C25C-085E-4340-85A3-A5531E510DB2}">
      <thm15:themeFamily xmlns:thm15="http://schemas.microsoft.com/office/thememl/2012/main" name="PowerPoint Template.potx" id="{7DC92CD1-59B9-49AC-AA81-D7C3D486B7ED}" vid="{0F70306B-F0C5-4886-8D48-01C9D07B03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4a5664c-7bf6-4628-a968-ef46a19d56f6">
      <UserInfo>
        <DisplayName>David Finch</DisplayName>
        <AccountId>36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5377A25FBD064C8B216FEBD5C86B3B" ma:contentTypeVersion="" ma:contentTypeDescription="Create a new document." ma:contentTypeScope="" ma:versionID="a38e3632a5e8b84416930cef746b3f97">
  <xsd:schema xmlns:xsd="http://www.w3.org/2001/XMLSchema" xmlns:xs="http://www.w3.org/2001/XMLSchema" xmlns:p="http://schemas.microsoft.com/office/2006/metadata/properties" xmlns:ns2="09ef29ff-0e84-43c1-86ae-8cd3da026e89" xmlns:ns3="64a5664c-7bf6-4628-a968-ef46a19d56f6" targetNamespace="http://schemas.microsoft.com/office/2006/metadata/properties" ma:root="true" ma:fieldsID="12e795abe3e922a1095b57b77f98319e" ns2:_="" ns3:_="">
    <xsd:import namespace="09ef29ff-0e84-43c1-86ae-8cd3da026e89"/>
    <xsd:import namespace="64a5664c-7bf6-4628-a968-ef46a19d56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ef29ff-0e84-43c1-86ae-8cd3da026e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a5664c-7bf6-4628-a968-ef46a19d56f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42D5B5-3993-46A6-9E2D-029EFD97663B}">
  <ds:schemaRefs>
    <ds:schemaRef ds:uri="64a5664c-7bf6-4628-a968-ef46a19d56f6"/>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9ef29ff-0e84-43c1-86ae-8cd3da026e89"/>
    <ds:schemaRef ds:uri="http://www.w3.org/XML/1998/namespace"/>
  </ds:schemaRefs>
</ds:datastoreItem>
</file>

<file path=customXml/itemProps2.xml><?xml version="1.0" encoding="utf-8"?>
<ds:datastoreItem xmlns:ds="http://schemas.openxmlformats.org/officeDocument/2006/customXml" ds:itemID="{6C7A16B1-F3F1-4934-B45A-A7234475A278}">
  <ds:schemaRefs>
    <ds:schemaRef ds:uri="09ef29ff-0e84-43c1-86ae-8cd3da026e89"/>
    <ds:schemaRef ds:uri="64a5664c-7bf6-4628-a968-ef46a19d56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C1ED546-E601-4860-83F4-5FC5BC2BC9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(1)</Template>
  <TotalTime>0</TotalTime>
  <Words>3054</Words>
  <Application>Microsoft Office PowerPoint</Application>
  <PresentationFormat>A4 Paper (210x297 mm)</PresentationFormat>
  <Paragraphs>185</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Georgia</vt:lpstr>
      <vt:lpstr>Wingdings</vt:lpstr>
      <vt:lpstr>PowerPoint Template</vt:lpstr>
      <vt:lpstr>The pandemic’s implications for wider health and wellbeing</vt:lpstr>
      <vt:lpstr>About this slide deck</vt:lpstr>
      <vt:lpstr>PowerPoint Presentation</vt:lpstr>
      <vt:lpstr>1. Access to health care services for non-COVID-19 conditions </vt:lpstr>
      <vt:lpstr>Primary care consultation rates per head by Index of Multiple Deprivation decile: England, 2019 and 2020</vt:lpstr>
      <vt:lpstr>Primary care consultations by pre-existing conditions</vt:lpstr>
      <vt:lpstr>Prevalence of multimorbidity (two or more long-term conditions) by Index of Multiple Deprivation (IMD) decile and age: England, 2019 </vt:lpstr>
      <vt:lpstr>Routine referral rates by deprivation </vt:lpstr>
      <vt:lpstr>Urgent cancer referral rates by deprivation  </vt:lpstr>
      <vt:lpstr>2. Mental health impacts of the pandemic</vt:lpstr>
      <vt:lpstr>Mental health during the pandemic</vt:lpstr>
      <vt:lpstr>Mental health during the pandemic</vt:lpstr>
      <vt:lpstr>Mental health during the pandemic</vt:lpstr>
      <vt:lpstr>Mental health of those experiencing persistently lower pay during the pandemic</vt:lpstr>
      <vt:lpstr>3. Health risk behaviours</vt:lpstr>
      <vt:lpstr>Smoking prevalence </vt:lpstr>
      <vt:lpstr>Smoking prevalence by deprivation</vt:lpstr>
      <vt:lpstr>Smoking during the pandemic </vt:lpstr>
      <vt:lpstr>Alcohol consumption during the first lockdown </vt:lpstr>
      <vt:lpstr>Alcohol consumption during the pandemic</vt:lpstr>
      <vt:lpstr>Alcohol-specific deaths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Rachel Cresswell</dc:creator>
  <cp:lastModifiedBy>Clara Morrish</cp:lastModifiedBy>
  <cp:revision>2</cp:revision>
  <dcterms:created xsi:type="dcterms:W3CDTF">2021-05-25T10:15:33Z</dcterms:created>
  <dcterms:modified xsi:type="dcterms:W3CDTF">2021-07-06T06:15:56Z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0x010100E05377A25FBD064C8B216FEBD5C86B3B</vt:lpwstr>
  </property>
  <property fmtid="{D5CDD505-2E9C-101B-9397-08002B2CF9AE}" pid="3" name="Order">
    <vt:r8>100</vt:r8>
  </property>
</Properties>
</file>