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639" r:id="rId6"/>
    <p:sldId id="640" r:id="rId7"/>
    <p:sldId id="641" r:id="rId8"/>
    <p:sldId id="643" r:id="rId9"/>
    <p:sldId id="659" r:id="rId10"/>
    <p:sldId id="546" r:id="rId11"/>
    <p:sldId id="644" r:id="rId12"/>
    <p:sldId id="645" r:id="rId13"/>
    <p:sldId id="654" r:id="rId14"/>
    <p:sldId id="646" r:id="rId15"/>
    <p:sldId id="642" r:id="rId16"/>
    <p:sldId id="647" r:id="rId17"/>
    <p:sldId id="648" r:id="rId18"/>
    <p:sldId id="566" r:id="rId19"/>
    <p:sldId id="649" r:id="rId20"/>
    <p:sldId id="650" r:id="rId21"/>
    <p:sldId id="656" r:id="rId22"/>
    <p:sldId id="651" r:id="rId23"/>
    <p:sldId id="655" r:id="rId24"/>
    <p:sldId id="652" r:id="rId25"/>
    <p:sldId id="653" r:id="rId26"/>
    <p:sldId id="620" r:id="rId27"/>
    <p:sldId id="609" r:id="rId28"/>
    <p:sldId id="536" r:id="rId29"/>
    <p:sldId id="625" r:id="rId30"/>
    <p:sldId id="657" r:id="rId31"/>
    <p:sldId id="618" r:id="rId32"/>
    <p:sldId id="587" r:id="rId33"/>
    <p:sldId id="606" r:id="rId34"/>
    <p:sldId id="607" r:id="rId3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rles Tallack" initials="CT" lastIdx="5" clrIdx="6">
    <p:extLst>
      <p:ext uri="{19B8F6BF-5375-455C-9EA6-DF929625EA0E}">
        <p15:presenceInfo xmlns:p15="http://schemas.microsoft.com/office/powerpoint/2012/main" userId="S::Charles.Tallack@health.org.uk::92ebfe34-c09c-46b3-83f5-7918e38a45b5" providerId="AD"/>
      </p:ext>
    </p:extLst>
  </p:cmAuthor>
  <p:cmAuthor id="1" name="Stephen Rocks" initials="SR" lastIdx="31" clrIdx="0">
    <p:extLst>
      <p:ext uri="{19B8F6BF-5375-455C-9EA6-DF929625EA0E}">
        <p15:presenceInfo xmlns:p15="http://schemas.microsoft.com/office/powerpoint/2012/main" userId="S::Stephen.Rocks@health.org.uk::cdb095ff-4da8-48d7-a709-2fb79b14e856" providerId="AD"/>
      </p:ext>
    </p:extLst>
  </p:cmAuthor>
  <p:cmAuthor id="8" name="Peter Stilwell" initials="PS" lastIdx="2" clrIdx="7">
    <p:extLst>
      <p:ext uri="{19B8F6BF-5375-455C-9EA6-DF929625EA0E}">
        <p15:presenceInfo xmlns:p15="http://schemas.microsoft.com/office/powerpoint/2012/main" userId="S::Peter.Stilwell@health.org.uk::2fea9f76-bb55-40cb-be7f-41843f8093fb" providerId="AD"/>
      </p:ext>
    </p:extLst>
  </p:cmAuthor>
  <p:cmAuthor id="2" name="Giulia Boccarini" initials="GB" lastIdx="2" clrIdx="1">
    <p:extLst>
      <p:ext uri="{19B8F6BF-5375-455C-9EA6-DF929625EA0E}">
        <p15:presenceInfo xmlns:p15="http://schemas.microsoft.com/office/powerpoint/2012/main" userId="S::Giulia.Boccarini@health.org.uk::ce910e94-6895-4a20-af24-405e5e526baa" providerId="AD"/>
      </p:ext>
    </p:extLst>
  </p:cmAuthor>
  <p:cmAuthor id="9" name="Anita Charlesworth" initials="AC" lastIdx="17" clrIdx="8">
    <p:extLst>
      <p:ext uri="{19B8F6BF-5375-455C-9EA6-DF929625EA0E}">
        <p15:presenceInfo xmlns:p15="http://schemas.microsoft.com/office/powerpoint/2012/main" userId="S::Anita.Charlesworth@health.org.uk::c855e16d-924d-4319-8f17-a3e5939a94d0" providerId="AD"/>
      </p:ext>
    </p:extLst>
  </p:cmAuthor>
  <p:cmAuthor id="3" name="Laurie Rachet-Jacquet" initials="LR" lastIdx="14" clrIdx="2">
    <p:extLst>
      <p:ext uri="{19B8F6BF-5375-455C-9EA6-DF929625EA0E}">
        <p15:presenceInfo xmlns:p15="http://schemas.microsoft.com/office/powerpoint/2012/main" userId="S::Laurie.RachetJacquet@health.org.uk::db57cdd7-2e5c-47c8-8eaa-49d08d4523f3" providerId="AD"/>
      </p:ext>
    </p:extLst>
  </p:cmAuthor>
  <p:cmAuthor id="4" name="Ruth McConkey" initials="RM" lastIdx="145" clrIdx="3">
    <p:extLst>
      <p:ext uri="{19B8F6BF-5375-455C-9EA6-DF929625EA0E}">
        <p15:presenceInfo xmlns:p15="http://schemas.microsoft.com/office/powerpoint/2012/main" userId="S::Ruth.McConkey@health.org.uk::cc104170-fd74-4dca-b415-9b3ee8028d8c" providerId="AD"/>
      </p:ext>
    </p:extLst>
  </p:cmAuthor>
  <p:cmAuthor id="5" name="Omar Idriss" initials="OI" lastIdx="61" clrIdx="4">
    <p:extLst>
      <p:ext uri="{19B8F6BF-5375-455C-9EA6-DF929625EA0E}">
        <p15:presenceInfo xmlns:p15="http://schemas.microsoft.com/office/powerpoint/2012/main" userId="S::Omar.Idriss@health.org.uk::fdc5c848-a74c-4cae-8dff-28a1668bdd87" providerId="AD"/>
      </p:ext>
    </p:extLst>
  </p:cmAuthor>
  <p:cmAuthor id="6" name="Kate Addison" initials="KA" lastIdx="33" clrIdx="5">
    <p:extLst>
      <p:ext uri="{19B8F6BF-5375-455C-9EA6-DF929625EA0E}">
        <p15:presenceInfo xmlns:p15="http://schemas.microsoft.com/office/powerpoint/2012/main" userId="S::Kate.Addison@health.org.uk::851c0324-1985-447f-95d4-d7804efd9d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C6C6"/>
    <a:srgbClr val="890D03"/>
    <a:srgbClr val="E94E51"/>
    <a:srgbClr val="461B48"/>
    <a:srgbClr val="9887AC"/>
    <a:srgbClr val="808080"/>
    <a:srgbClr val="1C8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95ABB-32BE-491C-8525-33FA597B9330}" v="160" dt="2021-09-03T17:43:11.777"/>
    <p1510:client id="{4B76AC06-3F75-49DA-B84C-FF6B339A5239}" v="1076" dt="2021-09-03T17:46:09.371"/>
    <p1510:client id="{4C99AE61-7CE6-07E6-F47C-A13408B899B0}" v="2" vWet="2" dt="2021-09-06T08:12:06.763"/>
    <p1510:client id="{63D9A370-58F1-48D1-A8AE-7A38DB3BA17A}" v="1314" dt="2021-09-03T17:10:54.894"/>
    <p1510:client id="{69D98722-F3C1-00A6-0BC9-44FF35049264}" v="1" dt="2021-09-06T08:34:27.102"/>
    <p1510:client id="{9431876D-EDCA-9CA8-0B34-CA3654A485A2}" v="19" dt="2021-09-06T08:12:06.794"/>
    <p1510:client id="{A063621F-C74F-48D3-B291-ECF648F06F2D}" v="10593" dt="2021-09-03T17:10:33.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A2F8F-0D97-45A1-95FD-DE7FE82F3A5A}" type="doc">
      <dgm:prSet loTypeId="urn:microsoft.com/office/officeart/2005/8/layout/process1" loCatId="process" qsTypeId="urn:microsoft.com/office/officeart/2005/8/quickstyle/simple1" qsCatId="simple" csTypeId="urn:microsoft.com/office/officeart/2005/8/colors/accent1_2" csCatId="accent1" phldr="1"/>
      <dgm:spPr/>
    </dgm:pt>
    <dgm:pt modelId="{C9B4E1B2-4118-41ED-B1F7-A3422093571C}">
      <dgm:prSet phldrT="[Text]" custT="1"/>
      <dgm:spPr>
        <a:solidFill>
          <a:srgbClr val="E94E51"/>
        </a:solidFill>
      </dgm:spPr>
      <dgm:t>
        <a:bodyPr/>
        <a:lstStyle/>
        <a:p>
          <a:r>
            <a:rPr lang="en-GB" sz="2400" b="0">
              <a:solidFill>
                <a:schemeClr val="bg1"/>
              </a:solidFill>
            </a:rPr>
            <a:t>1) Our approach</a:t>
          </a:r>
        </a:p>
      </dgm:t>
    </dgm:pt>
    <dgm:pt modelId="{C107FCAD-2BE5-4BBB-85E9-7A5BAB9ABC40}" type="parTrans" cxnId="{838A86DB-9A7C-4AD9-A82E-756768A5EE4D}">
      <dgm:prSet/>
      <dgm:spPr/>
      <dgm:t>
        <a:bodyPr/>
        <a:lstStyle/>
        <a:p>
          <a:endParaRPr lang="en-GB" sz="2000"/>
        </a:p>
      </dgm:t>
    </dgm:pt>
    <dgm:pt modelId="{78FB5C7E-0915-4DA7-AC46-EB5B3A73007D}" type="sibTrans" cxnId="{838A86DB-9A7C-4AD9-A82E-756768A5EE4D}">
      <dgm:prSet custT="1"/>
      <dgm:spPr/>
      <dgm:t>
        <a:bodyPr/>
        <a:lstStyle/>
        <a:p>
          <a:endParaRPr lang="en-GB" sz="2000"/>
        </a:p>
      </dgm:t>
    </dgm:pt>
    <dgm:pt modelId="{B7543983-AA36-4414-9D72-44A5D9B29EAE}">
      <dgm:prSet phldrT="[Text]" custT="1"/>
      <dgm:spPr>
        <a:solidFill>
          <a:schemeClr val="accent1">
            <a:lumMod val="20000"/>
            <a:lumOff val="80000"/>
          </a:schemeClr>
        </a:solidFill>
      </dgm:spPr>
      <dgm:t>
        <a:bodyPr/>
        <a:lstStyle/>
        <a:p>
          <a:r>
            <a:rPr lang="en-GB" sz="2400"/>
            <a:t>2) Underlying funding pressures</a:t>
          </a:r>
        </a:p>
      </dgm:t>
    </dgm:pt>
    <dgm:pt modelId="{31D8929C-F10F-4439-8483-53F2444892EC}" type="parTrans" cxnId="{7C75452C-63F5-4D71-83D5-71A8FAD0FF9A}">
      <dgm:prSet/>
      <dgm:spPr/>
      <dgm:t>
        <a:bodyPr/>
        <a:lstStyle/>
        <a:p>
          <a:endParaRPr lang="en-GB" sz="2000"/>
        </a:p>
      </dgm:t>
    </dgm:pt>
    <dgm:pt modelId="{6B6F6ED0-C833-488B-A1E8-18981A30BF8A}" type="sibTrans" cxnId="{7C75452C-63F5-4D71-83D5-71A8FAD0FF9A}">
      <dgm:prSet custT="1"/>
      <dgm:spPr/>
      <dgm:t>
        <a:bodyPr/>
        <a:lstStyle/>
        <a:p>
          <a:endParaRPr lang="en-GB" sz="2000"/>
        </a:p>
      </dgm:t>
    </dgm:pt>
    <dgm:pt modelId="{33A30C7E-924C-44E8-B8D9-3CA75DE2346A}">
      <dgm:prSet phldrT="[Text]" custT="1"/>
      <dgm:spPr>
        <a:solidFill>
          <a:schemeClr val="accent1">
            <a:lumMod val="20000"/>
            <a:lumOff val="80000"/>
          </a:schemeClr>
        </a:solidFill>
      </dgm:spPr>
      <dgm:t>
        <a:bodyPr/>
        <a:lstStyle/>
        <a:p>
          <a:r>
            <a:rPr lang="en-GB" sz="2400"/>
            <a:t>4) Results</a:t>
          </a:r>
        </a:p>
      </dgm:t>
    </dgm:pt>
    <dgm:pt modelId="{9EB0361C-5AED-4844-9DC5-0F7D86343EB8}" type="parTrans" cxnId="{406F8127-4122-4AA0-A5FE-D73A465411FF}">
      <dgm:prSet/>
      <dgm:spPr/>
      <dgm:t>
        <a:bodyPr/>
        <a:lstStyle/>
        <a:p>
          <a:endParaRPr lang="en-GB" sz="2000"/>
        </a:p>
      </dgm:t>
    </dgm:pt>
    <dgm:pt modelId="{C2673E60-6A64-4B74-AD44-4E4E57CC891C}" type="sibTrans" cxnId="{406F8127-4122-4AA0-A5FE-D73A465411FF}">
      <dgm:prSet custT="1"/>
      <dgm:spPr/>
      <dgm:t>
        <a:bodyPr/>
        <a:lstStyle/>
        <a:p>
          <a:endParaRPr lang="en-GB" sz="2000"/>
        </a:p>
      </dgm:t>
    </dgm:pt>
    <dgm:pt modelId="{753A2CD0-FF91-4761-B108-C6552980A2DE}">
      <dgm:prSet phldrT="[Text]" custT="1"/>
      <dgm:spPr>
        <a:solidFill>
          <a:schemeClr val="accent1">
            <a:lumMod val="20000"/>
            <a:lumOff val="80000"/>
          </a:schemeClr>
        </a:solidFill>
      </dgm:spPr>
      <dgm:t>
        <a:bodyPr/>
        <a:lstStyle/>
        <a:p>
          <a:r>
            <a:rPr lang="en-GB" sz="2400"/>
            <a:t>3) Additional funding pressures</a:t>
          </a:r>
        </a:p>
      </dgm:t>
    </dgm:pt>
    <dgm:pt modelId="{6E78D08F-C42B-439C-BFEA-EA7981163713}" type="parTrans" cxnId="{2A93541D-99D8-4232-BEDC-A29B0D1D6DC8}">
      <dgm:prSet/>
      <dgm:spPr/>
      <dgm:t>
        <a:bodyPr/>
        <a:lstStyle/>
        <a:p>
          <a:endParaRPr lang="en-GB" sz="2000"/>
        </a:p>
      </dgm:t>
    </dgm:pt>
    <dgm:pt modelId="{301A7FB1-6F7E-49B7-9210-20AC39744331}" type="sibTrans" cxnId="{2A93541D-99D8-4232-BEDC-A29B0D1D6DC8}">
      <dgm:prSet custT="1"/>
      <dgm:spPr/>
      <dgm:t>
        <a:bodyPr/>
        <a:lstStyle/>
        <a:p>
          <a:endParaRPr lang="en-GB" sz="2000"/>
        </a:p>
      </dgm:t>
    </dgm:pt>
    <dgm:pt modelId="{71DB4789-704E-497B-91C3-54826C6D9260}">
      <dgm:prSet phldrT="[Text]" custT="1"/>
      <dgm:spPr>
        <a:solidFill>
          <a:schemeClr val="accent1">
            <a:lumMod val="20000"/>
            <a:lumOff val="80000"/>
          </a:schemeClr>
        </a:solidFill>
      </dgm:spPr>
      <dgm:t>
        <a:bodyPr/>
        <a:lstStyle/>
        <a:p>
          <a:r>
            <a:rPr lang="en-GB" sz="2400"/>
            <a:t>5) Implications</a:t>
          </a:r>
        </a:p>
      </dgm:t>
    </dgm:pt>
    <dgm:pt modelId="{635D2A1E-E681-4F92-85D1-02F419B5EBA5}" type="parTrans" cxnId="{F675A880-2121-4A14-9F69-C572C183476F}">
      <dgm:prSet/>
      <dgm:spPr/>
      <dgm:t>
        <a:bodyPr/>
        <a:lstStyle/>
        <a:p>
          <a:endParaRPr lang="en-GB" sz="1400"/>
        </a:p>
      </dgm:t>
    </dgm:pt>
    <dgm:pt modelId="{86223F4C-795B-4BED-A038-B859CC02C058}" type="sibTrans" cxnId="{F675A880-2121-4A14-9F69-C572C183476F}">
      <dgm:prSet/>
      <dgm:spPr/>
      <dgm:t>
        <a:bodyPr/>
        <a:lstStyle/>
        <a:p>
          <a:endParaRPr lang="en-GB" sz="1400"/>
        </a:p>
      </dgm:t>
    </dgm:pt>
    <dgm:pt modelId="{BC39054F-E4F6-4637-8578-2AD17E806EBB}" type="pres">
      <dgm:prSet presAssocID="{F50A2F8F-0D97-45A1-95FD-DE7FE82F3A5A}" presName="Name0" presStyleCnt="0">
        <dgm:presLayoutVars>
          <dgm:dir/>
          <dgm:resizeHandles val="exact"/>
        </dgm:presLayoutVars>
      </dgm:prSet>
      <dgm:spPr/>
    </dgm:pt>
    <dgm:pt modelId="{1A27A2A9-369C-4887-A405-0D1AE1AD6781}" type="pres">
      <dgm:prSet presAssocID="{C9B4E1B2-4118-41ED-B1F7-A3422093571C}" presName="node" presStyleLbl="node1" presStyleIdx="0" presStyleCnt="5" custScaleX="102441">
        <dgm:presLayoutVars>
          <dgm:bulletEnabled val="1"/>
        </dgm:presLayoutVars>
      </dgm:prSet>
      <dgm:spPr/>
    </dgm:pt>
    <dgm:pt modelId="{B8C143CA-B788-45BC-A356-B65453AEDE6C}" type="pres">
      <dgm:prSet presAssocID="{78FB5C7E-0915-4DA7-AC46-EB5B3A73007D}" presName="sibTrans" presStyleLbl="sibTrans2D1" presStyleIdx="0" presStyleCnt="4"/>
      <dgm:spPr/>
    </dgm:pt>
    <dgm:pt modelId="{27A7EEF2-9939-482B-B067-8E4685ACCB6B}" type="pres">
      <dgm:prSet presAssocID="{78FB5C7E-0915-4DA7-AC46-EB5B3A73007D}" presName="connectorText" presStyleLbl="sibTrans2D1" presStyleIdx="0" presStyleCnt="4"/>
      <dgm:spPr/>
    </dgm:pt>
    <dgm:pt modelId="{4ECA59C6-05D9-4EFC-9707-6584E5310F51}" type="pres">
      <dgm:prSet presAssocID="{B7543983-AA36-4414-9D72-44A5D9B29EAE}" presName="node" presStyleLbl="node1" presStyleIdx="1" presStyleCnt="5" custScaleX="138647">
        <dgm:presLayoutVars>
          <dgm:bulletEnabled val="1"/>
        </dgm:presLayoutVars>
      </dgm:prSet>
      <dgm:spPr/>
    </dgm:pt>
    <dgm:pt modelId="{160035B6-7055-48F0-BA13-56D0A1E73873}" type="pres">
      <dgm:prSet presAssocID="{6B6F6ED0-C833-488B-A1E8-18981A30BF8A}" presName="sibTrans" presStyleLbl="sibTrans2D1" presStyleIdx="1" presStyleCnt="4"/>
      <dgm:spPr/>
    </dgm:pt>
    <dgm:pt modelId="{1F26D774-291F-41F9-92CC-185B8DC40E51}" type="pres">
      <dgm:prSet presAssocID="{6B6F6ED0-C833-488B-A1E8-18981A30BF8A}" presName="connectorText" presStyleLbl="sibTrans2D1" presStyleIdx="1" presStyleCnt="4"/>
      <dgm:spPr/>
    </dgm:pt>
    <dgm:pt modelId="{A5598D08-FC6D-4257-A275-8453AE050C73}" type="pres">
      <dgm:prSet presAssocID="{753A2CD0-FF91-4761-B108-C6552980A2DE}" presName="node" presStyleLbl="node1" presStyleIdx="2" presStyleCnt="5" custScaleX="133407">
        <dgm:presLayoutVars>
          <dgm:bulletEnabled val="1"/>
        </dgm:presLayoutVars>
      </dgm:prSet>
      <dgm:spPr/>
    </dgm:pt>
    <dgm:pt modelId="{33404CA2-E100-4334-9062-B309B5ADEC7A}" type="pres">
      <dgm:prSet presAssocID="{301A7FB1-6F7E-49B7-9210-20AC39744331}" presName="sibTrans" presStyleLbl="sibTrans2D1" presStyleIdx="2" presStyleCnt="4"/>
      <dgm:spPr/>
    </dgm:pt>
    <dgm:pt modelId="{CFA0E23C-33E6-44D6-B084-A4CE1B40295F}" type="pres">
      <dgm:prSet presAssocID="{301A7FB1-6F7E-49B7-9210-20AC39744331}" presName="connectorText" presStyleLbl="sibTrans2D1" presStyleIdx="2" presStyleCnt="4"/>
      <dgm:spPr/>
    </dgm:pt>
    <dgm:pt modelId="{BAA2B37F-3E49-4463-8155-99CD3D920F0E}" type="pres">
      <dgm:prSet presAssocID="{33A30C7E-924C-44E8-B8D9-3CA75DE2346A}" presName="node" presStyleLbl="node1" presStyleIdx="3" presStyleCnt="5" custScaleX="110176">
        <dgm:presLayoutVars>
          <dgm:bulletEnabled val="1"/>
        </dgm:presLayoutVars>
      </dgm:prSet>
      <dgm:spPr/>
    </dgm:pt>
    <dgm:pt modelId="{9A0F6F28-C3D2-487A-9DE9-375513A8BF0C}" type="pres">
      <dgm:prSet presAssocID="{C2673E60-6A64-4B74-AD44-4E4E57CC891C}" presName="sibTrans" presStyleLbl="sibTrans2D1" presStyleIdx="3" presStyleCnt="4"/>
      <dgm:spPr/>
    </dgm:pt>
    <dgm:pt modelId="{81716AAC-A4A4-459C-9E5F-4AD07E8D8634}" type="pres">
      <dgm:prSet presAssocID="{C2673E60-6A64-4B74-AD44-4E4E57CC891C}" presName="connectorText" presStyleLbl="sibTrans2D1" presStyleIdx="3" presStyleCnt="4"/>
      <dgm:spPr/>
    </dgm:pt>
    <dgm:pt modelId="{B93D28A8-5AE6-42D1-98EF-DE71B70555E1}" type="pres">
      <dgm:prSet presAssocID="{71DB4789-704E-497B-91C3-54826C6D9260}" presName="node" presStyleLbl="node1" presStyleIdx="4" presStyleCnt="5" custScaleX="151455">
        <dgm:presLayoutVars>
          <dgm:bulletEnabled val="1"/>
        </dgm:presLayoutVars>
      </dgm:prSet>
      <dgm:spPr/>
    </dgm:pt>
  </dgm:ptLst>
  <dgm:cxnLst>
    <dgm:cxn modelId="{2A93541D-99D8-4232-BEDC-A29B0D1D6DC8}" srcId="{F50A2F8F-0D97-45A1-95FD-DE7FE82F3A5A}" destId="{753A2CD0-FF91-4761-B108-C6552980A2DE}" srcOrd="2" destOrd="0" parTransId="{6E78D08F-C42B-439C-BFEA-EA7981163713}" sibTransId="{301A7FB1-6F7E-49B7-9210-20AC39744331}"/>
    <dgm:cxn modelId="{406F8127-4122-4AA0-A5FE-D73A465411FF}" srcId="{F50A2F8F-0D97-45A1-95FD-DE7FE82F3A5A}" destId="{33A30C7E-924C-44E8-B8D9-3CA75DE2346A}" srcOrd="3" destOrd="0" parTransId="{9EB0361C-5AED-4844-9DC5-0F7D86343EB8}" sibTransId="{C2673E60-6A64-4B74-AD44-4E4E57CC891C}"/>
    <dgm:cxn modelId="{76775A29-56E4-48AD-85AB-5388E612B257}" type="presOf" srcId="{6B6F6ED0-C833-488B-A1E8-18981A30BF8A}" destId="{1F26D774-291F-41F9-92CC-185B8DC40E51}" srcOrd="1" destOrd="0" presId="urn:microsoft.com/office/officeart/2005/8/layout/process1"/>
    <dgm:cxn modelId="{7C75452C-63F5-4D71-83D5-71A8FAD0FF9A}" srcId="{F50A2F8F-0D97-45A1-95FD-DE7FE82F3A5A}" destId="{B7543983-AA36-4414-9D72-44A5D9B29EAE}" srcOrd="1" destOrd="0" parTransId="{31D8929C-F10F-4439-8483-53F2444892EC}" sibTransId="{6B6F6ED0-C833-488B-A1E8-18981A30BF8A}"/>
    <dgm:cxn modelId="{538E1B60-9BBE-403F-8F55-FF69B1F1AEB0}" type="presOf" srcId="{78FB5C7E-0915-4DA7-AC46-EB5B3A73007D}" destId="{B8C143CA-B788-45BC-A356-B65453AEDE6C}" srcOrd="0" destOrd="0" presId="urn:microsoft.com/office/officeart/2005/8/layout/process1"/>
    <dgm:cxn modelId="{53B4346A-FD23-48D1-86CD-B2DC62775AD5}" type="presOf" srcId="{71DB4789-704E-497B-91C3-54826C6D9260}" destId="{B93D28A8-5AE6-42D1-98EF-DE71B70555E1}" srcOrd="0" destOrd="0" presId="urn:microsoft.com/office/officeart/2005/8/layout/process1"/>
    <dgm:cxn modelId="{F12D2B50-DCFE-4663-8556-52F929E2CE4F}" type="presOf" srcId="{301A7FB1-6F7E-49B7-9210-20AC39744331}" destId="{CFA0E23C-33E6-44D6-B084-A4CE1B40295F}" srcOrd="1" destOrd="0" presId="urn:microsoft.com/office/officeart/2005/8/layout/process1"/>
    <dgm:cxn modelId="{76B66A53-1C3C-45A9-B01B-D351979EBC81}" type="presOf" srcId="{F50A2F8F-0D97-45A1-95FD-DE7FE82F3A5A}" destId="{BC39054F-E4F6-4637-8578-2AD17E806EBB}" srcOrd="0" destOrd="0" presId="urn:microsoft.com/office/officeart/2005/8/layout/process1"/>
    <dgm:cxn modelId="{F675A880-2121-4A14-9F69-C572C183476F}" srcId="{F50A2F8F-0D97-45A1-95FD-DE7FE82F3A5A}" destId="{71DB4789-704E-497B-91C3-54826C6D9260}" srcOrd="4" destOrd="0" parTransId="{635D2A1E-E681-4F92-85D1-02F419B5EBA5}" sibTransId="{86223F4C-795B-4BED-A038-B859CC02C058}"/>
    <dgm:cxn modelId="{2938FD81-A263-488B-A478-90737BFF671B}" type="presOf" srcId="{301A7FB1-6F7E-49B7-9210-20AC39744331}" destId="{33404CA2-E100-4334-9062-B309B5ADEC7A}" srcOrd="0" destOrd="0" presId="urn:microsoft.com/office/officeart/2005/8/layout/process1"/>
    <dgm:cxn modelId="{F786439C-CBB8-4C26-9329-3710EA5AB2BC}" type="presOf" srcId="{6B6F6ED0-C833-488B-A1E8-18981A30BF8A}" destId="{160035B6-7055-48F0-BA13-56D0A1E73873}" srcOrd="0" destOrd="0" presId="urn:microsoft.com/office/officeart/2005/8/layout/process1"/>
    <dgm:cxn modelId="{A61A5A9F-5AC5-4DB8-9090-033F7ECBB23E}" type="presOf" srcId="{753A2CD0-FF91-4761-B108-C6552980A2DE}" destId="{A5598D08-FC6D-4257-A275-8453AE050C73}" srcOrd="0" destOrd="0" presId="urn:microsoft.com/office/officeart/2005/8/layout/process1"/>
    <dgm:cxn modelId="{CC8B8DA3-7C92-4DE0-8A85-0006B7603198}" type="presOf" srcId="{C2673E60-6A64-4B74-AD44-4E4E57CC891C}" destId="{9A0F6F28-C3D2-487A-9DE9-375513A8BF0C}" srcOrd="0" destOrd="0" presId="urn:microsoft.com/office/officeart/2005/8/layout/process1"/>
    <dgm:cxn modelId="{B7416DA4-1DE3-4E84-A41E-CEFE9E0D02FB}" type="presOf" srcId="{33A30C7E-924C-44E8-B8D9-3CA75DE2346A}" destId="{BAA2B37F-3E49-4463-8155-99CD3D920F0E}" srcOrd="0" destOrd="0" presId="urn:microsoft.com/office/officeart/2005/8/layout/process1"/>
    <dgm:cxn modelId="{F94482B3-823D-42A0-9DA1-E19338068796}" type="presOf" srcId="{C2673E60-6A64-4B74-AD44-4E4E57CC891C}" destId="{81716AAC-A4A4-459C-9E5F-4AD07E8D8634}" srcOrd="1" destOrd="0" presId="urn:microsoft.com/office/officeart/2005/8/layout/process1"/>
    <dgm:cxn modelId="{2298C3BC-A725-4975-9D03-9B9437F67C19}" type="presOf" srcId="{78FB5C7E-0915-4DA7-AC46-EB5B3A73007D}" destId="{27A7EEF2-9939-482B-B067-8E4685ACCB6B}" srcOrd="1" destOrd="0" presId="urn:microsoft.com/office/officeart/2005/8/layout/process1"/>
    <dgm:cxn modelId="{B923BDBE-4190-47F2-94E4-97B3B752D8F8}" type="presOf" srcId="{C9B4E1B2-4118-41ED-B1F7-A3422093571C}" destId="{1A27A2A9-369C-4887-A405-0D1AE1AD6781}" srcOrd="0" destOrd="0" presId="urn:microsoft.com/office/officeart/2005/8/layout/process1"/>
    <dgm:cxn modelId="{838A86DB-9A7C-4AD9-A82E-756768A5EE4D}" srcId="{F50A2F8F-0D97-45A1-95FD-DE7FE82F3A5A}" destId="{C9B4E1B2-4118-41ED-B1F7-A3422093571C}" srcOrd="0" destOrd="0" parTransId="{C107FCAD-2BE5-4BBB-85E9-7A5BAB9ABC40}" sibTransId="{78FB5C7E-0915-4DA7-AC46-EB5B3A73007D}"/>
    <dgm:cxn modelId="{E0EA18ED-11EC-4C82-85D3-F926A65D9B5A}" type="presOf" srcId="{B7543983-AA36-4414-9D72-44A5D9B29EAE}" destId="{4ECA59C6-05D9-4EFC-9707-6584E5310F51}" srcOrd="0" destOrd="0" presId="urn:microsoft.com/office/officeart/2005/8/layout/process1"/>
    <dgm:cxn modelId="{FD903809-94F4-4780-960A-8E33DE19DAE8}" type="presParOf" srcId="{BC39054F-E4F6-4637-8578-2AD17E806EBB}" destId="{1A27A2A9-369C-4887-A405-0D1AE1AD6781}" srcOrd="0" destOrd="0" presId="urn:microsoft.com/office/officeart/2005/8/layout/process1"/>
    <dgm:cxn modelId="{89E5FEB5-B980-4C35-ADA0-EDFC05A1CD41}" type="presParOf" srcId="{BC39054F-E4F6-4637-8578-2AD17E806EBB}" destId="{B8C143CA-B788-45BC-A356-B65453AEDE6C}" srcOrd="1" destOrd="0" presId="urn:microsoft.com/office/officeart/2005/8/layout/process1"/>
    <dgm:cxn modelId="{5262F3C1-5555-468F-A340-67170F334624}" type="presParOf" srcId="{B8C143CA-B788-45BC-A356-B65453AEDE6C}" destId="{27A7EEF2-9939-482B-B067-8E4685ACCB6B}" srcOrd="0" destOrd="0" presId="urn:microsoft.com/office/officeart/2005/8/layout/process1"/>
    <dgm:cxn modelId="{006CD1BD-2069-41CE-A2C1-322DA4B61C77}" type="presParOf" srcId="{BC39054F-E4F6-4637-8578-2AD17E806EBB}" destId="{4ECA59C6-05D9-4EFC-9707-6584E5310F51}" srcOrd="2" destOrd="0" presId="urn:microsoft.com/office/officeart/2005/8/layout/process1"/>
    <dgm:cxn modelId="{CB9A398A-FA18-4830-A5F2-A7FF5979FFB7}" type="presParOf" srcId="{BC39054F-E4F6-4637-8578-2AD17E806EBB}" destId="{160035B6-7055-48F0-BA13-56D0A1E73873}" srcOrd="3" destOrd="0" presId="urn:microsoft.com/office/officeart/2005/8/layout/process1"/>
    <dgm:cxn modelId="{7D611857-62E9-4B05-9C48-30B978BE6D9C}" type="presParOf" srcId="{160035B6-7055-48F0-BA13-56D0A1E73873}" destId="{1F26D774-291F-41F9-92CC-185B8DC40E51}" srcOrd="0" destOrd="0" presId="urn:microsoft.com/office/officeart/2005/8/layout/process1"/>
    <dgm:cxn modelId="{91C961F6-8B30-492B-8A1A-5D4CA5A7BE9F}" type="presParOf" srcId="{BC39054F-E4F6-4637-8578-2AD17E806EBB}" destId="{A5598D08-FC6D-4257-A275-8453AE050C73}" srcOrd="4" destOrd="0" presId="urn:microsoft.com/office/officeart/2005/8/layout/process1"/>
    <dgm:cxn modelId="{9DC937CD-C332-4F27-9D83-F780C278BA68}" type="presParOf" srcId="{BC39054F-E4F6-4637-8578-2AD17E806EBB}" destId="{33404CA2-E100-4334-9062-B309B5ADEC7A}" srcOrd="5" destOrd="0" presId="urn:microsoft.com/office/officeart/2005/8/layout/process1"/>
    <dgm:cxn modelId="{3C8D74ED-9F45-4F99-97F1-BF2B43780873}" type="presParOf" srcId="{33404CA2-E100-4334-9062-B309B5ADEC7A}" destId="{CFA0E23C-33E6-44D6-B084-A4CE1B40295F}" srcOrd="0" destOrd="0" presId="urn:microsoft.com/office/officeart/2005/8/layout/process1"/>
    <dgm:cxn modelId="{B61C78D5-8E9C-4129-9B6C-36FF4343F096}" type="presParOf" srcId="{BC39054F-E4F6-4637-8578-2AD17E806EBB}" destId="{BAA2B37F-3E49-4463-8155-99CD3D920F0E}" srcOrd="6" destOrd="0" presId="urn:microsoft.com/office/officeart/2005/8/layout/process1"/>
    <dgm:cxn modelId="{56850194-6B99-47AC-AA5C-70F53F36ADE9}" type="presParOf" srcId="{BC39054F-E4F6-4637-8578-2AD17E806EBB}" destId="{9A0F6F28-C3D2-487A-9DE9-375513A8BF0C}" srcOrd="7" destOrd="0" presId="urn:microsoft.com/office/officeart/2005/8/layout/process1"/>
    <dgm:cxn modelId="{DA00C4E2-14A7-4BC5-A965-798A93859EFC}" type="presParOf" srcId="{9A0F6F28-C3D2-487A-9DE9-375513A8BF0C}" destId="{81716AAC-A4A4-459C-9E5F-4AD07E8D8634}" srcOrd="0" destOrd="0" presId="urn:microsoft.com/office/officeart/2005/8/layout/process1"/>
    <dgm:cxn modelId="{F4F3FF16-D17C-4EFA-960B-A0600C98D20B}" type="presParOf" srcId="{BC39054F-E4F6-4637-8578-2AD17E806EBB}" destId="{B93D28A8-5AE6-42D1-98EF-DE71B70555E1}"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A2F8F-0D97-45A1-95FD-DE7FE82F3A5A}" type="doc">
      <dgm:prSet loTypeId="urn:microsoft.com/office/officeart/2005/8/layout/process1" loCatId="process" qsTypeId="urn:microsoft.com/office/officeart/2005/8/quickstyle/simple1" qsCatId="simple" csTypeId="urn:microsoft.com/office/officeart/2005/8/colors/accent1_2" csCatId="accent1" phldr="1"/>
      <dgm:spPr/>
    </dgm:pt>
    <dgm:pt modelId="{C9B4E1B2-4118-41ED-B1F7-A3422093571C}">
      <dgm:prSet phldrT="[Text]" custT="1"/>
      <dgm:spPr>
        <a:solidFill>
          <a:schemeClr val="accent1">
            <a:lumMod val="20000"/>
            <a:lumOff val="80000"/>
          </a:schemeClr>
        </a:solidFill>
      </dgm:spPr>
      <dgm:t>
        <a:bodyPr/>
        <a:lstStyle/>
        <a:p>
          <a:r>
            <a:rPr lang="en-GB" sz="2400"/>
            <a:t>1) Our approach</a:t>
          </a:r>
        </a:p>
      </dgm:t>
    </dgm:pt>
    <dgm:pt modelId="{C107FCAD-2BE5-4BBB-85E9-7A5BAB9ABC40}" type="parTrans" cxnId="{838A86DB-9A7C-4AD9-A82E-756768A5EE4D}">
      <dgm:prSet/>
      <dgm:spPr/>
      <dgm:t>
        <a:bodyPr/>
        <a:lstStyle/>
        <a:p>
          <a:endParaRPr lang="en-GB" sz="2000"/>
        </a:p>
      </dgm:t>
    </dgm:pt>
    <dgm:pt modelId="{78FB5C7E-0915-4DA7-AC46-EB5B3A73007D}" type="sibTrans" cxnId="{838A86DB-9A7C-4AD9-A82E-756768A5EE4D}">
      <dgm:prSet custT="1"/>
      <dgm:spPr/>
      <dgm:t>
        <a:bodyPr/>
        <a:lstStyle/>
        <a:p>
          <a:endParaRPr lang="en-GB" sz="2000"/>
        </a:p>
      </dgm:t>
    </dgm:pt>
    <dgm:pt modelId="{B7543983-AA36-4414-9D72-44A5D9B29EAE}">
      <dgm:prSet phldrT="[Text]" custT="1"/>
      <dgm:spPr>
        <a:solidFill>
          <a:schemeClr val="accent1"/>
        </a:solidFill>
      </dgm:spPr>
      <dgm:t>
        <a:bodyPr/>
        <a:lstStyle/>
        <a:p>
          <a:r>
            <a:rPr lang="en-GB" sz="2400"/>
            <a:t>2) Underlying funding pressures</a:t>
          </a:r>
        </a:p>
      </dgm:t>
    </dgm:pt>
    <dgm:pt modelId="{31D8929C-F10F-4439-8483-53F2444892EC}" type="parTrans" cxnId="{7C75452C-63F5-4D71-83D5-71A8FAD0FF9A}">
      <dgm:prSet/>
      <dgm:spPr/>
      <dgm:t>
        <a:bodyPr/>
        <a:lstStyle/>
        <a:p>
          <a:endParaRPr lang="en-GB" sz="2000"/>
        </a:p>
      </dgm:t>
    </dgm:pt>
    <dgm:pt modelId="{6B6F6ED0-C833-488B-A1E8-18981A30BF8A}" type="sibTrans" cxnId="{7C75452C-63F5-4D71-83D5-71A8FAD0FF9A}">
      <dgm:prSet custT="1"/>
      <dgm:spPr/>
      <dgm:t>
        <a:bodyPr/>
        <a:lstStyle/>
        <a:p>
          <a:endParaRPr lang="en-GB" sz="2000"/>
        </a:p>
      </dgm:t>
    </dgm:pt>
    <dgm:pt modelId="{33A30C7E-924C-44E8-B8D9-3CA75DE2346A}">
      <dgm:prSet phldrT="[Text]" custT="1"/>
      <dgm:spPr>
        <a:solidFill>
          <a:schemeClr val="accent1">
            <a:lumMod val="20000"/>
            <a:lumOff val="80000"/>
          </a:schemeClr>
        </a:solidFill>
      </dgm:spPr>
      <dgm:t>
        <a:bodyPr/>
        <a:lstStyle/>
        <a:p>
          <a:r>
            <a:rPr lang="en-GB" sz="2400"/>
            <a:t>4) Results</a:t>
          </a:r>
        </a:p>
      </dgm:t>
    </dgm:pt>
    <dgm:pt modelId="{9EB0361C-5AED-4844-9DC5-0F7D86343EB8}" type="parTrans" cxnId="{406F8127-4122-4AA0-A5FE-D73A465411FF}">
      <dgm:prSet/>
      <dgm:spPr/>
      <dgm:t>
        <a:bodyPr/>
        <a:lstStyle/>
        <a:p>
          <a:endParaRPr lang="en-GB" sz="2000"/>
        </a:p>
      </dgm:t>
    </dgm:pt>
    <dgm:pt modelId="{C2673E60-6A64-4B74-AD44-4E4E57CC891C}" type="sibTrans" cxnId="{406F8127-4122-4AA0-A5FE-D73A465411FF}">
      <dgm:prSet custT="1"/>
      <dgm:spPr/>
      <dgm:t>
        <a:bodyPr/>
        <a:lstStyle/>
        <a:p>
          <a:endParaRPr lang="en-GB" sz="2000"/>
        </a:p>
      </dgm:t>
    </dgm:pt>
    <dgm:pt modelId="{753A2CD0-FF91-4761-B108-C6552980A2DE}">
      <dgm:prSet phldrT="[Text]" custT="1"/>
      <dgm:spPr>
        <a:solidFill>
          <a:schemeClr val="accent1">
            <a:lumMod val="20000"/>
            <a:lumOff val="80000"/>
          </a:schemeClr>
        </a:solidFill>
      </dgm:spPr>
      <dgm:t>
        <a:bodyPr/>
        <a:lstStyle/>
        <a:p>
          <a:r>
            <a:rPr lang="en-GB" sz="2400"/>
            <a:t>3) Additional funding pressures</a:t>
          </a:r>
        </a:p>
      </dgm:t>
    </dgm:pt>
    <dgm:pt modelId="{6E78D08F-C42B-439C-BFEA-EA7981163713}" type="parTrans" cxnId="{2A93541D-99D8-4232-BEDC-A29B0D1D6DC8}">
      <dgm:prSet/>
      <dgm:spPr/>
      <dgm:t>
        <a:bodyPr/>
        <a:lstStyle/>
        <a:p>
          <a:endParaRPr lang="en-GB" sz="2000"/>
        </a:p>
      </dgm:t>
    </dgm:pt>
    <dgm:pt modelId="{301A7FB1-6F7E-49B7-9210-20AC39744331}" type="sibTrans" cxnId="{2A93541D-99D8-4232-BEDC-A29B0D1D6DC8}">
      <dgm:prSet custT="1"/>
      <dgm:spPr/>
      <dgm:t>
        <a:bodyPr/>
        <a:lstStyle/>
        <a:p>
          <a:endParaRPr lang="en-GB" sz="2000"/>
        </a:p>
      </dgm:t>
    </dgm:pt>
    <dgm:pt modelId="{71DB4789-704E-497B-91C3-54826C6D9260}">
      <dgm:prSet phldrT="[Text]" custT="1"/>
      <dgm:spPr>
        <a:solidFill>
          <a:schemeClr val="accent1">
            <a:lumMod val="20000"/>
            <a:lumOff val="80000"/>
          </a:schemeClr>
        </a:solidFill>
      </dgm:spPr>
      <dgm:t>
        <a:bodyPr/>
        <a:lstStyle/>
        <a:p>
          <a:r>
            <a:rPr lang="en-GB" sz="2400"/>
            <a:t>5) Implications</a:t>
          </a:r>
        </a:p>
      </dgm:t>
    </dgm:pt>
    <dgm:pt modelId="{635D2A1E-E681-4F92-85D1-02F419B5EBA5}" type="parTrans" cxnId="{F675A880-2121-4A14-9F69-C572C183476F}">
      <dgm:prSet/>
      <dgm:spPr/>
      <dgm:t>
        <a:bodyPr/>
        <a:lstStyle/>
        <a:p>
          <a:endParaRPr lang="en-GB" sz="1400"/>
        </a:p>
      </dgm:t>
    </dgm:pt>
    <dgm:pt modelId="{86223F4C-795B-4BED-A038-B859CC02C058}" type="sibTrans" cxnId="{F675A880-2121-4A14-9F69-C572C183476F}">
      <dgm:prSet/>
      <dgm:spPr/>
      <dgm:t>
        <a:bodyPr/>
        <a:lstStyle/>
        <a:p>
          <a:endParaRPr lang="en-GB" sz="1400"/>
        </a:p>
      </dgm:t>
    </dgm:pt>
    <dgm:pt modelId="{BC39054F-E4F6-4637-8578-2AD17E806EBB}" type="pres">
      <dgm:prSet presAssocID="{F50A2F8F-0D97-45A1-95FD-DE7FE82F3A5A}" presName="Name0" presStyleCnt="0">
        <dgm:presLayoutVars>
          <dgm:dir/>
          <dgm:resizeHandles val="exact"/>
        </dgm:presLayoutVars>
      </dgm:prSet>
      <dgm:spPr/>
    </dgm:pt>
    <dgm:pt modelId="{1A27A2A9-369C-4887-A405-0D1AE1AD6781}" type="pres">
      <dgm:prSet presAssocID="{C9B4E1B2-4118-41ED-B1F7-A3422093571C}" presName="node" presStyleLbl="node1" presStyleIdx="0" presStyleCnt="5" custScaleX="102441">
        <dgm:presLayoutVars>
          <dgm:bulletEnabled val="1"/>
        </dgm:presLayoutVars>
      </dgm:prSet>
      <dgm:spPr/>
    </dgm:pt>
    <dgm:pt modelId="{B8C143CA-B788-45BC-A356-B65453AEDE6C}" type="pres">
      <dgm:prSet presAssocID="{78FB5C7E-0915-4DA7-AC46-EB5B3A73007D}" presName="sibTrans" presStyleLbl="sibTrans2D1" presStyleIdx="0" presStyleCnt="4"/>
      <dgm:spPr/>
    </dgm:pt>
    <dgm:pt modelId="{27A7EEF2-9939-482B-B067-8E4685ACCB6B}" type="pres">
      <dgm:prSet presAssocID="{78FB5C7E-0915-4DA7-AC46-EB5B3A73007D}" presName="connectorText" presStyleLbl="sibTrans2D1" presStyleIdx="0" presStyleCnt="4"/>
      <dgm:spPr/>
    </dgm:pt>
    <dgm:pt modelId="{4ECA59C6-05D9-4EFC-9707-6584E5310F51}" type="pres">
      <dgm:prSet presAssocID="{B7543983-AA36-4414-9D72-44A5D9B29EAE}" presName="node" presStyleLbl="node1" presStyleIdx="1" presStyleCnt="5" custScaleX="138647">
        <dgm:presLayoutVars>
          <dgm:bulletEnabled val="1"/>
        </dgm:presLayoutVars>
      </dgm:prSet>
      <dgm:spPr/>
    </dgm:pt>
    <dgm:pt modelId="{160035B6-7055-48F0-BA13-56D0A1E73873}" type="pres">
      <dgm:prSet presAssocID="{6B6F6ED0-C833-488B-A1E8-18981A30BF8A}" presName="sibTrans" presStyleLbl="sibTrans2D1" presStyleIdx="1" presStyleCnt="4"/>
      <dgm:spPr/>
    </dgm:pt>
    <dgm:pt modelId="{1F26D774-291F-41F9-92CC-185B8DC40E51}" type="pres">
      <dgm:prSet presAssocID="{6B6F6ED0-C833-488B-A1E8-18981A30BF8A}" presName="connectorText" presStyleLbl="sibTrans2D1" presStyleIdx="1" presStyleCnt="4"/>
      <dgm:spPr/>
    </dgm:pt>
    <dgm:pt modelId="{A5598D08-FC6D-4257-A275-8453AE050C73}" type="pres">
      <dgm:prSet presAssocID="{753A2CD0-FF91-4761-B108-C6552980A2DE}" presName="node" presStyleLbl="node1" presStyleIdx="2" presStyleCnt="5" custScaleX="133407">
        <dgm:presLayoutVars>
          <dgm:bulletEnabled val="1"/>
        </dgm:presLayoutVars>
      </dgm:prSet>
      <dgm:spPr/>
    </dgm:pt>
    <dgm:pt modelId="{33404CA2-E100-4334-9062-B309B5ADEC7A}" type="pres">
      <dgm:prSet presAssocID="{301A7FB1-6F7E-49B7-9210-20AC39744331}" presName="sibTrans" presStyleLbl="sibTrans2D1" presStyleIdx="2" presStyleCnt="4"/>
      <dgm:spPr/>
    </dgm:pt>
    <dgm:pt modelId="{CFA0E23C-33E6-44D6-B084-A4CE1B40295F}" type="pres">
      <dgm:prSet presAssocID="{301A7FB1-6F7E-49B7-9210-20AC39744331}" presName="connectorText" presStyleLbl="sibTrans2D1" presStyleIdx="2" presStyleCnt="4"/>
      <dgm:spPr/>
    </dgm:pt>
    <dgm:pt modelId="{BAA2B37F-3E49-4463-8155-99CD3D920F0E}" type="pres">
      <dgm:prSet presAssocID="{33A30C7E-924C-44E8-B8D9-3CA75DE2346A}" presName="node" presStyleLbl="node1" presStyleIdx="3" presStyleCnt="5" custScaleX="110176">
        <dgm:presLayoutVars>
          <dgm:bulletEnabled val="1"/>
        </dgm:presLayoutVars>
      </dgm:prSet>
      <dgm:spPr/>
    </dgm:pt>
    <dgm:pt modelId="{9A0F6F28-C3D2-487A-9DE9-375513A8BF0C}" type="pres">
      <dgm:prSet presAssocID="{C2673E60-6A64-4B74-AD44-4E4E57CC891C}" presName="sibTrans" presStyleLbl="sibTrans2D1" presStyleIdx="3" presStyleCnt="4"/>
      <dgm:spPr/>
    </dgm:pt>
    <dgm:pt modelId="{81716AAC-A4A4-459C-9E5F-4AD07E8D8634}" type="pres">
      <dgm:prSet presAssocID="{C2673E60-6A64-4B74-AD44-4E4E57CC891C}" presName="connectorText" presStyleLbl="sibTrans2D1" presStyleIdx="3" presStyleCnt="4"/>
      <dgm:spPr/>
    </dgm:pt>
    <dgm:pt modelId="{B93D28A8-5AE6-42D1-98EF-DE71B70555E1}" type="pres">
      <dgm:prSet presAssocID="{71DB4789-704E-497B-91C3-54826C6D9260}" presName="node" presStyleLbl="node1" presStyleIdx="4" presStyleCnt="5" custScaleX="151455">
        <dgm:presLayoutVars>
          <dgm:bulletEnabled val="1"/>
        </dgm:presLayoutVars>
      </dgm:prSet>
      <dgm:spPr/>
    </dgm:pt>
  </dgm:ptLst>
  <dgm:cxnLst>
    <dgm:cxn modelId="{2A93541D-99D8-4232-BEDC-A29B0D1D6DC8}" srcId="{F50A2F8F-0D97-45A1-95FD-DE7FE82F3A5A}" destId="{753A2CD0-FF91-4761-B108-C6552980A2DE}" srcOrd="2" destOrd="0" parTransId="{6E78D08F-C42B-439C-BFEA-EA7981163713}" sibTransId="{301A7FB1-6F7E-49B7-9210-20AC39744331}"/>
    <dgm:cxn modelId="{406F8127-4122-4AA0-A5FE-D73A465411FF}" srcId="{F50A2F8F-0D97-45A1-95FD-DE7FE82F3A5A}" destId="{33A30C7E-924C-44E8-B8D9-3CA75DE2346A}" srcOrd="3" destOrd="0" parTransId="{9EB0361C-5AED-4844-9DC5-0F7D86343EB8}" sibTransId="{C2673E60-6A64-4B74-AD44-4E4E57CC891C}"/>
    <dgm:cxn modelId="{76775A29-56E4-48AD-85AB-5388E612B257}" type="presOf" srcId="{6B6F6ED0-C833-488B-A1E8-18981A30BF8A}" destId="{1F26D774-291F-41F9-92CC-185B8DC40E51}" srcOrd="1" destOrd="0" presId="urn:microsoft.com/office/officeart/2005/8/layout/process1"/>
    <dgm:cxn modelId="{7C75452C-63F5-4D71-83D5-71A8FAD0FF9A}" srcId="{F50A2F8F-0D97-45A1-95FD-DE7FE82F3A5A}" destId="{B7543983-AA36-4414-9D72-44A5D9B29EAE}" srcOrd="1" destOrd="0" parTransId="{31D8929C-F10F-4439-8483-53F2444892EC}" sibTransId="{6B6F6ED0-C833-488B-A1E8-18981A30BF8A}"/>
    <dgm:cxn modelId="{538E1B60-9BBE-403F-8F55-FF69B1F1AEB0}" type="presOf" srcId="{78FB5C7E-0915-4DA7-AC46-EB5B3A73007D}" destId="{B8C143CA-B788-45BC-A356-B65453AEDE6C}" srcOrd="0" destOrd="0" presId="urn:microsoft.com/office/officeart/2005/8/layout/process1"/>
    <dgm:cxn modelId="{53B4346A-FD23-48D1-86CD-B2DC62775AD5}" type="presOf" srcId="{71DB4789-704E-497B-91C3-54826C6D9260}" destId="{B93D28A8-5AE6-42D1-98EF-DE71B70555E1}" srcOrd="0" destOrd="0" presId="urn:microsoft.com/office/officeart/2005/8/layout/process1"/>
    <dgm:cxn modelId="{F12D2B50-DCFE-4663-8556-52F929E2CE4F}" type="presOf" srcId="{301A7FB1-6F7E-49B7-9210-20AC39744331}" destId="{CFA0E23C-33E6-44D6-B084-A4CE1B40295F}" srcOrd="1" destOrd="0" presId="urn:microsoft.com/office/officeart/2005/8/layout/process1"/>
    <dgm:cxn modelId="{76B66A53-1C3C-45A9-B01B-D351979EBC81}" type="presOf" srcId="{F50A2F8F-0D97-45A1-95FD-DE7FE82F3A5A}" destId="{BC39054F-E4F6-4637-8578-2AD17E806EBB}" srcOrd="0" destOrd="0" presId="urn:microsoft.com/office/officeart/2005/8/layout/process1"/>
    <dgm:cxn modelId="{F675A880-2121-4A14-9F69-C572C183476F}" srcId="{F50A2F8F-0D97-45A1-95FD-DE7FE82F3A5A}" destId="{71DB4789-704E-497B-91C3-54826C6D9260}" srcOrd="4" destOrd="0" parTransId="{635D2A1E-E681-4F92-85D1-02F419B5EBA5}" sibTransId="{86223F4C-795B-4BED-A038-B859CC02C058}"/>
    <dgm:cxn modelId="{2938FD81-A263-488B-A478-90737BFF671B}" type="presOf" srcId="{301A7FB1-6F7E-49B7-9210-20AC39744331}" destId="{33404CA2-E100-4334-9062-B309B5ADEC7A}" srcOrd="0" destOrd="0" presId="urn:microsoft.com/office/officeart/2005/8/layout/process1"/>
    <dgm:cxn modelId="{F786439C-CBB8-4C26-9329-3710EA5AB2BC}" type="presOf" srcId="{6B6F6ED0-C833-488B-A1E8-18981A30BF8A}" destId="{160035B6-7055-48F0-BA13-56D0A1E73873}" srcOrd="0" destOrd="0" presId="urn:microsoft.com/office/officeart/2005/8/layout/process1"/>
    <dgm:cxn modelId="{A61A5A9F-5AC5-4DB8-9090-033F7ECBB23E}" type="presOf" srcId="{753A2CD0-FF91-4761-B108-C6552980A2DE}" destId="{A5598D08-FC6D-4257-A275-8453AE050C73}" srcOrd="0" destOrd="0" presId="urn:microsoft.com/office/officeart/2005/8/layout/process1"/>
    <dgm:cxn modelId="{CC8B8DA3-7C92-4DE0-8A85-0006B7603198}" type="presOf" srcId="{C2673E60-6A64-4B74-AD44-4E4E57CC891C}" destId="{9A0F6F28-C3D2-487A-9DE9-375513A8BF0C}" srcOrd="0" destOrd="0" presId="urn:microsoft.com/office/officeart/2005/8/layout/process1"/>
    <dgm:cxn modelId="{B7416DA4-1DE3-4E84-A41E-CEFE9E0D02FB}" type="presOf" srcId="{33A30C7E-924C-44E8-B8D9-3CA75DE2346A}" destId="{BAA2B37F-3E49-4463-8155-99CD3D920F0E}" srcOrd="0" destOrd="0" presId="urn:microsoft.com/office/officeart/2005/8/layout/process1"/>
    <dgm:cxn modelId="{F94482B3-823D-42A0-9DA1-E19338068796}" type="presOf" srcId="{C2673E60-6A64-4B74-AD44-4E4E57CC891C}" destId="{81716AAC-A4A4-459C-9E5F-4AD07E8D8634}" srcOrd="1" destOrd="0" presId="urn:microsoft.com/office/officeart/2005/8/layout/process1"/>
    <dgm:cxn modelId="{2298C3BC-A725-4975-9D03-9B9437F67C19}" type="presOf" srcId="{78FB5C7E-0915-4DA7-AC46-EB5B3A73007D}" destId="{27A7EEF2-9939-482B-B067-8E4685ACCB6B}" srcOrd="1" destOrd="0" presId="urn:microsoft.com/office/officeart/2005/8/layout/process1"/>
    <dgm:cxn modelId="{B923BDBE-4190-47F2-94E4-97B3B752D8F8}" type="presOf" srcId="{C9B4E1B2-4118-41ED-B1F7-A3422093571C}" destId="{1A27A2A9-369C-4887-A405-0D1AE1AD6781}" srcOrd="0" destOrd="0" presId="urn:microsoft.com/office/officeart/2005/8/layout/process1"/>
    <dgm:cxn modelId="{838A86DB-9A7C-4AD9-A82E-756768A5EE4D}" srcId="{F50A2F8F-0D97-45A1-95FD-DE7FE82F3A5A}" destId="{C9B4E1B2-4118-41ED-B1F7-A3422093571C}" srcOrd="0" destOrd="0" parTransId="{C107FCAD-2BE5-4BBB-85E9-7A5BAB9ABC40}" sibTransId="{78FB5C7E-0915-4DA7-AC46-EB5B3A73007D}"/>
    <dgm:cxn modelId="{E0EA18ED-11EC-4C82-85D3-F926A65D9B5A}" type="presOf" srcId="{B7543983-AA36-4414-9D72-44A5D9B29EAE}" destId="{4ECA59C6-05D9-4EFC-9707-6584E5310F51}" srcOrd="0" destOrd="0" presId="urn:microsoft.com/office/officeart/2005/8/layout/process1"/>
    <dgm:cxn modelId="{FD903809-94F4-4780-960A-8E33DE19DAE8}" type="presParOf" srcId="{BC39054F-E4F6-4637-8578-2AD17E806EBB}" destId="{1A27A2A9-369C-4887-A405-0D1AE1AD6781}" srcOrd="0" destOrd="0" presId="urn:microsoft.com/office/officeart/2005/8/layout/process1"/>
    <dgm:cxn modelId="{89E5FEB5-B980-4C35-ADA0-EDFC05A1CD41}" type="presParOf" srcId="{BC39054F-E4F6-4637-8578-2AD17E806EBB}" destId="{B8C143CA-B788-45BC-A356-B65453AEDE6C}" srcOrd="1" destOrd="0" presId="urn:microsoft.com/office/officeart/2005/8/layout/process1"/>
    <dgm:cxn modelId="{5262F3C1-5555-468F-A340-67170F334624}" type="presParOf" srcId="{B8C143CA-B788-45BC-A356-B65453AEDE6C}" destId="{27A7EEF2-9939-482B-B067-8E4685ACCB6B}" srcOrd="0" destOrd="0" presId="urn:microsoft.com/office/officeart/2005/8/layout/process1"/>
    <dgm:cxn modelId="{006CD1BD-2069-41CE-A2C1-322DA4B61C77}" type="presParOf" srcId="{BC39054F-E4F6-4637-8578-2AD17E806EBB}" destId="{4ECA59C6-05D9-4EFC-9707-6584E5310F51}" srcOrd="2" destOrd="0" presId="urn:microsoft.com/office/officeart/2005/8/layout/process1"/>
    <dgm:cxn modelId="{CB9A398A-FA18-4830-A5F2-A7FF5979FFB7}" type="presParOf" srcId="{BC39054F-E4F6-4637-8578-2AD17E806EBB}" destId="{160035B6-7055-48F0-BA13-56D0A1E73873}" srcOrd="3" destOrd="0" presId="urn:microsoft.com/office/officeart/2005/8/layout/process1"/>
    <dgm:cxn modelId="{7D611857-62E9-4B05-9C48-30B978BE6D9C}" type="presParOf" srcId="{160035B6-7055-48F0-BA13-56D0A1E73873}" destId="{1F26D774-291F-41F9-92CC-185B8DC40E51}" srcOrd="0" destOrd="0" presId="urn:microsoft.com/office/officeart/2005/8/layout/process1"/>
    <dgm:cxn modelId="{91C961F6-8B30-492B-8A1A-5D4CA5A7BE9F}" type="presParOf" srcId="{BC39054F-E4F6-4637-8578-2AD17E806EBB}" destId="{A5598D08-FC6D-4257-A275-8453AE050C73}" srcOrd="4" destOrd="0" presId="urn:microsoft.com/office/officeart/2005/8/layout/process1"/>
    <dgm:cxn modelId="{9DC937CD-C332-4F27-9D83-F780C278BA68}" type="presParOf" srcId="{BC39054F-E4F6-4637-8578-2AD17E806EBB}" destId="{33404CA2-E100-4334-9062-B309B5ADEC7A}" srcOrd="5" destOrd="0" presId="urn:microsoft.com/office/officeart/2005/8/layout/process1"/>
    <dgm:cxn modelId="{3C8D74ED-9F45-4F99-97F1-BF2B43780873}" type="presParOf" srcId="{33404CA2-E100-4334-9062-B309B5ADEC7A}" destId="{CFA0E23C-33E6-44D6-B084-A4CE1B40295F}" srcOrd="0" destOrd="0" presId="urn:microsoft.com/office/officeart/2005/8/layout/process1"/>
    <dgm:cxn modelId="{B61C78D5-8E9C-4129-9B6C-36FF4343F096}" type="presParOf" srcId="{BC39054F-E4F6-4637-8578-2AD17E806EBB}" destId="{BAA2B37F-3E49-4463-8155-99CD3D920F0E}" srcOrd="6" destOrd="0" presId="urn:microsoft.com/office/officeart/2005/8/layout/process1"/>
    <dgm:cxn modelId="{56850194-6B99-47AC-AA5C-70F53F36ADE9}" type="presParOf" srcId="{BC39054F-E4F6-4637-8578-2AD17E806EBB}" destId="{9A0F6F28-C3D2-487A-9DE9-375513A8BF0C}" srcOrd="7" destOrd="0" presId="urn:microsoft.com/office/officeart/2005/8/layout/process1"/>
    <dgm:cxn modelId="{DA00C4E2-14A7-4BC5-A965-798A93859EFC}" type="presParOf" srcId="{9A0F6F28-C3D2-487A-9DE9-375513A8BF0C}" destId="{81716AAC-A4A4-459C-9E5F-4AD07E8D8634}" srcOrd="0" destOrd="0" presId="urn:microsoft.com/office/officeart/2005/8/layout/process1"/>
    <dgm:cxn modelId="{F4F3FF16-D17C-4EFA-960B-A0600C98D20B}" type="presParOf" srcId="{BC39054F-E4F6-4637-8578-2AD17E806EBB}" destId="{B93D28A8-5AE6-42D1-98EF-DE71B70555E1}"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0A2F8F-0D97-45A1-95FD-DE7FE82F3A5A}" type="doc">
      <dgm:prSet loTypeId="urn:microsoft.com/office/officeart/2005/8/layout/process1" loCatId="process" qsTypeId="urn:microsoft.com/office/officeart/2005/8/quickstyle/simple1" qsCatId="simple" csTypeId="urn:microsoft.com/office/officeart/2005/8/colors/accent1_2" csCatId="accent1" phldr="1"/>
      <dgm:spPr/>
    </dgm:pt>
    <dgm:pt modelId="{C9B4E1B2-4118-41ED-B1F7-A3422093571C}">
      <dgm:prSet phldrT="[Text]" custT="1"/>
      <dgm:spPr>
        <a:solidFill>
          <a:schemeClr val="accent1">
            <a:lumMod val="20000"/>
            <a:lumOff val="80000"/>
          </a:schemeClr>
        </a:solidFill>
        <a:ln>
          <a:solidFill>
            <a:schemeClr val="accent1">
              <a:lumMod val="20000"/>
              <a:lumOff val="80000"/>
            </a:schemeClr>
          </a:solidFill>
        </a:ln>
      </dgm:spPr>
      <dgm:t>
        <a:bodyPr/>
        <a:lstStyle/>
        <a:p>
          <a:r>
            <a:rPr lang="en-GB" sz="2400"/>
            <a:t>1) Our approach</a:t>
          </a:r>
        </a:p>
      </dgm:t>
    </dgm:pt>
    <dgm:pt modelId="{C107FCAD-2BE5-4BBB-85E9-7A5BAB9ABC40}" type="parTrans" cxnId="{838A86DB-9A7C-4AD9-A82E-756768A5EE4D}">
      <dgm:prSet/>
      <dgm:spPr/>
      <dgm:t>
        <a:bodyPr/>
        <a:lstStyle/>
        <a:p>
          <a:endParaRPr lang="en-GB" sz="2000"/>
        </a:p>
      </dgm:t>
    </dgm:pt>
    <dgm:pt modelId="{78FB5C7E-0915-4DA7-AC46-EB5B3A73007D}" type="sibTrans" cxnId="{838A86DB-9A7C-4AD9-A82E-756768A5EE4D}">
      <dgm:prSet custT="1"/>
      <dgm:spPr/>
      <dgm:t>
        <a:bodyPr/>
        <a:lstStyle/>
        <a:p>
          <a:endParaRPr lang="en-GB" sz="2000"/>
        </a:p>
      </dgm:t>
    </dgm:pt>
    <dgm:pt modelId="{B7543983-AA36-4414-9D72-44A5D9B29EAE}">
      <dgm:prSet phldrT="[Text]" custT="1"/>
      <dgm:spPr>
        <a:solidFill>
          <a:schemeClr val="accent1">
            <a:lumMod val="20000"/>
            <a:lumOff val="80000"/>
          </a:schemeClr>
        </a:solidFill>
      </dgm:spPr>
      <dgm:t>
        <a:bodyPr/>
        <a:lstStyle/>
        <a:p>
          <a:r>
            <a:rPr lang="en-GB" sz="2400"/>
            <a:t>2) Underlying funding pressures</a:t>
          </a:r>
        </a:p>
      </dgm:t>
    </dgm:pt>
    <dgm:pt modelId="{31D8929C-F10F-4439-8483-53F2444892EC}" type="parTrans" cxnId="{7C75452C-63F5-4D71-83D5-71A8FAD0FF9A}">
      <dgm:prSet/>
      <dgm:spPr/>
      <dgm:t>
        <a:bodyPr/>
        <a:lstStyle/>
        <a:p>
          <a:endParaRPr lang="en-GB" sz="2000"/>
        </a:p>
      </dgm:t>
    </dgm:pt>
    <dgm:pt modelId="{6B6F6ED0-C833-488B-A1E8-18981A30BF8A}" type="sibTrans" cxnId="{7C75452C-63F5-4D71-83D5-71A8FAD0FF9A}">
      <dgm:prSet custT="1"/>
      <dgm:spPr/>
      <dgm:t>
        <a:bodyPr/>
        <a:lstStyle/>
        <a:p>
          <a:endParaRPr lang="en-GB" sz="2000"/>
        </a:p>
      </dgm:t>
    </dgm:pt>
    <dgm:pt modelId="{33A30C7E-924C-44E8-B8D9-3CA75DE2346A}">
      <dgm:prSet phldrT="[Text]" custT="1"/>
      <dgm:spPr>
        <a:solidFill>
          <a:schemeClr val="accent1">
            <a:lumMod val="20000"/>
            <a:lumOff val="80000"/>
          </a:schemeClr>
        </a:solidFill>
      </dgm:spPr>
      <dgm:t>
        <a:bodyPr/>
        <a:lstStyle/>
        <a:p>
          <a:r>
            <a:rPr lang="en-GB" sz="2400"/>
            <a:t>4) Results</a:t>
          </a:r>
        </a:p>
      </dgm:t>
    </dgm:pt>
    <dgm:pt modelId="{9EB0361C-5AED-4844-9DC5-0F7D86343EB8}" type="parTrans" cxnId="{406F8127-4122-4AA0-A5FE-D73A465411FF}">
      <dgm:prSet/>
      <dgm:spPr/>
      <dgm:t>
        <a:bodyPr/>
        <a:lstStyle/>
        <a:p>
          <a:endParaRPr lang="en-GB" sz="2000"/>
        </a:p>
      </dgm:t>
    </dgm:pt>
    <dgm:pt modelId="{C2673E60-6A64-4B74-AD44-4E4E57CC891C}" type="sibTrans" cxnId="{406F8127-4122-4AA0-A5FE-D73A465411FF}">
      <dgm:prSet custT="1"/>
      <dgm:spPr/>
      <dgm:t>
        <a:bodyPr/>
        <a:lstStyle/>
        <a:p>
          <a:endParaRPr lang="en-GB" sz="2000"/>
        </a:p>
      </dgm:t>
    </dgm:pt>
    <dgm:pt modelId="{753A2CD0-FF91-4761-B108-C6552980A2DE}">
      <dgm:prSet phldrT="[Text]" custT="1"/>
      <dgm:spPr>
        <a:solidFill>
          <a:schemeClr val="accent1"/>
        </a:solidFill>
      </dgm:spPr>
      <dgm:t>
        <a:bodyPr/>
        <a:lstStyle/>
        <a:p>
          <a:r>
            <a:rPr lang="en-GB" sz="2400"/>
            <a:t>3) Additional funding pressures</a:t>
          </a:r>
        </a:p>
      </dgm:t>
    </dgm:pt>
    <dgm:pt modelId="{6E78D08F-C42B-439C-BFEA-EA7981163713}" type="parTrans" cxnId="{2A93541D-99D8-4232-BEDC-A29B0D1D6DC8}">
      <dgm:prSet/>
      <dgm:spPr/>
      <dgm:t>
        <a:bodyPr/>
        <a:lstStyle/>
        <a:p>
          <a:endParaRPr lang="en-GB" sz="2000"/>
        </a:p>
      </dgm:t>
    </dgm:pt>
    <dgm:pt modelId="{301A7FB1-6F7E-49B7-9210-20AC39744331}" type="sibTrans" cxnId="{2A93541D-99D8-4232-BEDC-A29B0D1D6DC8}">
      <dgm:prSet custT="1"/>
      <dgm:spPr/>
      <dgm:t>
        <a:bodyPr/>
        <a:lstStyle/>
        <a:p>
          <a:endParaRPr lang="en-GB" sz="2000"/>
        </a:p>
      </dgm:t>
    </dgm:pt>
    <dgm:pt modelId="{71DB4789-704E-497B-91C3-54826C6D9260}">
      <dgm:prSet phldrT="[Text]" custT="1"/>
      <dgm:spPr>
        <a:solidFill>
          <a:schemeClr val="accent1">
            <a:lumMod val="20000"/>
            <a:lumOff val="80000"/>
          </a:schemeClr>
        </a:solidFill>
      </dgm:spPr>
      <dgm:t>
        <a:bodyPr/>
        <a:lstStyle/>
        <a:p>
          <a:r>
            <a:rPr lang="en-GB" sz="2400"/>
            <a:t>5) Implications</a:t>
          </a:r>
        </a:p>
      </dgm:t>
    </dgm:pt>
    <dgm:pt modelId="{635D2A1E-E681-4F92-85D1-02F419B5EBA5}" type="parTrans" cxnId="{F675A880-2121-4A14-9F69-C572C183476F}">
      <dgm:prSet/>
      <dgm:spPr/>
      <dgm:t>
        <a:bodyPr/>
        <a:lstStyle/>
        <a:p>
          <a:endParaRPr lang="en-GB" sz="1400"/>
        </a:p>
      </dgm:t>
    </dgm:pt>
    <dgm:pt modelId="{86223F4C-795B-4BED-A038-B859CC02C058}" type="sibTrans" cxnId="{F675A880-2121-4A14-9F69-C572C183476F}">
      <dgm:prSet/>
      <dgm:spPr/>
      <dgm:t>
        <a:bodyPr/>
        <a:lstStyle/>
        <a:p>
          <a:endParaRPr lang="en-GB" sz="1400"/>
        </a:p>
      </dgm:t>
    </dgm:pt>
    <dgm:pt modelId="{BC39054F-E4F6-4637-8578-2AD17E806EBB}" type="pres">
      <dgm:prSet presAssocID="{F50A2F8F-0D97-45A1-95FD-DE7FE82F3A5A}" presName="Name0" presStyleCnt="0">
        <dgm:presLayoutVars>
          <dgm:dir/>
          <dgm:resizeHandles val="exact"/>
        </dgm:presLayoutVars>
      </dgm:prSet>
      <dgm:spPr/>
    </dgm:pt>
    <dgm:pt modelId="{1A27A2A9-369C-4887-A405-0D1AE1AD6781}" type="pres">
      <dgm:prSet presAssocID="{C9B4E1B2-4118-41ED-B1F7-A3422093571C}" presName="node" presStyleLbl="node1" presStyleIdx="0" presStyleCnt="5" custScaleX="102441">
        <dgm:presLayoutVars>
          <dgm:bulletEnabled val="1"/>
        </dgm:presLayoutVars>
      </dgm:prSet>
      <dgm:spPr/>
    </dgm:pt>
    <dgm:pt modelId="{B8C143CA-B788-45BC-A356-B65453AEDE6C}" type="pres">
      <dgm:prSet presAssocID="{78FB5C7E-0915-4DA7-AC46-EB5B3A73007D}" presName="sibTrans" presStyleLbl="sibTrans2D1" presStyleIdx="0" presStyleCnt="4"/>
      <dgm:spPr/>
    </dgm:pt>
    <dgm:pt modelId="{27A7EEF2-9939-482B-B067-8E4685ACCB6B}" type="pres">
      <dgm:prSet presAssocID="{78FB5C7E-0915-4DA7-AC46-EB5B3A73007D}" presName="connectorText" presStyleLbl="sibTrans2D1" presStyleIdx="0" presStyleCnt="4"/>
      <dgm:spPr/>
    </dgm:pt>
    <dgm:pt modelId="{4ECA59C6-05D9-4EFC-9707-6584E5310F51}" type="pres">
      <dgm:prSet presAssocID="{B7543983-AA36-4414-9D72-44A5D9B29EAE}" presName="node" presStyleLbl="node1" presStyleIdx="1" presStyleCnt="5" custScaleX="138647">
        <dgm:presLayoutVars>
          <dgm:bulletEnabled val="1"/>
        </dgm:presLayoutVars>
      </dgm:prSet>
      <dgm:spPr/>
    </dgm:pt>
    <dgm:pt modelId="{160035B6-7055-48F0-BA13-56D0A1E73873}" type="pres">
      <dgm:prSet presAssocID="{6B6F6ED0-C833-488B-A1E8-18981A30BF8A}" presName="sibTrans" presStyleLbl="sibTrans2D1" presStyleIdx="1" presStyleCnt="4"/>
      <dgm:spPr/>
    </dgm:pt>
    <dgm:pt modelId="{1F26D774-291F-41F9-92CC-185B8DC40E51}" type="pres">
      <dgm:prSet presAssocID="{6B6F6ED0-C833-488B-A1E8-18981A30BF8A}" presName="connectorText" presStyleLbl="sibTrans2D1" presStyleIdx="1" presStyleCnt="4"/>
      <dgm:spPr/>
    </dgm:pt>
    <dgm:pt modelId="{A5598D08-FC6D-4257-A275-8453AE050C73}" type="pres">
      <dgm:prSet presAssocID="{753A2CD0-FF91-4761-B108-C6552980A2DE}" presName="node" presStyleLbl="node1" presStyleIdx="2" presStyleCnt="5" custScaleX="133407">
        <dgm:presLayoutVars>
          <dgm:bulletEnabled val="1"/>
        </dgm:presLayoutVars>
      </dgm:prSet>
      <dgm:spPr/>
    </dgm:pt>
    <dgm:pt modelId="{33404CA2-E100-4334-9062-B309B5ADEC7A}" type="pres">
      <dgm:prSet presAssocID="{301A7FB1-6F7E-49B7-9210-20AC39744331}" presName="sibTrans" presStyleLbl="sibTrans2D1" presStyleIdx="2" presStyleCnt="4"/>
      <dgm:spPr/>
    </dgm:pt>
    <dgm:pt modelId="{CFA0E23C-33E6-44D6-B084-A4CE1B40295F}" type="pres">
      <dgm:prSet presAssocID="{301A7FB1-6F7E-49B7-9210-20AC39744331}" presName="connectorText" presStyleLbl="sibTrans2D1" presStyleIdx="2" presStyleCnt="4"/>
      <dgm:spPr/>
    </dgm:pt>
    <dgm:pt modelId="{BAA2B37F-3E49-4463-8155-99CD3D920F0E}" type="pres">
      <dgm:prSet presAssocID="{33A30C7E-924C-44E8-B8D9-3CA75DE2346A}" presName="node" presStyleLbl="node1" presStyleIdx="3" presStyleCnt="5" custScaleX="110176">
        <dgm:presLayoutVars>
          <dgm:bulletEnabled val="1"/>
        </dgm:presLayoutVars>
      </dgm:prSet>
      <dgm:spPr/>
    </dgm:pt>
    <dgm:pt modelId="{9A0F6F28-C3D2-487A-9DE9-375513A8BF0C}" type="pres">
      <dgm:prSet presAssocID="{C2673E60-6A64-4B74-AD44-4E4E57CC891C}" presName="sibTrans" presStyleLbl="sibTrans2D1" presStyleIdx="3" presStyleCnt="4"/>
      <dgm:spPr/>
    </dgm:pt>
    <dgm:pt modelId="{81716AAC-A4A4-459C-9E5F-4AD07E8D8634}" type="pres">
      <dgm:prSet presAssocID="{C2673E60-6A64-4B74-AD44-4E4E57CC891C}" presName="connectorText" presStyleLbl="sibTrans2D1" presStyleIdx="3" presStyleCnt="4"/>
      <dgm:spPr/>
    </dgm:pt>
    <dgm:pt modelId="{B93D28A8-5AE6-42D1-98EF-DE71B70555E1}" type="pres">
      <dgm:prSet presAssocID="{71DB4789-704E-497B-91C3-54826C6D9260}" presName="node" presStyleLbl="node1" presStyleIdx="4" presStyleCnt="5" custScaleX="151455">
        <dgm:presLayoutVars>
          <dgm:bulletEnabled val="1"/>
        </dgm:presLayoutVars>
      </dgm:prSet>
      <dgm:spPr/>
    </dgm:pt>
  </dgm:ptLst>
  <dgm:cxnLst>
    <dgm:cxn modelId="{2A93541D-99D8-4232-BEDC-A29B0D1D6DC8}" srcId="{F50A2F8F-0D97-45A1-95FD-DE7FE82F3A5A}" destId="{753A2CD0-FF91-4761-B108-C6552980A2DE}" srcOrd="2" destOrd="0" parTransId="{6E78D08F-C42B-439C-BFEA-EA7981163713}" sibTransId="{301A7FB1-6F7E-49B7-9210-20AC39744331}"/>
    <dgm:cxn modelId="{406F8127-4122-4AA0-A5FE-D73A465411FF}" srcId="{F50A2F8F-0D97-45A1-95FD-DE7FE82F3A5A}" destId="{33A30C7E-924C-44E8-B8D9-3CA75DE2346A}" srcOrd="3" destOrd="0" parTransId="{9EB0361C-5AED-4844-9DC5-0F7D86343EB8}" sibTransId="{C2673E60-6A64-4B74-AD44-4E4E57CC891C}"/>
    <dgm:cxn modelId="{76775A29-56E4-48AD-85AB-5388E612B257}" type="presOf" srcId="{6B6F6ED0-C833-488B-A1E8-18981A30BF8A}" destId="{1F26D774-291F-41F9-92CC-185B8DC40E51}" srcOrd="1" destOrd="0" presId="urn:microsoft.com/office/officeart/2005/8/layout/process1"/>
    <dgm:cxn modelId="{7C75452C-63F5-4D71-83D5-71A8FAD0FF9A}" srcId="{F50A2F8F-0D97-45A1-95FD-DE7FE82F3A5A}" destId="{B7543983-AA36-4414-9D72-44A5D9B29EAE}" srcOrd="1" destOrd="0" parTransId="{31D8929C-F10F-4439-8483-53F2444892EC}" sibTransId="{6B6F6ED0-C833-488B-A1E8-18981A30BF8A}"/>
    <dgm:cxn modelId="{538E1B60-9BBE-403F-8F55-FF69B1F1AEB0}" type="presOf" srcId="{78FB5C7E-0915-4DA7-AC46-EB5B3A73007D}" destId="{B8C143CA-B788-45BC-A356-B65453AEDE6C}" srcOrd="0" destOrd="0" presId="urn:microsoft.com/office/officeart/2005/8/layout/process1"/>
    <dgm:cxn modelId="{53B4346A-FD23-48D1-86CD-B2DC62775AD5}" type="presOf" srcId="{71DB4789-704E-497B-91C3-54826C6D9260}" destId="{B93D28A8-5AE6-42D1-98EF-DE71B70555E1}" srcOrd="0" destOrd="0" presId="urn:microsoft.com/office/officeart/2005/8/layout/process1"/>
    <dgm:cxn modelId="{F12D2B50-DCFE-4663-8556-52F929E2CE4F}" type="presOf" srcId="{301A7FB1-6F7E-49B7-9210-20AC39744331}" destId="{CFA0E23C-33E6-44D6-B084-A4CE1B40295F}" srcOrd="1" destOrd="0" presId="urn:microsoft.com/office/officeart/2005/8/layout/process1"/>
    <dgm:cxn modelId="{76B66A53-1C3C-45A9-B01B-D351979EBC81}" type="presOf" srcId="{F50A2F8F-0D97-45A1-95FD-DE7FE82F3A5A}" destId="{BC39054F-E4F6-4637-8578-2AD17E806EBB}" srcOrd="0" destOrd="0" presId="urn:microsoft.com/office/officeart/2005/8/layout/process1"/>
    <dgm:cxn modelId="{F675A880-2121-4A14-9F69-C572C183476F}" srcId="{F50A2F8F-0D97-45A1-95FD-DE7FE82F3A5A}" destId="{71DB4789-704E-497B-91C3-54826C6D9260}" srcOrd="4" destOrd="0" parTransId="{635D2A1E-E681-4F92-85D1-02F419B5EBA5}" sibTransId="{86223F4C-795B-4BED-A038-B859CC02C058}"/>
    <dgm:cxn modelId="{2938FD81-A263-488B-A478-90737BFF671B}" type="presOf" srcId="{301A7FB1-6F7E-49B7-9210-20AC39744331}" destId="{33404CA2-E100-4334-9062-B309B5ADEC7A}" srcOrd="0" destOrd="0" presId="urn:microsoft.com/office/officeart/2005/8/layout/process1"/>
    <dgm:cxn modelId="{F786439C-CBB8-4C26-9329-3710EA5AB2BC}" type="presOf" srcId="{6B6F6ED0-C833-488B-A1E8-18981A30BF8A}" destId="{160035B6-7055-48F0-BA13-56D0A1E73873}" srcOrd="0" destOrd="0" presId="urn:microsoft.com/office/officeart/2005/8/layout/process1"/>
    <dgm:cxn modelId="{A61A5A9F-5AC5-4DB8-9090-033F7ECBB23E}" type="presOf" srcId="{753A2CD0-FF91-4761-B108-C6552980A2DE}" destId="{A5598D08-FC6D-4257-A275-8453AE050C73}" srcOrd="0" destOrd="0" presId="urn:microsoft.com/office/officeart/2005/8/layout/process1"/>
    <dgm:cxn modelId="{CC8B8DA3-7C92-4DE0-8A85-0006B7603198}" type="presOf" srcId="{C2673E60-6A64-4B74-AD44-4E4E57CC891C}" destId="{9A0F6F28-C3D2-487A-9DE9-375513A8BF0C}" srcOrd="0" destOrd="0" presId="urn:microsoft.com/office/officeart/2005/8/layout/process1"/>
    <dgm:cxn modelId="{B7416DA4-1DE3-4E84-A41E-CEFE9E0D02FB}" type="presOf" srcId="{33A30C7E-924C-44E8-B8D9-3CA75DE2346A}" destId="{BAA2B37F-3E49-4463-8155-99CD3D920F0E}" srcOrd="0" destOrd="0" presId="urn:microsoft.com/office/officeart/2005/8/layout/process1"/>
    <dgm:cxn modelId="{F94482B3-823D-42A0-9DA1-E19338068796}" type="presOf" srcId="{C2673E60-6A64-4B74-AD44-4E4E57CC891C}" destId="{81716AAC-A4A4-459C-9E5F-4AD07E8D8634}" srcOrd="1" destOrd="0" presId="urn:microsoft.com/office/officeart/2005/8/layout/process1"/>
    <dgm:cxn modelId="{2298C3BC-A725-4975-9D03-9B9437F67C19}" type="presOf" srcId="{78FB5C7E-0915-4DA7-AC46-EB5B3A73007D}" destId="{27A7EEF2-9939-482B-B067-8E4685ACCB6B}" srcOrd="1" destOrd="0" presId="urn:microsoft.com/office/officeart/2005/8/layout/process1"/>
    <dgm:cxn modelId="{B923BDBE-4190-47F2-94E4-97B3B752D8F8}" type="presOf" srcId="{C9B4E1B2-4118-41ED-B1F7-A3422093571C}" destId="{1A27A2A9-369C-4887-A405-0D1AE1AD6781}" srcOrd="0" destOrd="0" presId="urn:microsoft.com/office/officeart/2005/8/layout/process1"/>
    <dgm:cxn modelId="{838A86DB-9A7C-4AD9-A82E-756768A5EE4D}" srcId="{F50A2F8F-0D97-45A1-95FD-DE7FE82F3A5A}" destId="{C9B4E1B2-4118-41ED-B1F7-A3422093571C}" srcOrd="0" destOrd="0" parTransId="{C107FCAD-2BE5-4BBB-85E9-7A5BAB9ABC40}" sibTransId="{78FB5C7E-0915-4DA7-AC46-EB5B3A73007D}"/>
    <dgm:cxn modelId="{E0EA18ED-11EC-4C82-85D3-F926A65D9B5A}" type="presOf" srcId="{B7543983-AA36-4414-9D72-44A5D9B29EAE}" destId="{4ECA59C6-05D9-4EFC-9707-6584E5310F51}" srcOrd="0" destOrd="0" presId="urn:microsoft.com/office/officeart/2005/8/layout/process1"/>
    <dgm:cxn modelId="{FD903809-94F4-4780-960A-8E33DE19DAE8}" type="presParOf" srcId="{BC39054F-E4F6-4637-8578-2AD17E806EBB}" destId="{1A27A2A9-369C-4887-A405-0D1AE1AD6781}" srcOrd="0" destOrd="0" presId="urn:microsoft.com/office/officeart/2005/8/layout/process1"/>
    <dgm:cxn modelId="{89E5FEB5-B980-4C35-ADA0-EDFC05A1CD41}" type="presParOf" srcId="{BC39054F-E4F6-4637-8578-2AD17E806EBB}" destId="{B8C143CA-B788-45BC-A356-B65453AEDE6C}" srcOrd="1" destOrd="0" presId="urn:microsoft.com/office/officeart/2005/8/layout/process1"/>
    <dgm:cxn modelId="{5262F3C1-5555-468F-A340-67170F334624}" type="presParOf" srcId="{B8C143CA-B788-45BC-A356-B65453AEDE6C}" destId="{27A7EEF2-9939-482B-B067-8E4685ACCB6B}" srcOrd="0" destOrd="0" presId="urn:microsoft.com/office/officeart/2005/8/layout/process1"/>
    <dgm:cxn modelId="{006CD1BD-2069-41CE-A2C1-322DA4B61C77}" type="presParOf" srcId="{BC39054F-E4F6-4637-8578-2AD17E806EBB}" destId="{4ECA59C6-05D9-4EFC-9707-6584E5310F51}" srcOrd="2" destOrd="0" presId="urn:microsoft.com/office/officeart/2005/8/layout/process1"/>
    <dgm:cxn modelId="{CB9A398A-FA18-4830-A5F2-A7FF5979FFB7}" type="presParOf" srcId="{BC39054F-E4F6-4637-8578-2AD17E806EBB}" destId="{160035B6-7055-48F0-BA13-56D0A1E73873}" srcOrd="3" destOrd="0" presId="urn:microsoft.com/office/officeart/2005/8/layout/process1"/>
    <dgm:cxn modelId="{7D611857-62E9-4B05-9C48-30B978BE6D9C}" type="presParOf" srcId="{160035B6-7055-48F0-BA13-56D0A1E73873}" destId="{1F26D774-291F-41F9-92CC-185B8DC40E51}" srcOrd="0" destOrd="0" presId="urn:microsoft.com/office/officeart/2005/8/layout/process1"/>
    <dgm:cxn modelId="{91C961F6-8B30-492B-8A1A-5D4CA5A7BE9F}" type="presParOf" srcId="{BC39054F-E4F6-4637-8578-2AD17E806EBB}" destId="{A5598D08-FC6D-4257-A275-8453AE050C73}" srcOrd="4" destOrd="0" presId="urn:microsoft.com/office/officeart/2005/8/layout/process1"/>
    <dgm:cxn modelId="{9DC937CD-C332-4F27-9D83-F780C278BA68}" type="presParOf" srcId="{BC39054F-E4F6-4637-8578-2AD17E806EBB}" destId="{33404CA2-E100-4334-9062-B309B5ADEC7A}" srcOrd="5" destOrd="0" presId="urn:microsoft.com/office/officeart/2005/8/layout/process1"/>
    <dgm:cxn modelId="{3C8D74ED-9F45-4F99-97F1-BF2B43780873}" type="presParOf" srcId="{33404CA2-E100-4334-9062-B309B5ADEC7A}" destId="{CFA0E23C-33E6-44D6-B084-A4CE1B40295F}" srcOrd="0" destOrd="0" presId="urn:microsoft.com/office/officeart/2005/8/layout/process1"/>
    <dgm:cxn modelId="{B61C78D5-8E9C-4129-9B6C-36FF4343F096}" type="presParOf" srcId="{BC39054F-E4F6-4637-8578-2AD17E806EBB}" destId="{BAA2B37F-3E49-4463-8155-99CD3D920F0E}" srcOrd="6" destOrd="0" presId="urn:microsoft.com/office/officeart/2005/8/layout/process1"/>
    <dgm:cxn modelId="{56850194-6B99-47AC-AA5C-70F53F36ADE9}" type="presParOf" srcId="{BC39054F-E4F6-4637-8578-2AD17E806EBB}" destId="{9A0F6F28-C3D2-487A-9DE9-375513A8BF0C}" srcOrd="7" destOrd="0" presId="urn:microsoft.com/office/officeart/2005/8/layout/process1"/>
    <dgm:cxn modelId="{DA00C4E2-14A7-4BC5-A965-798A93859EFC}" type="presParOf" srcId="{9A0F6F28-C3D2-487A-9DE9-375513A8BF0C}" destId="{81716AAC-A4A4-459C-9E5F-4AD07E8D8634}" srcOrd="0" destOrd="0" presId="urn:microsoft.com/office/officeart/2005/8/layout/process1"/>
    <dgm:cxn modelId="{F4F3FF16-D17C-4EFA-960B-A0600C98D20B}" type="presParOf" srcId="{BC39054F-E4F6-4637-8578-2AD17E806EBB}" destId="{B93D28A8-5AE6-42D1-98EF-DE71B70555E1}"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A2F8F-0D97-45A1-95FD-DE7FE82F3A5A}" type="doc">
      <dgm:prSet loTypeId="urn:microsoft.com/office/officeart/2005/8/layout/process1" loCatId="process" qsTypeId="urn:microsoft.com/office/officeart/2005/8/quickstyle/simple1" qsCatId="simple" csTypeId="urn:microsoft.com/office/officeart/2005/8/colors/accent1_2" csCatId="accent1" phldr="1"/>
      <dgm:spPr/>
    </dgm:pt>
    <dgm:pt modelId="{C9B4E1B2-4118-41ED-B1F7-A3422093571C}">
      <dgm:prSet phldrT="[Text]" custT="1"/>
      <dgm:spPr>
        <a:solidFill>
          <a:schemeClr val="accent1">
            <a:lumMod val="20000"/>
            <a:lumOff val="80000"/>
          </a:schemeClr>
        </a:solidFill>
      </dgm:spPr>
      <dgm:t>
        <a:bodyPr/>
        <a:lstStyle/>
        <a:p>
          <a:r>
            <a:rPr lang="en-GB" sz="2400"/>
            <a:t>1) Our approach</a:t>
          </a:r>
        </a:p>
      </dgm:t>
    </dgm:pt>
    <dgm:pt modelId="{C107FCAD-2BE5-4BBB-85E9-7A5BAB9ABC40}" type="parTrans" cxnId="{838A86DB-9A7C-4AD9-A82E-756768A5EE4D}">
      <dgm:prSet/>
      <dgm:spPr/>
      <dgm:t>
        <a:bodyPr/>
        <a:lstStyle/>
        <a:p>
          <a:endParaRPr lang="en-GB" sz="2000"/>
        </a:p>
      </dgm:t>
    </dgm:pt>
    <dgm:pt modelId="{78FB5C7E-0915-4DA7-AC46-EB5B3A73007D}" type="sibTrans" cxnId="{838A86DB-9A7C-4AD9-A82E-756768A5EE4D}">
      <dgm:prSet custT="1"/>
      <dgm:spPr/>
      <dgm:t>
        <a:bodyPr/>
        <a:lstStyle/>
        <a:p>
          <a:endParaRPr lang="en-GB" sz="2000"/>
        </a:p>
      </dgm:t>
    </dgm:pt>
    <dgm:pt modelId="{B7543983-AA36-4414-9D72-44A5D9B29EAE}">
      <dgm:prSet phldrT="[Text]" custT="1"/>
      <dgm:spPr>
        <a:solidFill>
          <a:schemeClr val="accent1">
            <a:lumMod val="20000"/>
            <a:lumOff val="80000"/>
          </a:schemeClr>
        </a:solidFill>
      </dgm:spPr>
      <dgm:t>
        <a:bodyPr/>
        <a:lstStyle/>
        <a:p>
          <a:r>
            <a:rPr lang="en-GB" sz="2400"/>
            <a:t>2) Underlying funding pressures</a:t>
          </a:r>
        </a:p>
      </dgm:t>
    </dgm:pt>
    <dgm:pt modelId="{31D8929C-F10F-4439-8483-53F2444892EC}" type="parTrans" cxnId="{7C75452C-63F5-4D71-83D5-71A8FAD0FF9A}">
      <dgm:prSet/>
      <dgm:spPr/>
      <dgm:t>
        <a:bodyPr/>
        <a:lstStyle/>
        <a:p>
          <a:endParaRPr lang="en-GB" sz="2000"/>
        </a:p>
      </dgm:t>
    </dgm:pt>
    <dgm:pt modelId="{6B6F6ED0-C833-488B-A1E8-18981A30BF8A}" type="sibTrans" cxnId="{7C75452C-63F5-4D71-83D5-71A8FAD0FF9A}">
      <dgm:prSet custT="1"/>
      <dgm:spPr/>
      <dgm:t>
        <a:bodyPr/>
        <a:lstStyle/>
        <a:p>
          <a:endParaRPr lang="en-GB" sz="2000"/>
        </a:p>
      </dgm:t>
    </dgm:pt>
    <dgm:pt modelId="{33A30C7E-924C-44E8-B8D9-3CA75DE2346A}">
      <dgm:prSet phldrT="[Text]" custT="1"/>
      <dgm:spPr>
        <a:solidFill>
          <a:schemeClr val="accent1"/>
        </a:solidFill>
      </dgm:spPr>
      <dgm:t>
        <a:bodyPr/>
        <a:lstStyle/>
        <a:p>
          <a:r>
            <a:rPr lang="en-GB" sz="2400"/>
            <a:t>4) Results</a:t>
          </a:r>
        </a:p>
      </dgm:t>
    </dgm:pt>
    <dgm:pt modelId="{9EB0361C-5AED-4844-9DC5-0F7D86343EB8}" type="parTrans" cxnId="{406F8127-4122-4AA0-A5FE-D73A465411FF}">
      <dgm:prSet/>
      <dgm:spPr/>
      <dgm:t>
        <a:bodyPr/>
        <a:lstStyle/>
        <a:p>
          <a:endParaRPr lang="en-GB" sz="2000"/>
        </a:p>
      </dgm:t>
    </dgm:pt>
    <dgm:pt modelId="{C2673E60-6A64-4B74-AD44-4E4E57CC891C}" type="sibTrans" cxnId="{406F8127-4122-4AA0-A5FE-D73A465411FF}">
      <dgm:prSet custT="1"/>
      <dgm:spPr/>
      <dgm:t>
        <a:bodyPr/>
        <a:lstStyle/>
        <a:p>
          <a:endParaRPr lang="en-GB" sz="2000"/>
        </a:p>
      </dgm:t>
    </dgm:pt>
    <dgm:pt modelId="{753A2CD0-FF91-4761-B108-C6552980A2DE}">
      <dgm:prSet phldrT="[Text]" custT="1"/>
      <dgm:spPr>
        <a:solidFill>
          <a:schemeClr val="accent1">
            <a:lumMod val="20000"/>
            <a:lumOff val="80000"/>
          </a:schemeClr>
        </a:solidFill>
      </dgm:spPr>
      <dgm:t>
        <a:bodyPr/>
        <a:lstStyle/>
        <a:p>
          <a:r>
            <a:rPr lang="en-GB" sz="2400"/>
            <a:t>3) Additional funding pressures</a:t>
          </a:r>
        </a:p>
      </dgm:t>
    </dgm:pt>
    <dgm:pt modelId="{6E78D08F-C42B-439C-BFEA-EA7981163713}" type="parTrans" cxnId="{2A93541D-99D8-4232-BEDC-A29B0D1D6DC8}">
      <dgm:prSet/>
      <dgm:spPr/>
      <dgm:t>
        <a:bodyPr/>
        <a:lstStyle/>
        <a:p>
          <a:endParaRPr lang="en-GB" sz="2000"/>
        </a:p>
      </dgm:t>
    </dgm:pt>
    <dgm:pt modelId="{301A7FB1-6F7E-49B7-9210-20AC39744331}" type="sibTrans" cxnId="{2A93541D-99D8-4232-BEDC-A29B0D1D6DC8}">
      <dgm:prSet custT="1"/>
      <dgm:spPr/>
      <dgm:t>
        <a:bodyPr/>
        <a:lstStyle/>
        <a:p>
          <a:endParaRPr lang="en-GB" sz="2000"/>
        </a:p>
      </dgm:t>
    </dgm:pt>
    <dgm:pt modelId="{71DB4789-704E-497B-91C3-54826C6D9260}">
      <dgm:prSet phldrT="[Text]" custT="1"/>
      <dgm:spPr>
        <a:solidFill>
          <a:schemeClr val="accent1">
            <a:lumMod val="20000"/>
            <a:lumOff val="80000"/>
          </a:schemeClr>
        </a:solidFill>
      </dgm:spPr>
      <dgm:t>
        <a:bodyPr/>
        <a:lstStyle/>
        <a:p>
          <a:r>
            <a:rPr lang="en-GB" sz="2400"/>
            <a:t>5) Implications</a:t>
          </a:r>
        </a:p>
      </dgm:t>
    </dgm:pt>
    <dgm:pt modelId="{635D2A1E-E681-4F92-85D1-02F419B5EBA5}" type="parTrans" cxnId="{F675A880-2121-4A14-9F69-C572C183476F}">
      <dgm:prSet/>
      <dgm:spPr/>
      <dgm:t>
        <a:bodyPr/>
        <a:lstStyle/>
        <a:p>
          <a:endParaRPr lang="en-GB" sz="1400"/>
        </a:p>
      </dgm:t>
    </dgm:pt>
    <dgm:pt modelId="{86223F4C-795B-4BED-A038-B859CC02C058}" type="sibTrans" cxnId="{F675A880-2121-4A14-9F69-C572C183476F}">
      <dgm:prSet/>
      <dgm:spPr/>
      <dgm:t>
        <a:bodyPr/>
        <a:lstStyle/>
        <a:p>
          <a:endParaRPr lang="en-GB" sz="1400"/>
        </a:p>
      </dgm:t>
    </dgm:pt>
    <dgm:pt modelId="{BC39054F-E4F6-4637-8578-2AD17E806EBB}" type="pres">
      <dgm:prSet presAssocID="{F50A2F8F-0D97-45A1-95FD-DE7FE82F3A5A}" presName="Name0" presStyleCnt="0">
        <dgm:presLayoutVars>
          <dgm:dir/>
          <dgm:resizeHandles val="exact"/>
        </dgm:presLayoutVars>
      </dgm:prSet>
      <dgm:spPr/>
    </dgm:pt>
    <dgm:pt modelId="{1A27A2A9-369C-4887-A405-0D1AE1AD6781}" type="pres">
      <dgm:prSet presAssocID="{C9B4E1B2-4118-41ED-B1F7-A3422093571C}" presName="node" presStyleLbl="node1" presStyleIdx="0" presStyleCnt="5" custScaleX="102441">
        <dgm:presLayoutVars>
          <dgm:bulletEnabled val="1"/>
        </dgm:presLayoutVars>
      </dgm:prSet>
      <dgm:spPr/>
    </dgm:pt>
    <dgm:pt modelId="{B8C143CA-B788-45BC-A356-B65453AEDE6C}" type="pres">
      <dgm:prSet presAssocID="{78FB5C7E-0915-4DA7-AC46-EB5B3A73007D}" presName="sibTrans" presStyleLbl="sibTrans2D1" presStyleIdx="0" presStyleCnt="4"/>
      <dgm:spPr/>
    </dgm:pt>
    <dgm:pt modelId="{27A7EEF2-9939-482B-B067-8E4685ACCB6B}" type="pres">
      <dgm:prSet presAssocID="{78FB5C7E-0915-4DA7-AC46-EB5B3A73007D}" presName="connectorText" presStyleLbl="sibTrans2D1" presStyleIdx="0" presStyleCnt="4"/>
      <dgm:spPr/>
    </dgm:pt>
    <dgm:pt modelId="{4ECA59C6-05D9-4EFC-9707-6584E5310F51}" type="pres">
      <dgm:prSet presAssocID="{B7543983-AA36-4414-9D72-44A5D9B29EAE}" presName="node" presStyleLbl="node1" presStyleIdx="1" presStyleCnt="5" custScaleX="138647">
        <dgm:presLayoutVars>
          <dgm:bulletEnabled val="1"/>
        </dgm:presLayoutVars>
      </dgm:prSet>
      <dgm:spPr/>
    </dgm:pt>
    <dgm:pt modelId="{160035B6-7055-48F0-BA13-56D0A1E73873}" type="pres">
      <dgm:prSet presAssocID="{6B6F6ED0-C833-488B-A1E8-18981A30BF8A}" presName="sibTrans" presStyleLbl="sibTrans2D1" presStyleIdx="1" presStyleCnt="4"/>
      <dgm:spPr/>
    </dgm:pt>
    <dgm:pt modelId="{1F26D774-291F-41F9-92CC-185B8DC40E51}" type="pres">
      <dgm:prSet presAssocID="{6B6F6ED0-C833-488B-A1E8-18981A30BF8A}" presName="connectorText" presStyleLbl="sibTrans2D1" presStyleIdx="1" presStyleCnt="4"/>
      <dgm:spPr/>
    </dgm:pt>
    <dgm:pt modelId="{A5598D08-FC6D-4257-A275-8453AE050C73}" type="pres">
      <dgm:prSet presAssocID="{753A2CD0-FF91-4761-B108-C6552980A2DE}" presName="node" presStyleLbl="node1" presStyleIdx="2" presStyleCnt="5" custScaleX="133407">
        <dgm:presLayoutVars>
          <dgm:bulletEnabled val="1"/>
        </dgm:presLayoutVars>
      </dgm:prSet>
      <dgm:spPr/>
    </dgm:pt>
    <dgm:pt modelId="{33404CA2-E100-4334-9062-B309B5ADEC7A}" type="pres">
      <dgm:prSet presAssocID="{301A7FB1-6F7E-49B7-9210-20AC39744331}" presName="sibTrans" presStyleLbl="sibTrans2D1" presStyleIdx="2" presStyleCnt="4"/>
      <dgm:spPr/>
    </dgm:pt>
    <dgm:pt modelId="{CFA0E23C-33E6-44D6-B084-A4CE1B40295F}" type="pres">
      <dgm:prSet presAssocID="{301A7FB1-6F7E-49B7-9210-20AC39744331}" presName="connectorText" presStyleLbl="sibTrans2D1" presStyleIdx="2" presStyleCnt="4"/>
      <dgm:spPr/>
    </dgm:pt>
    <dgm:pt modelId="{BAA2B37F-3E49-4463-8155-99CD3D920F0E}" type="pres">
      <dgm:prSet presAssocID="{33A30C7E-924C-44E8-B8D9-3CA75DE2346A}" presName="node" presStyleLbl="node1" presStyleIdx="3" presStyleCnt="5" custScaleX="110176">
        <dgm:presLayoutVars>
          <dgm:bulletEnabled val="1"/>
        </dgm:presLayoutVars>
      </dgm:prSet>
      <dgm:spPr/>
    </dgm:pt>
    <dgm:pt modelId="{9A0F6F28-C3D2-487A-9DE9-375513A8BF0C}" type="pres">
      <dgm:prSet presAssocID="{C2673E60-6A64-4B74-AD44-4E4E57CC891C}" presName="sibTrans" presStyleLbl="sibTrans2D1" presStyleIdx="3" presStyleCnt="4"/>
      <dgm:spPr/>
    </dgm:pt>
    <dgm:pt modelId="{81716AAC-A4A4-459C-9E5F-4AD07E8D8634}" type="pres">
      <dgm:prSet presAssocID="{C2673E60-6A64-4B74-AD44-4E4E57CC891C}" presName="connectorText" presStyleLbl="sibTrans2D1" presStyleIdx="3" presStyleCnt="4"/>
      <dgm:spPr/>
    </dgm:pt>
    <dgm:pt modelId="{B93D28A8-5AE6-42D1-98EF-DE71B70555E1}" type="pres">
      <dgm:prSet presAssocID="{71DB4789-704E-497B-91C3-54826C6D9260}" presName="node" presStyleLbl="node1" presStyleIdx="4" presStyleCnt="5" custScaleX="151455">
        <dgm:presLayoutVars>
          <dgm:bulletEnabled val="1"/>
        </dgm:presLayoutVars>
      </dgm:prSet>
      <dgm:spPr/>
    </dgm:pt>
  </dgm:ptLst>
  <dgm:cxnLst>
    <dgm:cxn modelId="{2A93541D-99D8-4232-BEDC-A29B0D1D6DC8}" srcId="{F50A2F8F-0D97-45A1-95FD-DE7FE82F3A5A}" destId="{753A2CD0-FF91-4761-B108-C6552980A2DE}" srcOrd="2" destOrd="0" parTransId="{6E78D08F-C42B-439C-BFEA-EA7981163713}" sibTransId="{301A7FB1-6F7E-49B7-9210-20AC39744331}"/>
    <dgm:cxn modelId="{406F8127-4122-4AA0-A5FE-D73A465411FF}" srcId="{F50A2F8F-0D97-45A1-95FD-DE7FE82F3A5A}" destId="{33A30C7E-924C-44E8-B8D9-3CA75DE2346A}" srcOrd="3" destOrd="0" parTransId="{9EB0361C-5AED-4844-9DC5-0F7D86343EB8}" sibTransId="{C2673E60-6A64-4B74-AD44-4E4E57CC891C}"/>
    <dgm:cxn modelId="{76775A29-56E4-48AD-85AB-5388E612B257}" type="presOf" srcId="{6B6F6ED0-C833-488B-A1E8-18981A30BF8A}" destId="{1F26D774-291F-41F9-92CC-185B8DC40E51}" srcOrd="1" destOrd="0" presId="urn:microsoft.com/office/officeart/2005/8/layout/process1"/>
    <dgm:cxn modelId="{7C75452C-63F5-4D71-83D5-71A8FAD0FF9A}" srcId="{F50A2F8F-0D97-45A1-95FD-DE7FE82F3A5A}" destId="{B7543983-AA36-4414-9D72-44A5D9B29EAE}" srcOrd="1" destOrd="0" parTransId="{31D8929C-F10F-4439-8483-53F2444892EC}" sibTransId="{6B6F6ED0-C833-488B-A1E8-18981A30BF8A}"/>
    <dgm:cxn modelId="{538E1B60-9BBE-403F-8F55-FF69B1F1AEB0}" type="presOf" srcId="{78FB5C7E-0915-4DA7-AC46-EB5B3A73007D}" destId="{B8C143CA-B788-45BC-A356-B65453AEDE6C}" srcOrd="0" destOrd="0" presId="urn:microsoft.com/office/officeart/2005/8/layout/process1"/>
    <dgm:cxn modelId="{53B4346A-FD23-48D1-86CD-B2DC62775AD5}" type="presOf" srcId="{71DB4789-704E-497B-91C3-54826C6D9260}" destId="{B93D28A8-5AE6-42D1-98EF-DE71B70555E1}" srcOrd="0" destOrd="0" presId="urn:microsoft.com/office/officeart/2005/8/layout/process1"/>
    <dgm:cxn modelId="{F12D2B50-DCFE-4663-8556-52F929E2CE4F}" type="presOf" srcId="{301A7FB1-6F7E-49B7-9210-20AC39744331}" destId="{CFA0E23C-33E6-44D6-B084-A4CE1B40295F}" srcOrd="1" destOrd="0" presId="urn:microsoft.com/office/officeart/2005/8/layout/process1"/>
    <dgm:cxn modelId="{76B66A53-1C3C-45A9-B01B-D351979EBC81}" type="presOf" srcId="{F50A2F8F-0D97-45A1-95FD-DE7FE82F3A5A}" destId="{BC39054F-E4F6-4637-8578-2AD17E806EBB}" srcOrd="0" destOrd="0" presId="urn:microsoft.com/office/officeart/2005/8/layout/process1"/>
    <dgm:cxn modelId="{F675A880-2121-4A14-9F69-C572C183476F}" srcId="{F50A2F8F-0D97-45A1-95FD-DE7FE82F3A5A}" destId="{71DB4789-704E-497B-91C3-54826C6D9260}" srcOrd="4" destOrd="0" parTransId="{635D2A1E-E681-4F92-85D1-02F419B5EBA5}" sibTransId="{86223F4C-795B-4BED-A038-B859CC02C058}"/>
    <dgm:cxn modelId="{2938FD81-A263-488B-A478-90737BFF671B}" type="presOf" srcId="{301A7FB1-6F7E-49B7-9210-20AC39744331}" destId="{33404CA2-E100-4334-9062-B309B5ADEC7A}" srcOrd="0" destOrd="0" presId="urn:microsoft.com/office/officeart/2005/8/layout/process1"/>
    <dgm:cxn modelId="{F786439C-CBB8-4C26-9329-3710EA5AB2BC}" type="presOf" srcId="{6B6F6ED0-C833-488B-A1E8-18981A30BF8A}" destId="{160035B6-7055-48F0-BA13-56D0A1E73873}" srcOrd="0" destOrd="0" presId="urn:microsoft.com/office/officeart/2005/8/layout/process1"/>
    <dgm:cxn modelId="{A61A5A9F-5AC5-4DB8-9090-033F7ECBB23E}" type="presOf" srcId="{753A2CD0-FF91-4761-B108-C6552980A2DE}" destId="{A5598D08-FC6D-4257-A275-8453AE050C73}" srcOrd="0" destOrd="0" presId="urn:microsoft.com/office/officeart/2005/8/layout/process1"/>
    <dgm:cxn modelId="{CC8B8DA3-7C92-4DE0-8A85-0006B7603198}" type="presOf" srcId="{C2673E60-6A64-4B74-AD44-4E4E57CC891C}" destId="{9A0F6F28-C3D2-487A-9DE9-375513A8BF0C}" srcOrd="0" destOrd="0" presId="urn:microsoft.com/office/officeart/2005/8/layout/process1"/>
    <dgm:cxn modelId="{B7416DA4-1DE3-4E84-A41E-CEFE9E0D02FB}" type="presOf" srcId="{33A30C7E-924C-44E8-B8D9-3CA75DE2346A}" destId="{BAA2B37F-3E49-4463-8155-99CD3D920F0E}" srcOrd="0" destOrd="0" presId="urn:microsoft.com/office/officeart/2005/8/layout/process1"/>
    <dgm:cxn modelId="{F94482B3-823D-42A0-9DA1-E19338068796}" type="presOf" srcId="{C2673E60-6A64-4B74-AD44-4E4E57CC891C}" destId="{81716AAC-A4A4-459C-9E5F-4AD07E8D8634}" srcOrd="1" destOrd="0" presId="urn:microsoft.com/office/officeart/2005/8/layout/process1"/>
    <dgm:cxn modelId="{2298C3BC-A725-4975-9D03-9B9437F67C19}" type="presOf" srcId="{78FB5C7E-0915-4DA7-AC46-EB5B3A73007D}" destId="{27A7EEF2-9939-482B-B067-8E4685ACCB6B}" srcOrd="1" destOrd="0" presId="urn:microsoft.com/office/officeart/2005/8/layout/process1"/>
    <dgm:cxn modelId="{B923BDBE-4190-47F2-94E4-97B3B752D8F8}" type="presOf" srcId="{C9B4E1B2-4118-41ED-B1F7-A3422093571C}" destId="{1A27A2A9-369C-4887-A405-0D1AE1AD6781}" srcOrd="0" destOrd="0" presId="urn:microsoft.com/office/officeart/2005/8/layout/process1"/>
    <dgm:cxn modelId="{838A86DB-9A7C-4AD9-A82E-756768A5EE4D}" srcId="{F50A2F8F-0D97-45A1-95FD-DE7FE82F3A5A}" destId="{C9B4E1B2-4118-41ED-B1F7-A3422093571C}" srcOrd="0" destOrd="0" parTransId="{C107FCAD-2BE5-4BBB-85E9-7A5BAB9ABC40}" sibTransId="{78FB5C7E-0915-4DA7-AC46-EB5B3A73007D}"/>
    <dgm:cxn modelId="{E0EA18ED-11EC-4C82-85D3-F926A65D9B5A}" type="presOf" srcId="{B7543983-AA36-4414-9D72-44A5D9B29EAE}" destId="{4ECA59C6-05D9-4EFC-9707-6584E5310F51}" srcOrd="0" destOrd="0" presId="urn:microsoft.com/office/officeart/2005/8/layout/process1"/>
    <dgm:cxn modelId="{FD903809-94F4-4780-960A-8E33DE19DAE8}" type="presParOf" srcId="{BC39054F-E4F6-4637-8578-2AD17E806EBB}" destId="{1A27A2A9-369C-4887-A405-0D1AE1AD6781}" srcOrd="0" destOrd="0" presId="urn:microsoft.com/office/officeart/2005/8/layout/process1"/>
    <dgm:cxn modelId="{89E5FEB5-B980-4C35-ADA0-EDFC05A1CD41}" type="presParOf" srcId="{BC39054F-E4F6-4637-8578-2AD17E806EBB}" destId="{B8C143CA-B788-45BC-A356-B65453AEDE6C}" srcOrd="1" destOrd="0" presId="urn:microsoft.com/office/officeart/2005/8/layout/process1"/>
    <dgm:cxn modelId="{5262F3C1-5555-468F-A340-67170F334624}" type="presParOf" srcId="{B8C143CA-B788-45BC-A356-B65453AEDE6C}" destId="{27A7EEF2-9939-482B-B067-8E4685ACCB6B}" srcOrd="0" destOrd="0" presId="urn:microsoft.com/office/officeart/2005/8/layout/process1"/>
    <dgm:cxn modelId="{006CD1BD-2069-41CE-A2C1-322DA4B61C77}" type="presParOf" srcId="{BC39054F-E4F6-4637-8578-2AD17E806EBB}" destId="{4ECA59C6-05D9-4EFC-9707-6584E5310F51}" srcOrd="2" destOrd="0" presId="urn:microsoft.com/office/officeart/2005/8/layout/process1"/>
    <dgm:cxn modelId="{CB9A398A-FA18-4830-A5F2-A7FF5979FFB7}" type="presParOf" srcId="{BC39054F-E4F6-4637-8578-2AD17E806EBB}" destId="{160035B6-7055-48F0-BA13-56D0A1E73873}" srcOrd="3" destOrd="0" presId="urn:microsoft.com/office/officeart/2005/8/layout/process1"/>
    <dgm:cxn modelId="{7D611857-62E9-4B05-9C48-30B978BE6D9C}" type="presParOf" srcId="{160035B6-7055-48F0-BA13-56D0A1E73873}" destId="{1F26D774-291F-41F9-92CC-185B8DC40E51}" srcOrd="0" destOrd="0" presId="urn:microsoft.com/office/officeart/2005/8/layout/process1"/>
    <dgm:cxn modelId="{91C961F6-8B30-492B-8A1A-5D4CA5A7BE9F}" type="presParOf" srcId="{BC39054F-E4F6-4637-8578-2AD17E806EBB}" destId="{A5598D08-FC6D-4257-A275-8453AE050C73}" srcOrd="4" destOrd="0" presId="urn:microsoft.com/office/officeart/2005/8/layout/process1"/>
    <dgm:cxn modelId="{9DC937CD-C332-4F27-9D83-F780C278BA68}" type="presParOf" srcId="{BC39054F-E4F6-4637-8578-2AD17E806EBB}" destId="{33404CA2-E100-4334-9062-B309B5ADEC7A}" srcOrd="5" destOrd="0" presId="urn:microsoft.com/office/officeart/2005/8/layout/process1"/>
    <dgm:cxn modelId="{3C8D74ED-9F45-4F99-97F1-BF2B43780873}" type="presParOf" srcId="{33404CA2-E100-4334-9062-B309B5ADEC7A}" destId="{CFA0E23C-33E6-44D6-B084-A4CE1B40295F}" srcOrd="0" destOrd="0" presId="urn:microsoft.com/office/officeart/2005/8/layout/process1"/>
    <dgm:cxn modelId="{B61C78D5-8E9C-4129-9B6C-36FF4343F096}" type="presParOf" srcId="{BC39054F-E4F6-4637-8578-2AD17E806EBB}" destId="{BAA2B37F-3E49-4463-8155-99CD3D920F0E}" srcOrd="6" destOrd="0" presId="urn:microsoft.com/office/officeart/2005/8/layout/process1"/>
    <dgm:cxn modelId="{56850194-6B99-47AC-AA5C-70F53F36ADE9}" type="presParOf" srcId="{BC39054F-E4F6-4637-8578-2AD17E806EBB}" destId="{9A0F6F28-C3D2-487A-9DE9-375513A8BF0C}" srcOrd="7" destOrd="0" presId="urn:microsoft.com/office/officeart/2005/8/layout/process1"/>
    <dgm:cxn modelId="{DA00C4E2-14A7-4BC5-A965-798A93859EFC}" type="presParOf" srcId="{9A0F6F28-C3D2-487A-9DE9-375513A8BF0C}" destId="{81716AAC-A4A4-459C-9E5F-4AD07E8D8634}" srcOrd="0" destOrd="0" presId="urn:microsoft.com/office/officeart/2005/8/layout/process1"/>
    <dgm:cxn modelId="{F4F3FF16-D17C-4EFA-960B-A0600C98D20B}" type="presParOf" srcId="{BC39054F-E4F6-4637-8578-2AD17E806EBB}" destId="{B93D28A8-5AE6-42D1-98EF-DE71B70555E1}"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0A2F8F-0D97-45A1-95FD-DE7FE82F3A5A}" type="doc">
      <dgm:prSet loTypeId="urn:microsoft.com/office/officeart/2005/8/layout/process1" loCatId="process" qsTypeId="urn:microsoft.com/office/officeart/2005/8/quickstyle/simple1" qsCatId="simple" csTypeId="urn:microsoft.com/office/officeart/2005/8/colors/accent1_2" csCatId="accent1" phldr="1"/>
      <dgm:spPr/>
    </dgm:pt>
    <dgm:pt modelId="{C9B4E1B2-4118-41ED-B1F7-A3422093571C}">
      <dgm:prSet phldrT="[Text]" custT="1"/>
      <dgm:spPr>
        <a:solidFill>
          <a:schemeClr val="accent1">
            <a:lumMod val="20000"/>
            <a:lumOff val="80000"/>
          </a:schemeClr>
        </a:solidFill>
      </dgm:spPr>
      <dgm:t>
        <a:bodyPr/>
        <a:lstStyle/>
        <a:p>
          <a:r>
            <a:rPr lang="en-GB" sz="2400"/>
            <a:t>1) Our approach</a:t>
          </a:r>
        </a:p>
      </dgm:t>
    </dgm:pt>
    <dgm:pt modelId="{C107FCAD-2BE5-4BBB-85E9-7A5BAB9ABC40}" type="parTrans" cxnId="{838A86DB-9A7C-4AD9-A82E-756768A5EE4D}">
      <dgm:prSet/>
      <dgm:spPr/>
      <dgm:t>
        <a:bodyPr/>
        <a:lstStyle/>
        <a:p>
          <a:endParaRPr lang="en-GB" sz="2000"/>
        </a:p>
      </dgm:t>
    </dgm:pt>
    <dgm:pt modelId="{78FB5C7E-0915-4DA7-AC46-EB5B3A73007D}" type="sibTrans" cxnId="{838A86DB-9A7C-4AD9-A82E-756768A5EE4D}">
      <dgm:prSet custT="1"/>
      <dgm:spPr/>
      <dgm:t>
        <a:bodyPr/>
        <a:lstStyle/>
        <a:p>
          <a:endParaRPr lang="en-GB" sz="2000"/>
        </a:p>
      </dgm:t>
    </dgm:pt>
    <dgm:pt modelId="{B7543983-AA36-4414-9D72-44A5D9B29EAE}">
      <dgm:prSet phldrT="[Text]" custT="1"/>
      <dgm:spPr>
        <a:solidFill>
          <a:schemeClr val="accent1">
            <a:lumMod val="20000"/>
            <a:lumOff val="80000"/>
          </a:schemeClr>
        </a:solidFill>
      </dgm:spPr>
      <dgm:t>
        <a:bodyPr/>
        <a:lstStyle/>
        <a:p>
          <a:r>
            <a:rPr lang="en-GB" sz="2400"/>
            <a:t>2) Underlying funding pressures</a:t>
          </a:r>
        </a:p>
      </dgm:t>
    </dgm:pt>
    <dgm:pt modelId="{31D8929C-F10F-4439-8483-53F2444892EC}" type="parTrans" cxnId="{7C75452C-63F5-4D71-83D5-71A8FAD0FF9A}">
      <dgm:prSet/>
      <dgm:spPr/>
      <dgm:t>
        <a:bodyPr/>
        <a:lstStyle/>
        <a:p>
          <a:endParaRPr lang="en-GB" sz="2000"/>
        </a:p>
      </dgm:t>
    </dgm:pt>
    <dgm:pt modelId="{6B6F6ED0-C833-488B-A1E8-18981A30BF8A}" type="sibTrans" cxnId="{7C75452C-63F5-4D71-83D5-71A8FAD0FF9A}">
      <dgm:prSet custT="1"/>
      <dgm:spPr/>
      <dgm:t>
        <a:bodyPr/>
        <a:lstStyle/>
        <a:p>
          <a:endParaRPr lang="en-GB" sz="2000"/>
        </a:p>
      </dgm:t>
    </dgm:pt>
    <dgm:pt modelId="{33A30C7E-924C-44E8-B8D9-3CA75DE2346A}">
      <dgm:prSet phldrT="[Text]" custT="1"/>
      <dgm:spPr>
        <a:solidFill>
          <a:schemeClr val="accent1">
            <a:lumMod val="20000"/>
            <a:lumOff val="80000"/>
          </a:schemeClr>
        </a:solidFill>
      </dgm:spPr>
      <dgm:t>
        <a:bodyPr/>
        <a:lstStyle/>
        <a:p>
          <a:r>
            <a:rPr lang="en-GB" sz="2400"/>
            <a:t>4) Results</a:t>
          </a:r>
        </a:p>
      </dgm:t>
    </dgm:pt>
    <dgm:pt modelId="{9EB0361C-5AED-4844-9DC5-0F7D86343EB8}" type="parTrans" cxnId="{406F8127-4122-4AA0-A5FE-D73A465411FF}">
      <dgm:prSet/>
      <dgm:spPr/>
      <dgm:t>
        <a:bodyPr/>
        <a:lstStyle/>
        <a:p>
          <a:endParaRPr lang="en-GB" sz="2000"/>
        </a:p>
      </dgm:t>
    </dgm:pt>
    <dgm:pt modelId="{C2673E60-6A64-4B74-AD44-4E4E57CC891C}" type="sibTrans" cxnId="{406F8127-4122-4AA0-A5FE-D73A465411FF}">
      <dgm:prSet custT="1"/>
      <dgm:spPr/>
      <dgm:t>
        <a:bodyPr/>
        <a:lstStyle/>
        <a:p>
          <a:endParaRPr lang="en-GB" sz="2000"/>
        </a:p>
      </dgm:t>
    </dgm:pt>
    <dgm:pt modelId="{753A2CD0-FF91-4761-B108-C6552980A2DE}">
      <dgm:prSet phldrT="[Text]" custT="1"/>
      <dgm:spPr>
        <a:solidFill>
          <a:schemeClr val="accent1">
            <a:lumMod val="20000"/>
            <a:lumOff val="80000"/>
          </a:schemeClr>
        </a:solidFill>
      </dgm:spPr>
      <dgm:t>
        <a:bodyPr/>
        <a:lstStyle/>
        <a:p>
          <a:r>
            <a:rPr lang="en-GB" sz="2400"/>
            <a:t>3) Additional funding pressures</a:t>
          </a:r>
        </a:p>
      </dgm:t>
    </dgm:pt>
    <dgm:pt modelId="{6E78D08F-C42B-439C-BFEA-EA7981163713}" type="parTrans" cxnId="{2A93541D-99D8-4232-BEDC-A29B0D1D6DC8}">
      <dgm:prSet/>
      <dgm:spPr/>
      <dgm:t>
        <a:bodyPr/>
        <a:lstStyle/>
        <a:p>
          <a:endParaRPr lang="en-GB" sz="2000"/>
        </a:p>
      </dgm:t>
    </dgm:pt>
    <dgm:pt modelId="{301A7FB1-6F7E-49B7-9210-20AC39744331}" type="sibTrans" cxnId="{2A93541D-99D8-4232-BEDC-A29B0D1D6DC8}">
      <dgm:prSet custT="1"/>
      <dgm:spPr/>
      <dgm:t>
        <a:bodyPr/>
        <a:lstStyle/>
        <a:p>
          <a:endParaRPr lang="en-GB" sz="2000"/>
        </a:p>
      </dgm:t>
    </dgm:pt>
    <dgm:pt modelId="{71DB4789-704E-497B-91C3-54826C6D9260}">
      <dgm:prSet phldrT="[Text]" custT="1"/>
      <dgm:spPr>
        <a:solidFill>
          <a:schemeClr val="accent1"/>
        </a:solidFill>
      </dgm:spPr>
      <dgm:t>
        <a:bodyPr/>
        <a:lstStyle/>
        <a:p>
          <a:r>
            <a:rPr lang="en-GB" sz="2400"/>
            <a:t>5) Implications</a:t>
          </a:r>
        </a:p>
      </dgm:t>
    </dgm:pt>
    <dgm:pt modelId="{635D2A1E-E681-4F92-85D1-02F419B5EBA5}" type="parTrans" cxnId="{F675A880-2121-4A14-9F69-C572C183476F}">
      <dgm:prSet/>
      <dgm:spPr/>
      <dgm:t>
        <a:bodyPr/>
        <a:lstStyle/>
        <a:p>
          <a:endParaRPr lang="en-GB" sz="1400"/>
        </a:p>
      </dgm:t>
    </dgm:pt>
    <dgm:pt modelId="{86223F4C-795B-4BED-A038-B859CC02C058}" type="sibTrans" cxnId="{F675A880-2121-4A14-9F69-C572C183476F}">
      <dgm:prSet/>
      <dgm:spPr/>
      <dgm:t>
        <a:bodyPr/>
        <a:lstStyle/>
        <a:p>
          <a:endParaRPr lang="en-GB" sz="1400"/>
        </a:p>
      </dgm:t>
    </dgm:pt>
    <dgm:pt modelId="{BC39054F-E4F6-4637-8578-2AD17E806EBB}" type="pres">
      <dgm:prSet presAssocID="{F50A2F8F-0D97-45A1-95FD-DE7FE82F3A5A}" presName="Name0" presStyleCnt="0">
        <dgm:presLayoutVars>
          <dgm:dir/>
          <dgm:resizeHandles val="exact"/>
        </dgm:presLayoutVars>
      </dgm:prSet>
      <dgm:spPr/>
    </dgm:pt>
    <dgm:pt modelId="{1A27A2A9-369C-4887-A405-0D1AE1AD6781}" type="pres">
      <dgm:prSet presAssocID="{C9B4E1B2-4118-41ED-B1F7-A3422093571C}" presName="node" presStyleLbl="node1" presStyleIdx="0" presStyleCnt="5" custScaleX="102441">
        <dgm:presLayoutVars>
          <dgm:bulletEnabled val="1"/>
        </dgm:presLayoutVars>
      </dgm:prSet>
      <dgm:spPr/>
    </dgm:pt>
    <dgm:pt modelId="{B8C143CA-B788-45BC-A356-B65453AEDE6C}" type="pres">
      <dgm:prSet presAssocID="{78FB5C7E-0915-4DA7-AC46-EB5B3A73007D}" presName="sibTrans" presStyleLbl="sibTrans2D1" presStyleIdx="0" presStyleCnt="4"/>
      <dgm:spPr/>
    </dgm:pt>
    <dgm:pt modelId="{27A7EEF2-9939-482B-B067-8E4685ACCB6B}" type="pres">
      <dgm:prSet presAssocID="{78FB5C7E-0915-4DA7-AC46-EB5B3A73007D}" presName="connectorText" presStyleLbl="sibTrans2D1" presStyleIdx="0" presStyleCnt="4"/>
      <dgm:spPr/>
    </dgm:pt>
    <dgm:pt modelId="{4ECA59C6-05D9-4EFC-9707-6584E5310F51}" type="pres">
      <dgm:prSet presAssocID="{B7543983-AA36-4414-9D72-44A5D9B29EAE}" presName="node" presStyleLbl="node1" presStyleIdx="1" presStyleCnt="5" custScaleX="138647">
        <dgm:presLayoutVars>
          <dgm:bulletEnabled val="1"/>
        </dgm:presLayoutVars>
      </dgm:prSet>
      <dgm:spPr/>
    </dgm:pt>
    <dgm:pt modelId="{160035B6-7055-48F0-BA13-56D0A1E73873}" type="pres">
      <dgm:prSet presAssocID="{6B6F6ED0-C833-488B-A1E8-18981A30BF8A}" presName="sibTrans" presStyleLbl="sibTrans2D1" presStyleIdx="1" presStyleCnt="4"/>
      <dgm:spPr/>
    </dgm:pt>
    <dgm:pt modelId="{1F26D774-291F-41F9-92CC-185B8DC40E51}" type="pres">
      <dgm:prSet presAssocID="{6B6F6ED0-C833-488B-A1E8-18981A30BF8A}" presName="connectorText" presStyleLbl="sibTrans2D1" presStyleIdx="1" presStyleCnt="4"/>
      <dgm:spPr/>
    </dgm:pt>
    <dgm:pt modelId="{A5598D08-FC6D-4257-A275-8453AE050C73}" type="pres">
      <dgm:prSet presAssocID="{753A2CD0-FF91-4761-B108-C6552980A2DE}" presName="node" presStyleLbl="node1" presStyleIdx="2" presStyleCnt="5" custScaleX="133407">
        <dgm:presLayoutVars>
          <dgm:bulletEnabled val="1"/>
        </dgm:presLayoutVars>
      </dgm:prSet>
      <dgm:spPr/>
    </dgm:pt>
    <dgm:pt modelId="{33404CA2-E100-4334-9062-B309B5ADEC7A}" type="pres">
      <dgm:prSet presAssocID="{301A7FB1-6F7E-49B7-9210-20AC39744331}" presName="sibTrans" presStyleLbl="sibTrans2D1" presStyleIdx="2" presStyleCnt="4"/>
      <dgm:spPr/>
    </dgm:pt>
    <dgm:pt modelId="{CFA0E23C-33E6-44D6-B084-A4CE1B40295F}" type="pres">
      <dgm:prSet presAssocID="{301A7FB1-6F7E-49B7-9210-20AC39744331}" presName="connectorText" presStyleLbl="sibTrans2D1" presStyleIdx="2" presStyleCnt="4"/>
      <dgm:spPr/>
    </dgm:pt>
    <dgm:pt modelId="{BAA2B37F-3E49-4463-8155-99CD3D920F0E}" type="pres">
      <dgm:prSet presAssocID="{33A30C7E-924C-44E8-B8D9-3CA75DE2346A}" presName="node" presStyleLbl="node1" presStyleIdx="3" presStyleCnt="5" custScaleX="110176">
        <dgm:presLayoutVars>
          <dgm:bulletEnabled val="1"/>
        </dgm:presLayoutVars>
      </dgm:prSet>
      <dgm:spPr/>
    </dgm:pt>
    <dgm:pt modelId="{9A0F6F28-C3D2-487A-9DE9-375513A8BF0C}" type="pres">
      <dgm:prSet presAssocID="{C2673E60-6A64-4B74-AD44-4E4E57CC891C}" presName="sibTrans" presStyleLbl="sibTrans2D1" presStyleIdx="3" presStyleCnt="4"/>
      <dgm:spPr/>
    </dgm:pt>
    <dgm:pt modelId="{81716AAC-A4A4-459C-9E5F-4AD07E8D8634}" type="pres">
      <dgm:prSet presAssocID="{C2673E60-6A64-4B74-AD44-4E4E57CC891C}" presName="connectorText" presStyleLbl="sibTrans2D1" presStyleIdx="3" presStyleCnt="4"/>
      <dgm:spPr/>
    </dgm:pt>
    <dgm:pt modelId="{B93D28A8-5AE6-42D1-98EF-DE71B70555E1}" type="pres">
      <dgm:prSet presAssocID="{71DB4789-704E-497B-91C3-54826C6D9260}" presName="node" presStyleLbl="node1" presStyleIdx="4" presStyleCnt="5" custScaleX="151455">
        <dgm:presLayoutVars>
          <dgm:bulletEnabled val="1"/>
        </dgm:presLayoutVars>
      </dgm:prSet>
      <dgm:spPr/>
    </dgm:pt>
  </dgm:ptLst>
  <dgm:cxnLst>
    <dgm:cxn modelId="{2A93541D-99D8-4232-BEDC-A29B0D1D6DC8}" srcId="{F50A2F8F-0D97-45A1-95FD-DE7FE82F3A5A}" destId="{753A2CD0-FF91-4761-B108-C6552980A2DE}" srcOrd="2" destOrd="0" parTransId="{6E78D08F-C42B-439C-BFEA-EA7981163713}" sibTransId="{301A7FB1-6F7E-49B7-9210-20AC39744331}"/>
    <dgm:cxn modelId="{406F8127-4122-4AA0-A5FE-D73A465411FF}" srcId="{F50A2F8F-0D97-45A1-95FD-DE7FE82F3A5A}" destId="{33A30C7E-924C-44E8-B8D9-3CA75DE2346A}" srcOrd="3" destOrd="0" parTransId="{9EB0361C-5AED-4844-9DC5-0F7D86343EB8}" sibTransId="{C2673E60-6A64-4B74-AD44-4E4E57CC891C}"/>
    <dgm:cxn modelId="{76775A29-56E4-48AD-85AB-5388E612B257}" type="presOf" srcId="{6B6F6ED0-C833-488B-A1E8-18981A30BF8A}" destId="{1F26D774-291F-41F9-92CC-185B8DC40E51}" srcOrd="1" destOrd="0" presId="urn:microsoft.com/office/officeart/2005/8/layout/process1"/>
    <dgm:cxn modelId="{7C75452C-63F5-4D71-83D5-71A8FAD0FF9A}" srcId="{F50A2F8F-0D97-45A1-95FD-DE7FE82F3A5A}" destId="{B7543983-AA36-4414-9D72-44A5D9B29EAE}" srcOrd="1" destOrd="0" parTransId="{31D8929C-F10F-4439-8483-53F2444892EC}" sibTransId="{6B6F6ED0-C833-488B-A1E8-18981A30BF8A}"/>
    <dgm:cxn modelId="{538E1B60-9BBE-403F-8F55-FF69B1F1AEB0}" type="presOf" srcId="{78FB5C7E-0915-4DA7-AC46-EB5B3A73007D}" destId="{B8C143CA-B788-45BC-A356-B65453AEDE6C}" srcOrd="0" destOrd="0" presId="urn:microsoft.com/office/officeart/2005/8/layout/process1"/>
    <dgm:cxn modelId="{53B4346A-FD23-48D1-86CD-B2DC62775AD5}" type="presOf" srcId="{71DB4789-704E-497B-91C3-54826C6D9260}" destId="{B93D28A8-5AE6-42D1-98EF-DE71B70555E1}" srcOrd="0" destOrd="0" presId="urn:microsoft.com/office/officeart/2005/8/layout/process1"/>
    <dgm:cxn modelId="{F12D2B50-DCFE-4663-8556-52F929E2CE4F}" type="presOf" srcId="{301A7FB1-6F7E-49B7-9210-20AC39744331}" destId="{CFA0E23C-33E6-44D6-B084-A4CE1B40295F}" srcOrd="1" destOrd="0" presId="urn:microsoft.com/office/officeart/2005/8/layout/process1"/>
    <dgm:cxn modelId="{76B66A53-1C3C-45A9-B01B-D351979EBC81}" type="presOf" srcId="{F50A2F8F-0D97-45A1-95FD-DE7FE82F3A5A}" destId="{BC39054F-E4F6-4637-8578-2AD17E806EBB}" srcOrd="0" destOrd="0" presId="urn:microsoft.com/office/officeart/2005/8/layout/process1"/>
    <dgm:cxn modelId="{F675A880-2121-4A14-9F69-C572C183476F}" srcId="{F50A2F8F-0D97-45A1-95FD-DE7FE82F3A5A}" destId="{71DB4789-704E-497B-91C3-54826C6D9260}" srcOrd="4" destOrd="0" parTransId="{635D2A1E-E681-4F92-85D1-02F419B5EBA5}" sibTransId="{86223F4C-795B-4BED-A038-B859CC02C058}"/>
    <dgm:cxn modelId="{2938FD81-A263-488B-A478-90737BFF671B}" type="presOf" srcId="{301A7FB1-6F7E-49B7-9210-20AC39744331}" destId="{33404CA2-E100-4334-9062-B309B5ADEC7A}" srcOrd="0" destOrd="0" presId="urn:microsoft.com/office/officeart/2005/8/layout/process1"/>
    <dgm:cxn modelId="{F786439C-CBB8-4C26-9329-3710EA5AB2BC}" type="presOf" srcId="{6B6F6ED0-C833-488B-A1E8-18981A30BF8A}" destId="{160035B6-7055-48F0-BA13-56D0A1E73873}" srcOrd="0" destOrd="0" presId="urn:microsoft.com/office/officeart/2005/8/layout/process1"/>
    <dgm:cxn modelId="{A61A5A9F-5AC5-4DB8-9090-033F7ECBB23E}" type="presOf" srcId="{753A2CD0-FF91-4761-B108-C6552980A2DE}" destId="{A5598D08-FC6D-4257-A275-8453AE050C73}" srcOrd="0" destOrd="0" presId="urn:microsoft.com/office/officeart/2005/8/layout/process1"/>
    <dgm:cxn modelId="{CC8B8DA3-7C92-4DE0-8A85-0006B7603198}" type="presOf" srcId="{C2673E60-6A64-4B74-AD44-4E4E57CC891C}" destId="{9A0F6F28-C3D2-487A-9DE9-375513A8BF0C}" srcOrd="0" destOrd="0" presId="urn:microsoft.com/office/officeart/2005/8/layout/process1"/>
    <dgm:cxn modelId="{B7416DA4-1DE3-4E84-A41E-CEFE9E0D02FB}" type="presOf" srcId="{33A30C7E-924C-44E8-B8D9-3CA75DE2346A}" destId="{BAA2B37F-3E49-4463-8155-99CD3D920F0E}" srcOrd="0" destOrd="0" presId="urn:microsoft.com/office/officeart/2005/8/layout/process1"/>
    <dgm:cxn modelId="{F94482B3-823D-42A0-9DA1-E19338068796}" type="presOf" srcId="{C2673E60-6A64-4B74-AD44-4E4E57CC891C}" destId="{81716AAC-A4A4-459C-9E5F-4AD07E8D8634}" srcOrd="1" destOrd="0" presId="urn:microsoft.com/office/officeart/2005/8/layout/process1"/>
    <dgm:cxn modelId="{2298C3BC-A725-4975-9D03-9B9437F67C19}" type="presOf" srcId="{78FB5C7E-0915-4DA7-AC46-EB5B3A73007D}" destId="{27A7EEF2-9939-482B-B067-8E4685ACCB6B}" srcOrd="1" destOrd="0" presId="urn:microsoft.com/office/officeart/2005/8/layout/process1"/>
    <dgm:cxn modelId="{B923BDBE-4190-47F2-94E4-97B3B752D8F8}" type="presOf" srcId="{C9B4E1B2-4118-41ED-B1F7-A3422093571C}" destId="{1A27A2A9-369C-4887-A405-0D1AE1AD6781}" srcOrd="0" destOrd="0" presId="urn:microsoft.com/office/officeart/2005/8/layout/process1"/>
    <dgm:cxn modelId="{838A86DB-9A7C-4AD9-A82E-756768A5EE4D}" srcId="{F50A2F8F-0D97-45A1-95FD-DE7FE82F3A5A}" destId="{C9B4E1B2-4118-41ED-B1F7-A3422093571C}" srcOrd="0" destOrd="0" parTransId="{C107FCAD-2BE5-4BBB-85E9-7A5BAB9ABC40}" sibTransId="{78FB5C7E-0915-4DA7-AC46-EB5B3A73007D}"/>
    <dgm:cxn modelId="{E0EA18ED-11EC-4C82-85D3-F926A65D9B5A}" type="presOf" srcId="{B7543983-AA36-4414-9D72-44A5D9B29EAE}" destId="{4ECA59C6-05D9-4EFC-9707-6584E5310F51}" srcOrd="0" destOrd="0" presId="urn:microsoft.com/office/officeart/2005/8/layout/process1"/>
    <dgm:cxn modelId="{FD903809-94F4-4780-960A-8E33DE19DAE8}" type="presParOf" srcId="{BC39054F-E4F6-4637-8578-2AD17E806EBB}" destId="{1A27A2A9-369C-4887-A405-0D1AE1AD6781}" srcOrd="0" destOrd="0" presId="urn:microsoft.com/office/officeart/2005/8/layout/process1"/>
    <dgm:cxn modelId="{89E5FEB5-B980-4C35-ADA0-EDFC05A1CD41}" type="presParOf" srcId="{BC39054F-E4F6-4637-8578-2AD17E806EBB}" destId="{B8C143CA-B788-45BC-A356-B65453AEDE6C}" srcOrd="1" destOrd="0" presId="urn:microsoft.com/office/officeart/2005/8/layout/process1"/>
    <dgm:cxn modelId="{5262F3C1-5555-468F-A340-67170F334624}" type="presParOf" srcId="{B8C143CA-B788-45BC-A356-B65453AEDE6C}" destId="{27A7EEF2-9939-482B-B067-8E4685ACCB6B}" srcOrd="0" destOrd="0" presId="urn:microsoft.com/office/officeart/2005/8/layout/process1"/>
    <dgm:cxn modelId="{006CD1BD-2069-41CE-A2C1-322DA4B61C77}" type="presParOf" srcId="{BC39054F-E4F6-4637-8578-2AD17E806EBB}" destId="{4ECA59C6-05D9-4EFC-9707-6584E5310F51}" srcOrd="2" destOrd="0" presId="urn:microsoft.com/office/officeart/2005/8/layout/process1"/>
    <dgm:cxn modelId="{CB9A398A-FA18-4830-A5F2-A7FF5979FFB7}" type="presParOf" srcId="{BC39054F-E4F6-4637-8578-2AD17E806EBB}" destId="{160035B6-7055-48F0-BA13-56D0A1E73873}" srcOrd="3" destOrd="0" presId="urn:microsoft.com/office/officeart/2005/8/layout/process1"/>
    <dgm:cxn modelId="{7D611857-62E9-4B05-9C48-30B978BE6D9C}" type="presParOf" srcId="{160035B6-7055-48F0-BA13-56D0A1E73873}" destId="{1F26D774-291F-41F9-92CC-185B8DC40E51}" srcOrd="0" destOrd="0" presId="urn:microsoft.com/office/officeart/2005/8/layout/process1"/>
    <dgm:cxn modelId="{91C961F6-8B30-492B-8A1A-5D4CA5A7BE9F}" type="presParOf" srcId="{BC39054F-E4F6-4637-8578-2AD17E806EBB}" destId="{A5598D08-FC6D-4257-A275-8453AE050C73}" srcOrd="4" destOrd="0" presId="urn:microsoft.com/office/officeart/2005/8/layout/process1"/>
    <dgm:cxn modelId="{9DC937CD-C332-4F27-9D83-F780C278BA68}" type="presParOf" srcId="{BC39054F-E4F6-4637-8578-2AD17E806EBB}" destId="{33404CA2-E100-4334-9062-B309B5ADEC7A}" srcOrd="5" destOrd="0" presId="urn:microsoft.com/office/officeart/2005/8/layout/process1"/>
    <dgm:cxn modelId="{3C8D74ED-9F45-4F99-97F1-BF2B43780873}" type="presParOf" srcId="{33404CA2-E100-4334-9062-B309B5ADEC7A}" destId="{CFA0E23C-33E6-44D6-B084-A4CE1B40295F}" srcOrd="0" destOrd="0" presId="urn:microsoft.com/office/officeart/2005/8/layout/process1"/>
    <dgm:cxn modelId="{B61C78D5-8E9C-4129-9B6C-36FF4343F096}" type="presParOf" srcId="{BC39054F-E4F6-4637-8578-2AD17E806EBB}" destId="{BAA2B37F-3E49-4463-8155-99CD3D920F0E}" srcOrd="6" destOrd="0" presId="urn:microsoft.com/office/officeart/2005/8/layout/process1"/>
    <dgm:cxn modelId="{56850194-6B99-47AC-AA5C-70F53F36ADE9}" type="presParOf" srcId="{BC39054F-E4F6-4637-8578-2AD17E806EBB}" destId="{9A0F6F28-C3D2-487A-9DE9-375513A8BF0C}" srcOrd="7" destOrd="0" presId="urn:microsoft.com/office/officeart/2005/8/layout/process1"/>
    <dgm:cxn modelId="{DA00C4E2-14A7-4BC5-A965-798A93859EFC}" type="presParOf" srcId="{9A0F6F28-C3D2-487A-9DE9-375513A8BF0C}" destId="{81716AAC-A4A4-459C-9E5F-4AD07E8D8634}" srcOrd="0" destOrd="0" presId="urn:microsoft.com/office/officeart/2005/8/layout/process1"/>
    <dgm:cxn modelId="{F4F3FF16-D17C-4EFA-960B-A0600C98D20B}" type="presParOf" srcId="{BC39054F-E4F6-4637-8578-2AD17E806EBB}" destId="{B93D28A8-5AE6-42D1-98EF-DE71B70555E1}"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2A9-369C-4887-A405-0D1AE1AD6781}">
      <dsp:nvSpPr>
        <dsp:cNvPr id="0" name=""/>
        <dsp:cNvSpPr/>
      </dsp:nvSpPr>
      <dsp:spPr>
        <a:xfrm>
          <a:off x="11570" y="870042"/>
          <a:ext cx="1539206" cy="1307915"/>
        </a:xfrm>
        <a:prstGeom prst="roundRect">
          <a:avLst>
            <a:gd name="adj" fmla="val 10000"/>
          </a:avLst>
        </a:prstGeom>
        <a:solidFill>
          <a:srgbClr val="E94E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solidFill>
                <a:schemeClr val="bg1"/>
              </a:solidFill>
            </a:rPr>
            <a:t>1) Our approach</a:t>
          </a:r>
        </a:p>
      </dsp:txBody>
      <dsp:txXfrm>
        <a:off x="49878" y="908350"/>
        <a:ext cx="1462590" cy="1231299"/>
      </dsp:txXfrm>
    </dsp:sp>
    <dsp:sp modelId="{B8C143CA-B788-45BC-A356-B65453AEDE6C}">
      <dsp:nvSpPr>
        <dsp:cNvPr id="0" name=""/>
        <dsp:cNvSpPr/>
      </dsp:nvSpPr>
      <dsp:spPr>
        <a:xfrm>
          <a:off x="1701029"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701029" y="1412211"/>
        <a:ext cx="222975" cy="223577"/>
      </dsp:txXfrm>
    </dsp:sp>
    <dsp:sp modelId="{4ECA59C6-05D9-4EFC-9707-6584E5310F51}">
      <dsp:nvSpPr>
        <dsp:cNvPr id="0" name=""/>
        <dsp:cNvSpPr/>
      </dsp:nvSpPr>
      <dsp:spPr>
        <a:xfrm>
          <a:off x="2151788" y="870042"/>
          <a:ext cx="2083212"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2) Underlying funding pressures</a:t>
          </a:r>
        </a:p>
      </dsp:txBody>
      <dsp:txXfrm>
        <a:off x="2190096" y="908350"/>
        <a:ext cx="2006596" cy="1231299"/>
      </dsp:txXfrm>
    </dsp:sp>
    <dsp:sp modelId="{160035B6-7055-48F0-BA13-56D0A1E73873}">
      <dsp:nvSpPr>
        <dsp:cNvPr id="0" name=""/>
        <dsp:cNvSpPr/>
      </dsp:nvSpPr>
      <dsp:spPr>
        <a:xfrm>
          <a:off x="4385254"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85254" y="1412211"/>
        <a:ext cx="222975" cy="223577"/>
      </dsp:txXfrm>
    </dsp:sp>
    <dsp:sp modelId="{A5598D08-FC6D-4257-A275-8453AE050C73}">
      <dsp:nvSpPr>
        <dsp:cNvPr id="0" name=""/>
        <dsp:cNvSpPr/>
      </dsp:nvSpPr>
      <dsp:spPr>
        <a:xfrm>
          <a:off x="4836013" y="870042"/>
          <a:ext cx="2004479"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3) Additional funding pressures</a:t>
          </a:r>
        </a:p>
      </dsp:txBody>
      <dsp:txXfrm>
        <a:off x="4874321" y="908350"/>
        <a:ext cx="1927863" cy="1231299"/>
      </dsp:txXfrm>
    </dsp:sp>
    <dsp:sp modelId="{33404CA2-E100-4334-9062-B309B5ADEC7A}">
      <dsp:nvSpPr>
        <dsp:cNvPr id="0" name=""/>
        <dsp:cNvSpPr/>
      </dsp:nvSpPr>
      <dsp:spPr>
        <a:xfrm>
          <a:off x="6990746"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990746" y="1412211"/>
        <a:ext cx="222975" cy="223577"/>
      </dsp:txXfrm>
    </dsp:sp>
    <dsp:sp modelId="{BAA2B37F-3E49-4463-8155-99CD3D920F0E}">
      <dsp:nvSpPr>
        <dsp:cNvPr id="0" name=""/>
        <dsp:cNvSpPr/>
      </dsp:nvSpPr>
      <dsp:spPr>
        <a:xfrm>
          <a:off x="7441504" y="870042"/>
          <a:ext cx="1655427"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4) Results</a:t>
          </a:r>
        </a:p>
      </dsp:txBody>
      <dsp:txXfrm>
        <a:off x="7479812" y="908350"/>
        <a:ext cx="1578811" cy="1231299"/>
      </dsp:txXfrm>
    </dsp:sp>
    <dsp:sp modelId="{9A0F6F28-C3D2-487A-9DE9-375513A8BF0C}">
      <dsp:nvSpPr>
        <dsp:cNvPr id="0" name=""/>
        <dsp:cNvSpPr/>
      </dsp:nvSpPr>
      <dsp:spPr>
        <a:xfrm>
          <a:off x="9247185"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247185" y="1412211"/>
        <a:ext cx="222975" cy="223577"/>
      </dsp:txXfrm>
    </dsp:sp>
    <dsp:sp modelId="{B93D28A8-5AE6-42D1-98EF-DE71B70555E1}">
      <dsp:nvSpPr>
        <dsp:cNvPr id="0" name=""/>
        <dsp:cNvSpPr/>
      </dsp:nvSpPr>
      <dsp:spPr>
        <a:xfrm>
          <a:off x="9697944" y="870042"/>
          <a:ext cx="227565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5) Implications</a:t>
          </a:r>
        </a:p>
      </dsp:txBody>
      <dsp:txXfrm>
        <a:off x="9736252" y="908350"/>
        <a:ext cx="2199040" cy="1231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2A9-369C-4887-A405-0D1AE1AD6781}">
      <dsp:nvSpPr>
        <dsp:cNvPr id="0" name=""/>
        <dsp:cNvSpPr/>
      </dsp:nvSpPr>
      <dsp:spPr>
        <a:xfrm>
          <a:off x="11570" y="870042"/>
          <a:ext cx="153920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 Our approach</a:t>
          </a:r>
        </a:p>
      </dsp:txBody>
      <dsp:txXfrm>
        <a:off x="49878" y="908350"/>
        <a:ext cx="1462590" cy="1231299"/>
      </dsp:txXfrm>
    </dsp:sp>
    <dsp:sp modelId="{B8C143CA-B788-45BC-A356-B65453AEDE6C}">
      <dsp:nvSpPr>
        <dsp:cNvPr id="0" name=""/>
        <dsp:cNvSpPr/>
      </dsp:nvSpPr>
      <dsp:spPr>
        <a:xfrm>
          <a:off x="1701029"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701029" y="1412211"/>
        <a:ext cx="222975" cy="223577"/>
      </dsp:txXfrm>
    </dsp:sp>
    <dsp:sp modelId="{4ECA59C6-05D9-4EFC-9707-6584E5310F51}">
      <dsp:nvSpPr>
        <dsp:cNvPr id="0" name=""/>
        <dsp:cNvSpPr/>
      </dsp:nvSpPr>
      <dsp:spPr>
        <a:xfrm>
          <a:off x="2151788" y="870042"/>
          <a:ext cx="2083212" cy="130791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2) Underlying funding pressures</a:t>
          </a:r>
        </a:p>
      </dsp:txBody>
      <dsp:txXfrm>
        <a:off x="2190096" y="908350"/>
        <a:ext cx="2006596" cy="1231299"/>
      </dsp:txXfrm>
    </dsp:sp>
    <dsp:sp modelId="{160035B6-7055-48F0-BA13-56D0A1E73873}">
      <dsp:nvSpPr>
        <dsp:cNvPr id="0" name=""/>
        <dsp:cNvSpPr/>
      </dsp:nvSpPr>
      <dsp:spPr>
        <a:xfrm>
          <a:off x="4385254"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85254" y="1412211"/>
        <a:ext cx="222975" cy="223577"/>
      </dsp:txXfrm>
    </dsp:sp>
    <dsp:sp modelId="{A5598D08-FC6D-4257-A275-8453AE050C73}">
      <dsp:nvSpPr>
        <dsp:cNvPr id="0" name=""/>
        <dsp:cNvSpPr/>
      </dsp:nvSpPr>
      <dsp:spPr>
        <a:xfrm>
          <a:off x="4836013" y="870042"/>
          <a:ext cx="2004479"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3) Additional funding pressures</a:t>
          </a:r>
        </a:p>
      </dsp:txBody>
      <dsp:txXfrm>
        <a:off x="4874321" y="908350"/>
        <a:ext cx="1927863" cy="1231299"/>
      </dsp:txXfrm>
    </dsp:sp>
    <dsp:sp modelId="{33404CA2-E100-4334-9062-B309B5ADEC7A}">
      <dsp:nvSpPr>
        <dsp:cNvPr id="0" name=""/>
        <dsp:cNvSpPr/>
      </dsp:nvSpPr>
      <dsp:spPr>
        <a:xfrm>
          <a:off x="6990746"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990746" y="1412211"/>
        <a:ext cx="222975" cy="223577"/>
      </dsp:txXfrm>
    </dsp:sp>
    <dsp:sp modelId="{BAA2B37F-3E49-4463-8155-99CD3D920F0E}">
      <dsp:nvSpPr>
        <dsp:cNvPr id="0" name=""/>
        <dsp:cNvSpPr/>
      </dsp:nvSpPr>
      <dsp:spPr>
        <a:xfrm>
          <a:off x="7441504" y="870042"/>
          <a:ext cx="1655427"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4) Results</a:t>
          </a:r>
        </a:p>
      </dsp:txBody>
      <dsp:txXfrm>
        <a:off x="7479812" y="908350"/>
        <a:ext cx="1578811" cy="1231299"/>
      </dsp:txXfrm>
    </dsp:sp>
    <dsp:sp modelId="{9A0F6F28-C3D2-487A-9DE9-375513A8BF0C}">
      <dsp:nvSpPr>
        <dsp:cNvPr id="0" name=""/>
        <dsp:cNvSpPr/>
      </dsp:nvSpPr>
      <dsp:spPr>
        <a:xfrm>
          <a:off x="9247185"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247185" y="1412211"/>
        <a:ext cx="222975" cy="223577"/>
      </dsp:txXfrm>
    </dsp:sp>
    <dsp:sp modelId="{B93D28A8-5AE6-42D1-98EF-DE71B70555E1}">
      <dsp:nvSpPr>
        <dsp:cNvPr id="0" name=""/>
        <dsp:cNvSpPr/>
      </dsp:nvSpPr>
      <dsp:spPr>
        <a:xfrm>
          <a:off x="9697944" y="870042"/>
          <a:ext cx="227565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5) Implications</a:t>
          </a:r>
        </a:p>
      </dsp:txBody>
      <dsp:txXfrm>
        <a:off x="9736252" y="908350"/>
        <a:ext cx="2199040" cy="1231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2A9-369C-4887-A405-0D1AE1AD6781}">
      <dsp:nvSpPr>
        <dsp:cNvPr id="0" name=""/>
        <dsp:cNvSpPr/>
      </dsp:nvSpPr>
      <dsp:spPr>
        <a:xfrm>
          <a:off x="11570" y="870042"/>
          <a:ext cx="1539206" cy="1307915"/>
        </a:xfrm>
        <a:prstGeom prst="roundRect">
          <a:avLst>
            <a:gd name="adj" fmla="val 10000"/>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 Our approach</a:t>
          </a:r>
        </a:p>
      </dsp:txBody>
      <dsp:txXfrm>
        <a:off x="49878" y="908350"/>
        <a:ext cx="1462590" cy="1231299"/>
      </dsp:txXfrm>
    </dsp:sp>
    <dsp:sp modelId="{B8C143CA-B788-45BC-A356-B65453AEDE6C}">
      <dsp:nvSpPr>
        <dsp:cNvPr id="0" name=""/>
        <dsp:cNvSpPr/>
      </dsp:nvSpPr>
      <dsp:spPr>
        <a:xfrm>
          <a:off x="1701029"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701029" y="1412211"/>
        <a:ext cx="222975" cy="223577"/>
      </dsp:txXfrm>
    </dsp:sp>
    <dsp:sp modelId="{4ECA59C6-05D9-4EFC-9707-6584E5310F51}">
      <dsp:nvSpPr>
        <dsp:cNvPr id="0" name=""/>
        <dsp:cNvSpPr/>
      </dsp:nvSpPr>
      <dsp:spPr>
        <a:xfrm>
          <a:off x="2151788" y="870042"/>
          <a:ext cx="2083212"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2) Underlying funding pressures</a:t>
          </a:r>
        </a:p>
      </dsp:txBody>
      <dsp:txXfrm>
        <a:off x="2190096" y="908350"/>
        <a:ext cx="2006596" cy="1231299"/>
      </dsp:txXfrm>
    </dsp:sp>
    <dsp:sp modelId="{160035B6-7055-48F0-BA13-56D0A1E73873}">
      <dsp:nvSpPr>
        <dsp:cNvPr id="0" name=""/>
        <dsp:cNvSpPr/>
      </dsp:nvSpPr>
      <dsp:spPr>
        <a:xfrm>
          <a:off x="4385254"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85254" y="1412211"/>
        <a:ext cx="222975" cy="223577"/>
      </dsp:txXfrm>
    </dsp:sp>
    <dsp:sp modelId="{A5598D08-FC6D-4257-A275-8453AE050C73}">
      <dsp:nvSpPr>
        <dsp:cNvPr id="0" name=""/>
        <dsp:cNvSpPr/>
      </dsp:nvSpPr>
      <dsp:spPr>
        <a:xfrm>
          <a:off x="4836013" y="870042"/>
          <a:ext cx="2004479" cy="130791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3) Additional funding pressures</a:t>
          </a:r>
        </a:p>
      </dsp:txBody>
      <dsp:txXfrm>
        <a:off x="4874321" y="908350"/>
        <a:ext cx="1927863" cy="1231299"/>
      </dsp:txXfrm>
    </dsp:sp>
    <dsp:sp modelId="{33404CA2-E100-4334-9062-B309B5ADEC7A}">
      <dsp:nvSpPr>
        <dsp:cNvPr id="0" name=""/>
        <dsp:cNvSpPr/>
      </dsp:nvSpPr>
      <dsp:spPr>
        <a:xfrm>
          <a:off x="6990746"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990746" y="1412211"/>
        <a:ext cx="222975" cy="223577"/>
      </dsp:txXfrm>
    </dsp:sp>
    <dsp:sp modelId="{BAA2B37F-3E49-4463-8155-99CD3D920F0E}">
      <dsp:nvSpPr>
        <dsp:cNvPr id="0" name=""/>
        <dsp:cNvSpPr/>
      </dsp:nvSpPr>
      <dsp:spPr>
        <a:xfrm>
          <a:off x="7441504" y="870042"/>
          <a:ext cx="1655427"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4) Results</a:t>
          </a:r>
        </a:p>
      </dsp:txBody>
      <dsp:txXfrm>
        <a:off x="7479812" y="908350"/>
        <a:ext cx="1578811" cy="1231299"/>
      </dsp:txXfrm>
    </dsp:sp>
    <dsp:sp modelId="{9A0F6F28-C3D2-487A-9DE9-375513A8BF0C}">
      <dsp:nvSpPr>
        <dsp:cNvPr id="0" name=""/>
        <dsp:cNvSpPr/>
      </dsp:nvSpPr>
      <dsp:spPr>
        <a:xfrm>
          <a:off x="9247185"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247185" y="1412211"/>
        <a:ext cx="222975" cy="223577"/>
      </dsp:txXfrm>
    </dsp:sp>
    <dsp:sp modelId="{B93D28A8-5AE6-42D1-98EF-DE71B70555E1}">
      <dsp:nvSpPr>
        <dsp:cNvPr id="0" name=""/>
        <dsp:cNvSpPr/>
      </dsp:nvSpPr>
      <dsp:spPr>
        <a:xfrm>
          <a:off x="9697944" y="870042"/>
          <a:ext cx="227565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5) Implications</a:t>
          </a:r>
        </a:p>
      </dsp:txBody>
      <dsp:txXfrm>
        <a:off x="9736252" y="908350"/>
        <a:ext cx="2199040" cy="1231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2A9-369C-4887-A405-0D1AE1AD6781}">
      <dsp:nvSpPr>
        <dsp:cNvPr id="0" name=""/>
        <dsp:cNvSpPr/>
      </dsp:nvSpPr>
      <dsp:spPr>
        <a:xfrm>
          <a:off x="11570" y="870042"/>
          <a:ext cx="153920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 Our approach</a:t>
          </a:r>
        </a:p>
      </dsp:txBody>
      <dsp:txXfrm>
        <a:off x="49878" y="908350"/>
        <a:ext cx="1462590" cy="1231299"/>
      </dsp:txXfrm>
    </dsp:sp>
    <dsp:sp modelId="{B8C143CA-B788-45BC-A356-B65453AEDE6C}">
      <dsp:nvSpPr>
        <dsp:cNvPr id="0" name=""/>
        <dsp:cNvSpPr/>
      </dsp:nvSpPr>
      <dsp:spPr>
        <a:xfrm>
          <a:off x="1701029"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701029" y="1412211"/>
        <a:ext cx="222975" cy="223577"/>
      </dsp:txXfrm>
    </dsp:sp>
    <dsp:sp modelId="{4ECA59C6-05D9-4EFC-9707-6584E5310F51}">
      <dsp:nvSpPr>
        <dsp:cNvPr id="0" name=""/>
        <dsp:cNvSpPr/>
      </dsp:nvSpPr>
      <dsp:spPr>
        <a:xfrm>
          <a:off x="2151788" y="870042"/>
          <a:ext cx="2083212"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2) Underlying funding pressures</a:t>
          </a:r>
        </a:p>
      </dsp:txBody>
      <dsp:txXfrm>
        <a:off x="2190096" y="908350"/>
        <a:ext cx="2006596" cy="1231299"/>
      </dsp:txXfrm>
    </dsp:sp>
    <dsp:sp modelId="{160035B6-7055-48F0-BA13-56D0A1E73873}">
      <dsp:nvSpPr>
        <dsp:cNvPr id="0" name=""/>
        <dsp:cNvSpPr/>
      </dsp:nvSpPr>
      <dsp:spPr>
        <a:xfrm>
          <a:off x="4385254"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85254" y="1412211"/>
        <a:ext cx="222975" cy="223577"/>
      </dsp:txXfrm>
    </dsp:sp>
    <dsp:sp modelId="{A5598D08-FC6D-4257-A275-8453AE050C73}">
      <dsp:nvSpPr>
        <dsp:cNvPr id="0" name=""/>
        <dsp:cNvSpPr/>
      </dsp:nvSpPr>
      <dsp:spPr>
        <a:xfrm>
          <a:off x="4836013" y="870042"/>
          <a:ext cx="2004479"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3) Additional funding pressures</a:t>
          </a:r>
        </a:p>
      </dsp:txBody>
      <dsp:txXfrm>
        <a:off x="4874321" y="908350"/>
        <a:ext cx="1927863" cy="1231299"/>
      </dsp:txXfrm>
    </dsp:sp>
    <dsp:sp modelId="{33404CA2-E100-4334-9062-B309B5ADEC7A}">
      <dsp:nvSpPr>
        <dsp:cNvPr id="0" name=""/>
        <dsp:cNvSpPr/>
      </dsp:nvSpPr>
      <dsp:spPr>
        <a:xfrm>
          <a:off x="6990746"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990746" y="1412211"/>
        <a:ext cx="222975" cy="223577"/>
      </dsp:txXfrm>
    </dsp:sp>
    <dsp:sp modelId="{BAA2B37F-3E49-4463-8155-99CD3D920F0E}">
      <dsp:nvSpPr>
        <dsp:cNvPr id="0" name=""/>
        <dsp:cNvSpPr/>
      </dsp:nvSpPr>
      <dsp:spPr>
        <a:xfrm>
          <a:off x="7441504" y="870042"/>
          <a:ext cx="1655427" cy="130791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4) Results</a:t>
          </a:r>
        </a:p>
      </dsp:txBody>
      <dsp:txXfrm>
        <a:off x="7479812" y="908350"/>
        <a:ext cx="1578811" cy="1231299"/>
      </dsp:txXfrm>
    </dsp:sp>
    <dsp:sp modelId="{9A0F6F28-C3D2-487A-9DE9-375513A8BF0C}">
      <dsp:nvSpPr>
        <dsp:cNvPr id="0" name=""/>
        <dsp:cNvSpPr/>
      </dsp:nvSpPr>
      <dsp:spPr>
        <a:xfrm>
          <a:off x="9247185"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247185" y="1412211"/>
        <a:ext cx="222975" cy="223577"/>
      </dsp:txXfrm>
    </dsp:sp>
    <dsp:sp modelId="{B93D28A8-5AE6-42D1-98EF-DE71B70555E1}">
      <dsp:nvSpPr>
        <dsp:cNvPr id="0" name=""/>
        <dsp:cNvSpPr/>
      </dsp:nvSpPr>
      <dsp:spPr>
        <a:xfrm>
          <a:off x="9697944" y="870042"/>
          <a:ext cx="227565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5) Implications</a:t>
          </a:r>
        </a:p>
      </dsp:txBody>
      <dsp:txXfrm>
        <a:off x="9736252" y="908350"/>
        <a:ext cx="2199040" cy="1231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A2A9-369C-4887-A405-0D1AE1AD6781}">
      <dsp:nvSpPr>
        <dsp:cNvPr id="0" name=""/>
        <dsp:cNvSpPr/>
      </dsp:nvSpPr>
      <dsp:spPr>
        <a:xfrm>
          <a:off x="11570" y="870042"/>
          <a:ext cx="1539206"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 Our approach</a:t>
          </a:r>
        </a:p>
      </dsp:txBody>
      <dsp:txXfrm>
        <a:off x="49878" y="908350"/>
        <a:ext cx="1462590" cy="1231299"/>
      </dsp:txXfrm>
    </dsp:sp>
    <dsp:sp modelId="{B8C143CA-B788-45BC-A356-B65453AEDE6C}">
      <dsp:nvSpPr>
        <dsp:cNvPr id="0" name=""/>
        <dsp:cNvSpPr/>
      </dsp:nvSpPr>
      <dsp:spPr>
        <a:xfrm>
          <a:off x="1701029"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701029" y="1412211"/>
        <a:ext cx="222975" cy="223577"/>
      </dsp:txXfrm>
    </dsp:sp>
    <dsp:sp modelId="{4ECA59C6-05D9-4EFC-9707-6584E5310F51}">
      <dsp:nvSpPr>
        <dsp:cNvPr id="0" name=""/>
        <dsp:cNvSpPr/>
      </dsp:nvSpPr>
      <dsp:spPr>
        <a:xfrm>
          <a:off x="2151788" y="870042"/>
          <a:ext cx="2083212"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2) Underlying funding pressures</a:t>
          </a:r>
        </a:p>
      </dsp:txBody>
      <dsp:txXfrm>
        <a:off x="2190096" y="908350"/>
        <a:ext cx="2006596" cy="1231299"/>
      </dsp:txXfrm>
    </dsp:sp>
    <dsp:sp modelId="{160035B6-7055-48F0-BA13-56D0A1E73873}">
      <dsp:nvSpPr>
        <dsp:cNvPr id="0" name=""/>
        <dsp:cNvSpPr/>
      </dsp:nvSpPr>
      <dsp:spPr>
        <a:xfrm>
          <a:off x="4385254"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85254" y="1412211"/>
        <a:ext cx="222975" cy="223577"/>
      </dsp:txXfrm>
    </dsp:sp>
    <dsp:sp modelId="{A5598D08-FC6D-4257-A275-8453AE050C73}">
      <dsp:nvSpPr>
        <dsp:cNvPr id="0" name=""/>
        <dsp:cNvSpPr/>
      </dsp:nvSpPr>
      <dsp:spPr>
        <a:xfrm>
          <a:off x="4836013" y="870042"/>
          <a:ext cx="2004479"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3) Additional funding pressures</a:t>
          </a:r>
        </a:p>
      </dsp:txBody>
      <dsp:txXfrm>
        <a:off x="4874321" y="908350"/>
        <a:ext cx="1927863" cy="1231299"/>
      </dsp:txXfrm>
    </dsp:sp>
    <dsp:sp modelId="{33404CA2-E100-4334-9062-B309B5ADEC7A}">
      <dsp:nvSpPr>
        <dsp:cNvPr id="0" name=""/>
        <dsp:cNvSpPr/>
      </dsp:nvSpPr>
      <dsp:spPr>
        <a:xfrm>
          <a:off x="6990746"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990746" y="1412211"/>
        <a:ext cx="222975" cy="223577"/>
      </dsp:txXfrm>
    </dsp:sp>
    <dsp:sp modelId="{BAA2B37F-3E49-4463-8155-99CD3D920F0E}">
      <dsp:nvSpPr>
        <dsp:cNvPr id="0" name=""/>
        <dsp:cNvSpPr/>
      </dsp:nvSpPr>
      <dsp:spPr>
        <a:xfrm>
          <a:off x="7441504" y="870042"/>
          <a:ext cx="1655427" cy="130791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4) Results</a:t>
          </a:r>
        </a:p>
      </dsp:txBody>
      <dsp:txXfrm>
        <a:off x="7479812" y="908350"/>
        <a:ext cx="1578811" cy="1231299"/>
      </dsp:txXfrm>
    </dsp:sp>
    <dsp:sp modelId="{9A0F6F28-C3D2-487A-9DE9-375513A8BF0C}">
      <dsp:nvSpPr>
        <dsp:cNvPr id="0" name=""/>
        <dsp:cNvSpPr/>
      </dsp:nvSpPr>
      <dsp:spPr>
        <a:xfrm>
          <a:off x="9247185" y="1337686"/>
          <a:ext cx="318536" cy="372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247185" y="1412211"/>
        <a:ext cx="222975" cy="223577"/>
      </dsp:txXfrm>
    </dsp:sp>
    <dsp:sp modelId="{B93D28A8-5AE6-42D1-98EF-DE71B70555E1}">
      <dsp:nvSpPr>
        <dsp:cNvPr id="0" name=""/>
        <dsp:cNvSpPr/>
      </dsp:nvSpPr>
      <dsp:spPr>
        <a:xfrm>
          <a:off x="9697944" y="870042"/>
          <a:ext cx="2275656" cy="130791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5) Implications</a:t>
          </a:r>
        </a:p>
      </dsp:txBody>
      <dsp:txXfrm>
        <a:off x="9736252" y="908350"/>
        <a:ext cx="2199040" cy="12312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F6F0E-70FE-DD40-8BA9-D5DA8C413EE2}" type="datetimeFigureOut">
              <a:t>9/6/2021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2CC5C-D248-C54C-9EC4-C2D43B4A26E7}" type="slidenum">
              <a:t>‹#›</a:t>
            </a:fld>
            <a:endParaRPr lang="en-GB"/>
          </a:p>
        </p:txBody>
      </p:sp>
    </p:spTree>
    <p:extLst>
      <p:ext uri="{BB962C8B-B14F-4D97-AF65-F5344CB8AC3E}">
        <p14:creationId xmlns:p14="http://schemas.microsoft.com/office/powerpoint/2010/main" val="38427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2</a:t>
            </a:fld>
            <a:endParaRPr lang="en-GB"/>
          </a:p>
        </p:txBody>
      </p:sp>
    </p:spTree>
    <p:extLst>
      <p:ext uri="{BB962C8B-B14F-4D97-AF65-F5344CB8AC3E}">
        <p14:creationId xmlns:p14="http://schemas.microsoft.com/office/powerpoint/2010/main" val="54711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7</a:t>
            </a:fld>
            <a:endParaRPr lang="en-GB"/>
          </a:p>
        </p:txBody>
      </p:sp>
    </p:spTree>
    <p:extLst>
      <p:ext uri="{BB962C8B-B14F-4D97-AF65-F5344CB8AC3E}">
        <p14:creationId xmlns:p14="http://schemas.microsoft.com/office/powerpoint/2010/main" val="87129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13</a:t>
            </a:fld>
            <a:endParaRPr lang="en-GB"/>
          </a:p>
        </p:txBody>
      </p:sp>
    </p:spTree>
    <p:extLst>
      <p:ext uri="{BB962C8B-B14F-4D97-AF65-F5344CB8AC3E}">
        <p14:creationId xmlns:p14="http://schemas.microsoft.com/office/powerpoint/2010/main" val="107006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24</a:t>
            </a:fld>
            <a:endParaRPr lang="en-GB"/>
          </a:p>
        </p:txBody>
      </p:sp>
    </p:spTree>
    <p:extLst>
      <p:ext uri="{BB962C8B-B14F-4D97-AF65-F5344CB8AC3E}">
        <p14:creationId xmlns:p14="http://schemas.microsoft.com/office/powerpoint/2010/main" val="379335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30</a:t>
            </a:fld>
            <a:endParaRPr lang="en-GB"/>
          </a:p>
        </p:txBody>
      </p:sp>
    </p:spTree>
    <p:extLst>
      <p:ext uri="{BB962C8B-B14F-4D97-AF65-F5344CB8AC3E}">
        <p14:creationId xmlns:p14="http://schemas.microsoft.com/office/powerpoint/2010/main" val="9398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31</a:t>
            </a:fld>
            <a:endParaRPr lang="en-GB"/>
          </a:p>
        </p:txBody>
      </p:sp>
    </p:spTree>
    <p:extLst>
      <p:ext uri="{BB962C8B-B14F-4D97-AF65-F5344CB8AC3E}">
        <p14:creationId xmlns:p14="http://schemas.microsoft.com/office/powerpoint/2010/main" val="352453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145AD8D-16C7-BB45-9CA3-C304391A0E94}"/>
              </a:ext>
            </a:extLst>
          </p:cNvPr>
          <p:cNvSpPr>
            <a:spLocks noGrp="1"/>
          </p:cNvSpPr>
          <p:nvPr>
            <p:ph type="body" sz="quarter" idx="10" hasCustomPrompt="1"/>
          </p:nvPr>
        </p:nvSpPr>
        <p:spPr>
          <a:xfrm>
            <a:off x="1457325" y="1764000"/>
            <a:ext cx="9144000" cy="828000"/>
          </a:xfrm>
        </p:spPr>
        <p:txBody>
          <a:bodyPr/>
          <a:lstStyle>
            <a:lvl1pPr>
              <a:buNone/>
              <a:defRPr sz="5750" b="1" i="0" spc="-40" baseline="0">
                <a:solidFill>
                  <a:srgbClr val="1C8280"/>
                </a:solidFill>
                <a:latin typeface="+mj-lt"/>
              </a:defRPr>
            </a:lvl1pPr>
          </a:lstStyle>
          <a:p>
            <a:pPr lvl="0"/>
            <a:r>
              <a:rPr lang="en-GB"/>
              <a:t>2020</a:t>
            </a:r>
          </a:p>
        </p:txBody>
      </p:sp>
      <p:pic>
        <p:nvPicPr>
          <p:cNvPr id="9" name="Picture 8">
            <a:extLst>
              <a:ext uri="{FF2B5EF4-FFF2-40B4-BE49-F238E27FC236}">
                <a16:creationId xmlns:a16="http://schemas.microsoft.com/office/drawing/2014/main" id="{26BD56E5-A0E9-7646-9FB7-9892DC2C21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59225"/>
            <a:ext cx="12192000" cy="2895600"/>
          </a:xfrm>
          <a:prstGeom prst="rect">
            <a:avLst/>
          </a:prstGeom>
        </p:spPr>
      </p:pic>
      <p:sp>
        <p:nvSpPr>
          <p:cNvPr id="2" name="Title 1">
            <a:extLst>
              <a:ext uri="{FF2B5EF4-FFF2-40B4-BE49-F238E27FC236}">
                <a16:creationId xmlns:a16="http://schemas.microsoft.com/office/drawing/2014/main" id="{982D1EA7-B4DD-453B-AB98-D9A859ECE12E}"/>
              </a:ext>
            </a:extLst>
          </p:cNvPr>
          <p:cNvSpPr>
            <a:spLocks noGrp="1"/>
          </p:cNvSpPr>
          <p:nvPr>
            <p:ph type="ctrTitle" hasCustomPrompt="1"/>
          </p:nvPr>
        </p:nvSpPr>
        <p:spPr>
          <a:xfrm>
            <a:off x="1458000" y="1008000"/>
            <a:ext cx="9144000" cy="792000"/>
          </a:xfrm>
        </p:spPr>
        <p:txBody>
          <a:bodyPr anchor="t" anchorCtr="0"/>
          <a:lstStyle>
            <a:lvl1pPr algn="l">
              <a:defRPr sz="5750" spc="-40" baseline="0">
                <a:solidFill>
                  <a:schemeClr val="bg2"/>
                </a:solidFill>
                <a:latin typeface="+mj-lt"/>
              </a:defRPr>
            </a:lvl1pPr>
          </a:lstStyle>
          <a:p>
            <a:r>
              <a:rPr lang="en-US"/>
              <a:t>Report Title</a:t>
            </a:r>
            <a:endParaRPr lang="en-GB"/>
          </a:p>
        </p:txBody>
      </p:sp>
      <p:sp>
        <p:nvSpPr>
          <p:cNvPr id="3" name="Subtitle 2">
            <a:extLst>
              <a:ext uri="{FF2B5EF4-FFF2-40B4-BE49-F238E27FC236}">
                <a16:creationId xmlns:a16="http://schemas.microsoft.com/office/drawing/2014/main" id="{F0927E56-C84D-4CF8-A657-FA1056E39BBD}"/>
              </a:ext>
            </a:extLst>
          </p:cNvPr>
          <p:cNvSpPr>
            <a:spLocks noGrp="1"/>
          </p:cNvSpPr>
          <p:nvPr>
            <p:ph type="subTitle" idx="1" hasCustomPrompt="1"/>
          </p:nvPr>
        </p:nvSpPr>
        <p:spPr>
          <a:xfrm>
            <a:off x="1457325" y="3186000"/>
            <a:ext cx="4638675" cy="288000"/>
          </a:xfrm>
        </p:spPr>
        <p:txBody>
          <a:bodyPr anchor="t" anchorCtr="0"/>
          <a:lstStyle>
            <a:lvl1pPr marL="0" indent="0" algn="l">
              <a:buNone/>
              <a:defRPr sz="1850" b="1" i="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here</a:t>
            </a:r>
            <a:endParaRPr lang="en-GB"/>
          </a:p>
        </p:txBody>
      </p:sp>
      <p:pic>
        <p:nvPicPr>
          <p:cNvPr id="13" name="Picture 12">
            <a:extLst>
              <a:ext uri="{FF2B5EF4-FFF2-40B4-BE49-F238E27FC236}">
                <a16:creationId xmlns:a16="http://schemas.microsoft.com/office/drawing/2014/main" id="{06109A08-26E0-7942-AB25-88FB36546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200" y="5508000"/>
            <a:ext cx="3098800" cy="990600"/>
          </a:xfrm>
          <a:prstGeom prst="rect">
            <a:avLst/>
          </a:prstGeom>
        </p:spPr>
      </p:pic>
      <p:sp>
        <p:nvSpPr>
          <p:cNvPr id="14" name="TextBox 13">
            <a:extLst>
              <a:ext uri="{FF2B5EF4-FFF2-40B4-BE49-F238E27FC236}">
                <a16:creationId xmlns:a16="http://schemas.microsoft.com/office/drawing/2014/main" id="{7C9A41C4-1767-AD44-90D5-8683E5D9B666}"/>
              </a:ext>
            </a:extLst>
          </p:cNvPr>
          <p:cNvSpPr txBox="1"/>
          <p:nvPr userDrawn="1"/>
        </p:nvSpPr>
        <p:spPr>
          <a:xfrm>
            <a:off x="1458000" y="349200"/>
            <a:ext cx="4638000" cy="720000"/>
          </a:xfrm>
          <a:prstGeom prst="rect">
            <a:avLst/>
          </a:prstGeom>
          <a:noFill/>
        </p:spPr>
        <p:txBody>
          <a:bodyPr wrap="square" lIns="0" tIns="0" rIns="0" bIns="0" rtlCol="0">
            <a:noAutofit/>
          </a:bodyPr>
          <a:lstStyle/>
          <a:p>
            <a:pPr>
              <a:lnSpc>
                <a:spcPct val="90000"/>
              </a:lnSpc>
            </a:pPr>
            <a:r>
              <a:rPr lang="en-GB" sz="5750" b="1" i="0" spc="-40" baseline="0">
                <a:solidFill>
                  <a:schemeClr val="accent5"/>
                </a:solidFill>
                <a:latin typeface="+mj-lt"/>
              </a:rPr>
              <a:t>REAL Centre</a:t>
            </a:r>
          </a:p>
        </p:txBody>
      </p:sp>
      <p:sp>
        <p:nvSpPr>
          <p:cNvPr id="19" name="Text Placeholder 18">
            <a:extLst>
              <a:ext uri="{FF2B5EF4-FFF2-40B4-BE49-F238E27FC236}">
                <a16:creationId xmlns:a16="http://schemas.microsoft.com/office/drawing/2014/main" id="{EFCC4937-8F9F-1143-A45A-F8FB320FF6CD}"/>
              </a:ext>
            </a:extLst>
          </p:cNvPr>
          <p:cNvSpPr>
            <a:spLocks noGrp="1"/>
          </p:cNvSpPr>
          <p:nvPr>
            <p:ph type="body" sz="quarter" idx="11" hasCustomPrompt="1"/>
          </p:nvPr>
        </p:nvSpPr>
        <p:spPr>
          <a:xfrm>
            <a:off x="1457325" y="3492000"/>
            <a:ext cx="3423594" cy="360000"/>
          </a:xfrm>
        </p:spPr>
        <p:txBody>
          <a:bodyPr/>
          <a:lstStyle>
            <a:lvl1pPr>
              <a:buNone/>
              <a:defRPr sz="1850" b="1" i="0">
                <a:solidFill>
                  <a:srgbClr val="1C8280"/>
                </a:solidFill>
                <a:latin typeface="+mj-lt"/>
              </a:defRPr>
            </a:lvl1pPr>
          </a:lstStyle>
          <a:p>
            <a:pPr lvl="0"/>
            <a:r>
              <a:rPr lang="en-GB"/>
              <a:t>Month Year</a:t>
            </a:r>
          </a:p>
        </p:txBody>
      </p:sp>
    </p:spTree>
    <p:extLst>
      <p:ext uri="{BB962C8B-B14F-4D97-AF65-F5344CB8AC3E}">
        <p14:creationId xmlns:p14="http://schemas.microsoft.com/office/powerpoint/2010/main" val="383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2" y="1252800"/>
            <a:ext cx="10080000" cy="4320000"/>
          </a:xfrm>
        </p:spPr>
        <p:txBody>
          <a:bodyPr/>
          <a:lstStyle>
            <a:lvl1pPr marL="432000" indent="-432000">
              <a:spcBef>
                <a:spcPts val="0"/>
              </a:spcBef>
              <a:spcAft>
                <a:spcPts val="2600"/>
              </a:spcAft>
              <a:defRPr sz="185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84005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3" y="1252800"/>
            <a:ext cx="7973999" cy="4320000"/>
          </a:xfrm>
        </p:spPr>
        <p:txBody>
          <a:bodyPr/>
          <a:lstStyle>
            <a:lvl1pPr marL="432000" indent="-432000">
              <a:spcBef>
                <a:spcPts val="0"/>
              </a:spcBef>
              <a:spcAft>
                <a:spcPts val="2200"/>
              </a:spcAft>
              <a:defRPr sz="150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7" name="Text Placeholder 7">
            <a:extLst>
              <a:ext uri="{FF2B5EF4-FFF2-40B4-BE49-F238E27FC236}">
                <a16:creationId xmlns:a16="http://schemas.microsoft.com/office/drawing/2014/main" id="{C68EC2A0-583D-D349-80E0-E2A4CFB7F1C7}"/>
              </a:ext>
            </a:extLst>
          </p:cNvPr>
          <p:cNvSpPr>
            <a:spLocks noGrp="1"/>
          </p:cNvSpPr>
          <p:nvPr>
            <p:ph type="body" sz="quarter" idx="14"/>
          </p:nvPr>
        </p:nvSpPr>
        <p:spPr>
          <a:xfrm>
            <a:off x="9061200" y="1252800"/>
            <a:ext cx="2808000" cy="4320000"/>
          </a:xfrm>
        </p:spPr>
        <p:txBody>
          <a:bodyPr/>
          <a:lstStyle>
            <a:lvl1pPr marL="0" indent="0">
              <a:spcBef>
                <a:spcPts val="0"/>
              </a:spcBef>
              <a:spcAft>
                <a:spcPts val="0"/>
              </a:spcAft>
              <a:buNone/>
              <a:defRPr sz="1500"/>
            </a:lvl1pPr>
          </a:lstStyle>
          <a:p>
            <a:pPr lvl="0"/>
            <a:r>
              <a:rPr lang="en-GB"/>
              <a:t>Click to edit Master text styles</a:t>
            </a:r>
          </a:p>
        </p:txBody>
      </p:sp>
    </p:spTree>
    <p:extLst>
      <p:ext uri="{BB962C8B-B14F-4D97-AF65-F5344CB8AC3E}">
        <p14:creationId xmlns:p14="http://schemas.microsoft.com/office/powerpoint/2010/main" val="14170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a:xfrm>
            <a:off x="252000" y="273600"/>
            <a:ext cx="10515600" cy="612000"/>
          </a:xfrm>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4" name="Chart Placeholder 3">
            <a:extLst>
              <a:ext uri="{FF2B5EF4-FFF2-40B4-BE49-F238E27FC236}">
                <a16:creationId xmlns:a16="http://schemas.microsoft.com/office/drawing/2014/main" id="{52574970-98B3-C943-AB30-1FECE434FF6A}"/>
              </a:ext>
            </a:extLst>
          </p:cNvPr>
          <p:cNvSpPr>
            <a:spLocks noGrp="1"/>
          </p:cNvSpPr>
          <p:nvPr>
            <p:ph type="chart" sz="quarter" idx="15"/>
          </p:nvPr>
        </p:nvSpPr>
        <p:spPr>
          <a:xfrm>
            <a:off x="284163" y="1617076"/>
            <a:ext cx="6885263" cy="3955050"/>
          </a:xfrm>
        </p:spPr>
        <p:txBody>
          <a:bodyPr/>
          <a:lstStyle>
            <a:lvl1pPr>
              <a:buNone/>
              <a:defRPr/>
            </a:lvl1pPr>
          </a:lstStyle>
          <a:p>
            <a:endParaRPr lang="en-GB"/>
          </a:p>
        </p:txBody>
      </p:sp>
      <p:sp>
        <p:nvSpPr>
          <p:cNvPr id="11" name="Text Placeholder 10">
            <a:extLst>
              <a:ext uri="{FF2B5EF4-FFF2-40B4-BE49-F238E27FC236}">
                <a16:creationId xmlns:a16="http://schemas.microsoft.com/office/drawing/2014/main" id="{46D482CB-E49B-BF42-B00B-7FCEBAB13748}"/>
              </a:ext>
            </a:extLst>
          </p:cNvPr>
          <p:cNvSpPr>
            <a:spLocks noGrp="1"/>
          </p:cNvSpPr>
          <p:nvPr>
            <p:ph type="body" sz="quarter" idx="16"/>
          </p:nvPr>
        </p:nvSpPr>
        <p:spPr>
          <a:xfrm>
            <a:off x="7560000" y="1252538"/>
            <a:ext cx="3751263" cy="4319587"/>
          </a:xfrm>
        </p:spPr>
        <p:txBody>
          <a:bodyPr/>
          <a:lstStyle>
            <a:lvl1pPr>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6">
            <a:extLst>
              <a:ext uri="{FF2B5EF4-FFF2-40B4-BE49-F238E27FC236}">
                <a16:creationId xmlns:a16="http://schemas.microsoft.com/office/drawing/2014/main" id="{B381215B-D466-F34D-9822-8700383024BD}"/>
              </a:ext>
            </a:extLst>
          </p:cNvPr>
          <p:cNvSpPr>
            <a:spLocks noGrp="1"/>
          </p:cNvSpPr>
          <p:nvPr>
            <p:ph type="body" sz="quarter" idx="17" hasCustomPrompt="1"/>
          </p:nvPr>
        </p:nvSpPr>
        <p:spPr>
          <a:xfrm>
            <a:off x="284162" y="1252538"/>
            <a:ext cx="6885263" cy="305260"/>
          </a:xfrm>
        </p:spPr>
        <p:txBody>
          <a:bodyPr/>
          <a:lstStyle>
            <a:lvl1pPr>
              <a:buNone/>
              <a:defRPr sz="1800" b="1">
                <a:solidFill>
                  <a:srgbClr val="890D03"/>
                </a:solidFill>
                <a:latin typeface="+mj-lt"/>
              </a:defRPr>
            </a:lvl1pPr>
          </a:lstStyle>
          <a:p>
            <a:pPr lvl="0"/>
            <a:r>
              <a:rPr lang="en-GB"/>
              <a:t>Chart title</a:t>
            </a:r>
          </a:p>
        </p:txBody>
      </p:sp>
    </p:spTree>
    <p:extLst>
      <p:ext uri="{BB962C8B-B14F-4D97-AF65-F5344CB8AC3E}">
        <p14:creationId xmlns:p14="http://schemas.microsoft.com/office/powerpoint/2010/main" val="673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with Tex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7" name="Text Placeholder 6">
            <a:extLst>
              <a:ext uri="{FF2B5EF4-FFF2-40B4-BE49-F238E27FC236}">
                <a16:creationId xmlns:a16="http://schemas.microsoft.com/office/drawing/2014/main" id="{B381215B-D466-F34D-9822-8700383024BD}"/>
              </a:ext>
            </a:extLst>
          </p:cNvPr>
          <p:cNvSpPr>
            <a:spLocks noGrp="1"/>
          </p:cNvSpPr>
          <p:nvPr>
            <p:ph type="body" sz="quarter" idx="17" hasCustomPrompt="1"/>
          </p:nvPr>
        </p:nvSpPr>
        <p:spPr>
          <a:xfrm>
            <a:off x="284162" y="1252538"/>
            <a:ext cx="6885263" cy="305260"/>
          </a:xfrm>
        </p:spPr>
        <p:txBody>
          <a:bodyPr/>
          <a:lstStyle>
            <a:lvl1pPr>
              <a:buNone/>
              <a:defRPr sz="1800" b="1">
                <a:solidFill>
                  <a:srgbClr val="890D03"/>
                </a:solidFill>
                <a:latin typeface="+mj-lt"/>
              </a:defRPr>
            </a:lvl1pPr>
          </a:lstStyle>
          <a:p>
            <a:pPr lvl="0"/>
            <a:r>
              <a:rPr lang="en-GB"/>
              <a:t>Chart title</a:t>
            </a:r>
          </a:p>
        </p:txBody>
      </p:sp>
    </p:spTree>
    <p:extLst>
      <p:ext uri="{BB962C8B-B14F-4D97-AF65-F5344CB8AC3E}">
        <p14:creationId xmlns:p14="http://schemas.microsoft.com/office/powerpoint/2010/main" val="377258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b="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4" name="Content Placeholder 3">
            <a:extLst>
              <a:ext uri="{FF2B5EF4-FFF2-40B4-BE49-F238E27FC236}">
                <a16:creationId xmlns:a16="http://schemas.microsoft.com/office/drawing/2014/main" id="{1C3A172E-A798-A740-9C14-9930A8EDFE16}"/>
              </a:ext>
            </a:extLst>
          </p:cNvPr>
          <p:cNvSpPr>
            <a:spLocks noGrp="1"/>
          </p:cNvSpPr>
          <p:nvPr>
            <p:ph sz="quarter" idx="15"/>
          </p:nvPr>
        </p:nvSpPr>
        <p:spPr>
          <a:xfrm>
            <a:off x="284163" y="1616400"/>
            <a:ext cx="11585575" cy="3960000"/>
          </a:xfrm>
        </p:spPr>
        <p:txBody>
          <a:bodyPr/>
          <a:lstStyle>
            <a:lvl1pPr>
              <a:buNone/>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6">
            <a:extLst>
              <a:ext uri="{FF2B5EF4-FFF2-40B4-BE49-F238E27FC236}">
                <a16:creationId xmlns:a16="http://schemas.microsoft.com/office/drawing/2014/main" id="{4753C9EA-2CDA-E74C-A64D-7572C98F0044}"/>
              </a:ext>
            </a:extLst>
          </p:cNvPr>
          <p:cNvSpPr>
            <a:spLocks noGrp="1"/>
          </p:cNvSpPr>
          <p:nvPr>
            <p:ph type="body" sz="quarter" idx="17" hasCustomPrompt="1"/>
          </p:nvPr>
        </p:nvSpPr>
        <p:spPr>
          <a:xfrm>
            <a:off x="284162" y="1252538"/>
            <a:ext cx="6480000" cy="305260"/>
          </a:xfrm>
        </p:spPr>
        <p:txBody>
          <a:bodyPr/>
          <a:lstStyle>
            <a:lvl1pPr>
              <a:buNone/>
              <a:defRPr sz="1800" b="1">
                <a:solidFill>
                  <a:srgbClr val="890D03"/>
                </a:solidFill>
                <a:latin typeface="+mj-lt"/>
              </a:defRPr>
            </a:lvl1pPr>
          </a:lstStyle>
          <a:p>
            <a:pPr lvl="0"/>
            <a:r>
              <a:rPr lang="en-GB"/>
              <a:t>Chart title</a:t>
            </a:r>
          </a:p>
        </p:txBody>
      </p:sp>
    </p:spTree>
    <p:extLst>
      <p:ext uri="{BB962C8B-B14F-4D97-AF65-F5344CB8AC3E}">
        <p14:creationId xmlns:p14="http://schemas.microsoft.com/office/powerpoint/2010/main" val="57930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 Te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2"/>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rgbClr val="1C828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47146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 R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rgbClr val="890D03"/>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rgbClr val="E94E5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182106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 Purp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rgbClr val="461B48"/>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rgbClr val="9887AC"/>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30014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316618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rgbClr val="890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94081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Slide - Dark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332259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Slide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rgbClr val="461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48460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2" y="1522799"/>
            <a:ext cx="10188000" cy="4104000"/>
          </a:xfrm>
        </p:spPr>
        <p:txBody>
          <a:bodyPr/>
          <a:lstStyle>
            <a:lvl1pPr marL="432000" indent="-432000">
              <a:spcBef>
                <a:spcPts val="0"/>
              </a:spcBef>
              <a:spcAft>
                <a:spcPts val="2600"/>
              </a:spcAft>
              <a:defRPr sz="185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7353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2C806-47BD-4780-B560-5B8EE0BE904B}"/>
              </a:ext>
            </a:extLst>
          </p:cNvPr>
          <p:cNvSpPr>
            <a:spLocks noGrp="1"/>
          </p:cNvSpPr>
          <p:nvPr>
            <p:ph type="title"/>
          </p:nvPr>
        </p:nvSpPr>
        <p:spPr>
          <a:xfrm>
            <a:off x="252000" y="273600"/>
            <a:ext cx="10515600" cy="61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5474A8-9F3E-4FEC-9AEF-6D73A5E90386}"/>
              </a:ext>
            </a:extLst>
          </p:cNvPr>
          <p:cNvSpPr>
            <a:spLocks noGrp="1"/>
          </p:cNvSpPr>
          <p:nvPr>
            <p:ph type="body" idx="1"/>
          </p:nvPr>
        </p:nvSpPr>
        <p:spPr>
          <a:xfrm>
            <a:off x="284400" y="1730091"/>
            <a:ext cx="110694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5" name="Footer Placeholder 4">
            <a:extLst>
              <a:ext uri="{FF2B5EF4-FFF2-40B4-BE49-F238E27FC236}">
                <a16:creationId xmlns:a16="http://schemas.microsoft.com/office/drawing/2014/main" id="{FAFBE095-6933-4AF2-9740-C5FF1E5DC416}"/>
              </a:ext>
            </a:extLst>
          </p:cNvPr>
          <p:cNvSpPr>
            <a:spLocks noGrp="1"/>
          </p:cNvSpPr>
          <p:nvPr>
            <p:ph type="ftr" sz="quarter" idx="3"/>
          </p:nvPr>
        </p:nvSpPr>
        <p:spPr>
          <a:xfrm>
            <a:off x="2448000" y="6228000"/>
            <a:ext cx="8905800" cy="365125"/>
          </a:xfrm>
          <a:prstGeom prst="rect">
            <a:avLst/>
          </a:prstGeom>
        </p:spPr>
        <p:txBody>
          <a:bodyPr vert="horz" lIns="0" tIns="0" rIns="0" bIns="0" rtlCol="0" anchor="t" anchorCtr="0">
            <a:noAutofit/>
          </a:bodyPr>
          <a:lstStyle>
            <a:lvl1pPr algn="l">
              <a:defRPr sz="1150" b="0" i="0">
                <a:solidFill>
                  <a:srgbClr val="808080"/>
                </a:solidFill>
                <a:latin typeface="+mn-lt"/>
              </a:defRPr>
            </a:lvl1pPr>
          </a:lstStyle>
          <a:p>
            <a:endParaRPr lang="en-GB">
              <a:solidFill>
                <a:srgbClr val="808080"/>
              </a:solidFill>
            </a:endParaRPr>
          </a:p>
        </p:txBody>
      </p:sp>
      <p:sp>
        <p:nvSpPr>
          <p:cNvPr id="6" name="Slide Number Placeholder 5">
            <a:extLst>
              <a:ext uri="{FF2B5EF4-FFF2-40B4-BE49-F238E27FC236}">
                <a16:creationId xmlns:a16="http://schemas.microsoft.com/office/drawing/2014/main" id="{F2860DC0-BC38-4383-BEFD-1DBA6B4E3A62}"/>
              </a:ext>
            </a:extLst>
          </p:cNvPr>
          <p:cNvSpPr>
            <a:spLocks noGrp="1"/>
          </p:cNvSpPr>
          <p:nvPr>
            <p:ph type="sldNum" sz="quarter" idx="4"/>
          </p:nvPr>
        </p:nvSpPr>
        <p:spPr>
          <a:xfrm>
            <a:off x="11509200" y="6480000"/>
            <a:ext cx="360000" cy="180000"/>
          </a:xfrm>
          <a:prstGeom prst="rect">
            <a:avLst/>
          </a:prstGeom>
        </p:spPr>
        <p:txBody>
          <a:bodyPr vert="horz" lIns="0" tIns="0" rIns="0" bIns="0" rtlCol="0" anchor="t" anchorCtr="0">
            <a:noAutofit/>
          </a:bodyPr>
          <a:lstStyle>
            <a:lvl1pPr algn="r">
              <a:defRPr sz="1100" b="0" i="0">
                <a:solidFill>
                  <a:schemeClr val="tx1"/>
                </a:solidFill>
                <a:latin typeface="+mn-lt"/>
              </a:defRPr>
            </a:lvl1pPr>
          </a:lstStyle>
          <a:p>
            <a:fld id="{81671F1F-C2EB-4484-9694-2E03901D1FCF}" type="slidenum">
              <a:rPr lang="en-GB" smtClean="0"/>
              <a:pPr/>
              <a:t>‹#›</a:t>
            </a:fld>
            <a:endParaRPr lang="en-GB">
              <a:latin typeface="+mn-lt"/>
            </a:endParaRPr>
          </a:p>
        </p:txBody>
      </p:sp>
    </p:spTree>
    <p:extLst>
      <p:ext uri="{BB962C8B-B14F-4D97-AF65-F5344CB8AC3E}">
        <p14:creationId xmlns:p14="http://schemas.microsoft.com/office/powerpoint/2010/main" val="34984000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69" r:id="rId4"/>
    <p:sldLayoutId id="2147483665" r:id="rId5"/>
    <p:sldLayoutId id="2147483651" r:id="rId6"/>
    <p:sldLayoutId id="2147483667" r:id="rId7"/>
    <p:sldLayoutId id="2147483666" r:id="rId8"/>
    <p:sldLayoutId id="2147483650" r:id="rId9"/>
    <p:sldLayoutId id="2147483663" r:id="rId10"/>
    <p:sldLayoutId id="2147483661" r:id="rId11"/>
    <p:sldLayoutId id="2147483664" r:id="rId12"/>
    <p:sldLayoutId id="2147483670" r:id="rId13"/>
    <p:sldLayoutId id="2147483662" r:id="rId14"/>
  </p:sldLayoutIdLst>
  <p:hf hdr="0" dt="0"/>
  <p:txStyles>
    <p:titleStyle>
      <a:lvl1pPr algn="l" defTabSz="914400" rtl="0" eaLnBrk="1" latinLnBrk="0" hangingPunct="1">
        <a:lnSpc>
          <a:spcPct val="90000"/>
        </a:lnSpc>
        <a:spcBef>
          <a:spcPct val="0"/>
        </a:spcBef>
        <a:buNone/>
        <a:defRPr sz="4500" b="1" i="0" kern="1200">
          <a:solidFill>
            <a:schemeClr val="tx1"/>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org.uk/what-we-do/real-centr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health.org.uk/publications/reports/the-bigger-picture" TargetMode="External"/><Relationship Id="rId5" Type="http://schemas.openxmlformats.org/officeDocument/2006/relationships/hyperlink" Target="https://www.health.org.uk/publications/long-reads/managing-uncertainty" TargetMode="External"/><Relationship Id="rId4" Type="http://schemas.openxmlformats.org/officeDocument/2006/relationships/hyperlink" Target="https://www.health.org.uk/publications/reports/securing-the-future-funding-health-and-social-care-to-the-2030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org.uk/news-and-comment/charts-and-infographics/REAL-social-care-funding-gap"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52092-8497-FC4D-A6CD-333FCFE3183C}"/>
              </a:ext>
            </a:extLst>
          </p:cNvPr>
          <p:cNvSpPr>
            <a:spLocks noGrp="1"/>
          </p:cNvSpPr>
          <p:nvPr>
            <p:ph type="ctrTitle"/>
          </p:nvPr>
        </p:nvSpPr>
        <p:spPr>
          <a:xfrm>
            <a:off x="1457325" y="1131825"/>
            <a:ext cx="9752925" cy="792000"/>
          </a:xfrm>
        </p:spPr>
        <p:txBody>
          <a:bodyPr/>
          <a:lstStyle/>
          <a:p>
            <a:r>
              <a:rPr lang="en-GB"/>
              <a:t>Health and social care funding to 2024/25</a:t>
            </a:r>
          </a:p>
        </p:txBody>
      </p:sp>
      <p:sp>
        <p:nvSpPr>
          <p:cNvPr id="7" name="Text Placeholder 6">
            <a:extLst>
              <a:ext uri="{FF2B5EF4-FFF2-40B4-BE49-F238E27FC236}">
                <a16:creationId xmlns:a16="http://schemas.microsoft.com/office/drawing/2014/main" id="{6257AA2E-39BC-6341-A59A-A7EF6A8B90F2}"/>
              </a:ext>
            </a:extLst>
          </p:cNvPr>
          <p:cNvSpPr>
            <a:spLocks noGrp="1"/>
          </p:cNvSpPr>
          <p:nvPr>
            <p:ph type="body" sz="quarter" idx="11"/>
          </p:nvPr>
        </p:nvSpPr>
        <p:spPr>
          <a:xfrm>
            <a:off x="1457325" y="3492000"/>
            <a:ext cx="3423594" cy="360000"/>
          </a:xfrm>
        </p:spPr>
        <p:txBody>
          <a:bodyPr/>
          <a:lstStyle/>
          <a:p>
            <a:pPr marL="359410" indent="-359410"/>
            <a:r>
              <a:rPr lang="en-GB"/>
              <a:t>September 2021 </a:t>
            </a:r>
            <a:endParaRPr lang="en-US"/>
          </a:p>
        </p:txBody>
      </p:sp>
    </p:spTree>
    <p:extLst>
      <p:ext uri="{BB962C8B-B14F-4D97-AF65-F5344CB8AC3E}">
        <p14:creationId xmlns:p14="http://schemas.microsoft.com/office/powerpoint/2010/main" val="242089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CD70-78F7-4E32-B123-6F93EE988E17}"/>
              </a:ext>
            </a:extLst>
          </p:cNvPr>
          <p:cNvSpPr>
            <a:spLocks noGrp="1"/>
          </p:cNvSpPr>
          <p:nvPr>
            <p:ph type="title"/>
          </p:nvPr>
        </p:nvSpPr>
        <p:spPr>
          <a:xfrm>
            <a:off x="252000" y="273600"/>
            <a:ext cx="10911684" cy="612000"/>
          </a:xfrm>
        </p:spPr>
        <p:txBody>
          <a:bodyPr/>
          <a:lstStyle/>
          <a:p>
            <a:r>
              <a:rPr lang="en-GB"/>
              <a:t>The combination of pay and productivity is crucial for determining how much funding is needed to meet demand.</a:t>
            </a:r>
          </a:p>
        </p:txBody>
      </p:sp>
      <p:sp>
        <p:nvSpPr>
          <p:cNvPr id="4" name="Slide Number Placeholder 3">
            <a:extLst>
              <a:ext uri="{FF2B5EF4-FFF2-40B4-BE49-F238E27FC236}">
                <a16:creationId xmlns:a16="http://schemas.microsoft.com/office/drawing/2014/main" id="{611FD434-FB60-46EC-A9EF-9643119DBE86}"/>
              </a:ext>
            </a:extLst>
          </p:cNvPr>
          <p:cNvSpPr>
            <a:spLocks noGrp="1"/>
          </p:cNvSpPr>
          <p:nvPr>
            <p:ph type="sldNum" sz="quarter" idx="12"/>
          </p:nvPr>
        </p:nvSpPr>
        <p:spPr/>
        <p:txBody>
          <a:bodyPr/>
          <a:lstStyle/>
          <a:p>
            <a:fld id="{81671F1F-C2EB-4484-9694-2E03901D1FCF}" type="slidenum">
              <a:rPr lang="en-GB" smtClean="0"/>
              <a:t>10</a:t>
            </a:fld>
            <a:endParaRPr lang="en-GB"/>
          </a:p>
        </p:txBody>
      </p:sp>
      <p:graphicFrame>
        <p:nvGraphicFramePr>
          <p:cNvPr id="9" name="Table 8">
            <a:extLst>
              <a:ext uri="{FF2B5EF4-FFF2-40B4-BE49-F238E27FC236}">
                <a16:creationId xmlns:a16="http://schemas.microsoft.com/office/drawing/2014/main" id="{C074079D-CCED-4C18-A1C3-3C941C3AF806}"/>
              </a:ext>
            </a:extLst>
          </p:cNvPr>
          <p:cNvGraphicFramePr>
            <a:graphicFrameLocks noGrp="1"/>
          </p:cNvGraphicFramePr>
          <p:nvPr>
            <p:extLst>
              <p:ext uri="{D42A27DB-BD31-4B8C-83A1-F6EECF244321}">
                <p14:modId xmlns:p14="http://schemas.microsoft.com/office/powerpoint/2010/main" val="1334863561"/>
              </p:ext>
            </p:extLst>
          </p:nvPr>
        </p:nvGraphicFramePr>
        <p:xfrm>
          <a:off x="5863930" y="5174535"/>
          <a:ext cx="5933079" cy="1188000"/>
        </p:xfrm>
        <a:graphic>
          <a:graphicData uri="http://schemas.openxmlformats.org/drawingml/2006/table">
            <a:tbl>
              <a:tblPr firstRow="1" firstCol="1" bandRow="1">
                <a:tableStyleId>{5C22544A-7EE6-4342-B048-85BDC9FD1C3A}</a:tableStyleId>
              </a:tblPr>
              <a:tblGrid>
                <a:gridCol w="3702101">
                  <a:extLst>
                    <a:ext uri="{9D8B030D-6E8A-4147-A177-3AD203B41FA5}">
                      <a16:colId xmlns:a16="http://schemas.microsoft.com/office/drawing/2014/main" val="2717941281"/>
                    </a:ext>
                  </a:extLst>
                </a:gridCol>
                <a:gridCol w="2230978">
                  <a:extLst>
                    <a:ext uri="{9D8B030D-6E8A-4147-A177-3AD203B41FA5}">
                      <a16:colId xmlns:a16="http://schemas.microsoft.com/office/drawing/2014/main" val="3133172961"/>
                    </a:ext>
                  </a:extLst>
                </a:gridCol>
              </a:tblGrid>
              <a:tr h="432000">
                <a:tc>
                  <a:txBody>
                    <a:bodyPr/>
                    <a:lstStyle/>
                    <a:p>
                      <a:pPr>
                        <a:lnSpc>
                          <a:spcPts val="1300"/>
                        </a:lnSpc>
                      </a:pPr>
                      <a:r>
                        <a:rPr lang="en-GB" sz="1300">
                          <a:effectLst/>
                        </a:rPr>
                        <a:t>Possible assumptions</a:t>
                      </a:r>
                      <a:endParaRPr lang="en-GB" sz="13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ctr"/>
                </a:tc>
                <a:tc>
                  <a:txBody>
                    <a:bodyPr/>
                    <a:lstStyle/>
                    <a:p>
                      <a:pPr algn="ctr">
                        <a:lnSpc>
                          <a:spcPts val="1300"/>
                        </a:lnSpc>
                      </a:pPr>
                      <a:r>
                        <a:rPr lang="en-GB" sz="1300">
                          <a:effectLst/>
                        </a:rPr>
                        <a:t>Annual growth </a:t>
                      </a:r>
                    </a:p>
                    <a:p>
                      <a:pPr algn="ctr">
                        <a:lnSpc>
                          <a:spcPts val="1300"/>
                        </a:lnSpc>
                      </a:pPr>
                      <a:r>
                        <a:rPr lang="en-GB" sz="1300">
                          <a:effectLst/>
                        </a:rPr>
                        <a:t>2018/19–2024/25 (%)</a:t>
                      </a:r>
                      <a:endParaRPr lang="en-GB" sz="13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07764190"/>
                  </a:ext>
                </a:extLst>
              </a:tr>
              <a:tr h="252000">
                <a:tc>
                  <a:txBody>
                    <a:bodyPr/>
                    <a:lstStyle/>
                    <a:p>
                      <a:pPr>
                        <a:lnSpc>
                          <a:spcPct val="110000"/>
                        </a:lnSpc>
                        <a:spcAft>
                          <a:spcPts val="1200"/>
                        </a:spcAft>
                        <a:tabLst>
                          <a:tab pos="4140835" algn="l"/>
                        </a:tabLst>
                      </a:pPr>
                      <a:r>
                        <a:rPr lang="en-GB" sz="1300" b="0" i="0">
                          <a:effectLst/>
                        </a:rPr>
                        <a:t>LOW (low pay / high productivity)</a:t>
                      </a:r>
                      <a:endParaRPr lang="en-GB" sz="1300" b="0" i="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0000"/>
                        </a:lnSpc>
                        <a:spcAft>
                          <a:spcPts val="1200"/>
                        </a:spcAft>
                        <a:tabLst>
                          <a:tab pos="4140835" algn="l"/>
                        </a:tabLst>
                      </a:pPr>
                      <a:r>
                        <a:rPr lang="en-GB" sz="1300">
                          <a:effectLst/>
                        </a:rPr>
                        <a:t>1.9%</a:t>
                      </a:r>
                      <a:endParaRPr lang="en-GB" sz="13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43929531"/>
                  </a:ext>
                </a:extLst>
              </a:tr>
              <a:tr h="252000">
                <a:tc>
                  <a:txBody>
                    <a:bodyPr/>
                    <a:lstStyle/>
                    <a:p>
                      <a:pPr>
                        <a:lnSpc>
                          <a:spcPct val="110000"/>
                        </a:lnSpc>
                        <a:spcAft>
                          <a:spcPts val="1200"/>
                        </a:spcAft>
                        <a:tabLst>
                          <a:tab pos="4140835" algn="l"/>
                        </a:tabLst>
                      </a:pPr>
                      <a:r>
                        <a:rPr lang="en-GB" sz="1300" b="0" i="0">
                          <a:effectLst/>
                        </a:rPr>
                        <a:t>MEDIUM (medium pay / medium productivity)</a:t>
                      </a:r>
                      <a:endParaRPr lang="en-GB" sz="1300" b="0" i="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0000"/>
                        </a:lnSpc>
                        <a:spcAft>
                          <a:spcPts val="1200"/>
                        </a:spcAft>
                        <a:tabLst>
                          <a:tab pos="4140835" algn="l"/>
                        </a:tabLst>
                      </a:pPr>
                      <a:r>
                        <a:rPr lang="en-GB" sz="1300">
                          <a:effectLst/>
                        </a:rPr>
                        <a:t>3.1%</a:t>
                      </a:r>
                      <a:endParaRPr lang="en-GB" sz="13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92028369"/>
                  </a:ext>
                </a:extLst>
              </a:tr>
              <a:tr h="252000">
                <a:tc>
                  <a:txBody>
                    <a:bodyPr/>
                    <a:lstStyle/>
                    <a:p>
                      <a:pPr>
                        <a:lnSpc>
                          <a:spcPct val="110000"/>
                        </a:lnSpc>
                        <a:spcAft>
                          <a:spcPts val="1200"/>
                        </a:spcAft>
                        <a:tabLst>
                          <a:tab pos="4140835" algn="l"/>
                        </a:tabLst>
                      </a:pPr>
                      <a:r>
                        <a:rPr lang="en-GB" sz="1300" b="0" i="0">
                          <a:effectLst/>
                        </a:rPr>
                        <a:t>HIGH (high pay / low productivity)</a:t>
                      </a:r>
                      <a:endParaRPr lang="en-GB" sz="1300" b="0" i="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0000"/>
                        </a:lnSpc>
                        <a:spcAft>
                          <a:spcPts val="1200"/>
                        </a:spcAft>
                        <a:tabLst>
                          <a:tab pos="4140835" algn="l"/>
                        </a:tabLst>
                      </a:pPr>
                      <a:r>
                        <a:rPr lang="en-GB" sz="1300">
                          <a:effectLst/>
                        </a:rPr>
                        <a:t>3.7%</a:t>
                      </a:r>
                      <a:endParaRPr lang="en-GB" sz="13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120019360"/>
                  </a:ext>
                </a:extLst>
              </a:tr>
            </a:tbl>
          </a:graphicData>
        </a:graphic>
      </p:graphicFrame>
      <p:sp>
        <p:nvSpPr>
          <p:cNvPr id="21" name="TextBox 20">
            <a:extLst>
              <a:ext uri="{FF2B5EF4-FFF2-40B4-BE49-F238E27FC236}">
                <a16:creationId xmlns:a16="http://schemas.microsoft.com/office/drawing/2014/main" id="{56418AB7-0E1B-4684-A7FB-2A0651507C7B}"/>
              </a:ext>
            </a:extLst>
          </p:cNvPr>
          <p:cNvSpPr txBox="1"/>
          <p:nvPr/>
        </p:nvSpPr>
        <p:spPr>
          <a:xfrm>
            <a:off x="252000" y="1151767"/>
            <a:ext cx="5200749" cy="3323987"/>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500"/>
              <a:t>Productivity growth reduces cost pressure by enabling more output (</a:t>
            </a:r>
            <a:r>
              <a:rPr lang="en-GB" sz="1500" err="1"/>
              <a:t>eg</a:t>
            </a:r>
            <a:r>
              <a:rPr lang="en-GB" sz="1500"/>
              <a:t> admissions) to be delivered for the same or less input (</a:t>
            </a:r>
            <a:r>
              <a:rPr lang="en-GB" sz="1500" err="1"/>
              <a:t>eg</a:t>
            </a:r>
            <a:r>
              <a:rPr lang="en-GB" sz="1500"/>
              <a:t> staff).</a:t>
            </a:r>
          </a:p>
          <a:p>
            <a:pPr marL="285750" indent="-285750">
              <a:spcAft>
                <a:spcPts val="1200"/>
              </a:spcAft>
              <a:buFont typeface="Arial" panose="020B0604020202020204" pitchFamily="34" charset="0"/>
              <a:buChar char="•"/>
            </a:pPr>
            <a:r>
              <a:rPr lang="en-GB" sz="1500"/>
              <a:t>Pay growth, on the other hand, increases cost pressure. (Although, pay increases must be set against the need to fill vacancies and the associated cost of expensive bank/agency staff.)</a:t>
            </a:r>
          </a:p>
          <a:p>
            <a:pPr marL="285750" indent="-285750">
              <a:spcAft>
                <a:spcPts val="1200"/>
              </a:spcAft>
              <a:buFont typeface="Arial" panose="020B0604020202020204" pitchFamily="34" charset="0"/>
              <a:buChar char="•"/>
            </a:pPr>
            <a:r>
              <a:rPr lang="en-GB" sz="1500"/>
              <a:t>The chart illustrates the range of funding needs for acute care under different combinations of pay and productivity through to 2024/25.*</a:t>
            </a:r>
          </a:p>
          <a:p>
            <a:pPr marL="285750" indent="-285750">
              <a:spcAft>
                <a:spcPts val="1200"/>
              </a:spcAft>
              <a:buFont typeface="Arial" panose="020B0604020202020204" pitchFamily="34" charset="0"/>
              <a:buChar char="•"/>
            </a:pPr>
            <a:r>
              <a:rPr lang="en-GB" sz="1500"/>
              <a:t>As per the table, the range of potential funding growth is broad, from 1.9% to 3.7%.</a:t>
            </a:r>
          </a:p>
        </p:txBody>
      </p:sp>
      <p:sp>
        <p:nvSpPr>
          <p:cNvPr id="23" name="TextBox 22">
            <a:extLst>
              <a:ext uri="{FF2B5EF4-FFF2-40B4-BE49-F238E27FC236}">
                <a16:creationId xmlns:a16="http://schemas.microsoft.com/office/drawing/2014/main" id="{FB0CAE4C-AA50-4042-9FF9-4E2D817BC920}"/>
              </a:ext>
            </a:extLst>
          </p:cNvPr>
          <p:cNvSpPr txBox="1"/>
          <p:nvPr/>
        </p:nvSpPr>
        <p:spPr>
          <a:xfrm>
            <a:off x="1923368" y="6141856"/>
            <a:ext cx="3429217" cy="430887"/>
          </a:xfrm>
          <a:prstGeom prst="rect">
            <a:avLst/>
          </a:prstGeom>
          <a:noFill/>
        </p:spPr>
        <p:txBody>
          <a:bodyPr wrap="square">
            <a:spAutoFit/>
          </a:bodyPr>
          <a:lstStyle/>
          <a:p>
            <a:r>
              <a:rPr lang="en-GB" sz="1100">
                <a:solidFill>
                  <a:srgbClr val="808080"/>
                </a:solidFill>
              </a:rPr>
              <a:t>*We use actual pay growth up to 2021/22; productivity growth is flat during the pandemic.</a:t>
            </a:r>
            <a:endParaRPr lang="en-GB" sz="1100" i="1">
              <a:solidFill>
                <a:srgbClr val="808080"/>
              </a:solidFill>
            </a:endParaRPr>
          </a:p>
        </p:txBody>
      </p:sp>
      <p:sp>
        <p:nvSpPr>
          <p:cNvPr id="28" name="Text Placeholder 6">
            <a:extLst>
              <a:ext uri="{FF2B5EF4-FFF2-40B4-BE49-F238E27FC236}">
                <a16:creationId xmlns:a16="http://schemas.microsoft.com/office/drawing/2014/main" id="{41B17FDE-AEBB-4435-BAD5-E0228A80B584}"/>
              </a:ext>
            </a:extLst>
          </p:cNvPr>
          <p:cNvSpPr txBox="1">
            <a:spLocks/>
          </p:cNvSpPr>
          <p:nvPr/>
        </p:nvSpPr>
        <p:spPr>
          <a:xfrm>
            <a:off x="5863929" y="4634239"/>
            <a:ext cx="5933079" cy="276999"/>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r>
              <a:rPr lang="en-GB" sz="1600"/>
              <a:t>Annual growth in acute funding under different productivity and pay assumptions</a:t>
            </a:r>
          </a:p>
        </p:txBody>
      </p:sp>
      <p:pic>
        <p:nvPicPr>
          <p:cNvPr id="12" name="Picture 11" descr="Chart, line chart&#10;&#10;Description automatically generated">
            <a:extLst>
              <a:ext uri="{FF2B5EF4-FFF2-40B4-BE49-F238E27FC236}">
                <a16:creationId xmlns:a16="http://schemas.microsoft.com/office/drawing/2014/main" id="{75A71AA2-6488-4B03-908E-32819B706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938" y="1187635"/>
            <a:ext cx="5933079" cy="3213752"/>
          </a:xfrm>
          <a:prstGeom prst="rect">
            <a:avLst/>
          </a:prstGeom>
        </p:spPr>
      </p:pic>
    </p:spTree>
    <p:extLst>
      <p:ext uri="{BB962C8B-B14F-4D97-AF65-F5344CB8AC3E}">
        <p14:creationId xmlns:p14="http://schemas.microsoft.com/office/powerpoint/2010/main" val="323043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D047-822E-403C-A6D0-5E17EF34D89D}"/>
              </a:ext>
            </a:extLst>
          </p:cNvPr>
          <p:cNvSpPr>
            <a:spLocks noGrp="1"/>
          </p:cNvSpPr>
          <p:nvPr>
            <p:ph type="title"/>
          </p:nvPr>
        </p:nvSpPr>
        <p:spPr>
          <a:xfrm>
            <a:off x="424544" y="1407602"/>
            <a:ext cx="11767456" cy="900000"/>
          </a:xfrm>
        </p:spPr>
        <p:txBody>
          <a:bodyPr/>
          <a:lstStyle/>
          <a:p>
            <a:r>
              <a:rPr lang="en-GB"/>
              <a:t>3. Additional funding pressures</a:t>
            </a:r>
          </a:p>
        </p:txBody>
      </p:sp>
      <p:sp>
        <p:nvSpPr>
          <p:cNvPr id="4" name="Slide Number Placeholder 3">
            <a:extLst>
              <a:ext uri="{FF2B5EF4-FFF2-40B4-BE49-F238E27FC236}">
                <a16:creationId xmlns:a16="http://schemas.microsoft.com/office/drawing/2014/main" id="{9225C18C-DD9E-49CD-A690-8B4E3B2A728C}"/>
              </a:ext>
            </a:extLst>
          </p:cNvPr>
          <p:cNvSpPr>
            <a:spLocks noGrp="1"/>
          </p:cNvSpPr>
          <p:nvPr>
            <p:ph type="sldNum" sz="quarter" idx="12"/>
          </p:nvPr>
        </p:nvSpPr>
        <p:spPr/>
        <p:txBody>
          <a:bodyPr/>
          <a:lstStyle/>
          <a:p>
            <a:fld id="{81671F1F-C2EB-4484-9694-2E03901D1FCF}" type="slidenum">
              <a:rPr lang="en-GB" smtClean="0"/>
              <a:t>11</a:t>
            </a:fld>
            <a:endParaRPr lang="en-GB"/>
          </a:p>
        </p:txBody>
      </p:sp>
      <p:graphicFrame>
        <p:nvGraphicFramePr>
          <p:cNvPr id="6" name="Diagram 5">
            <a:extLst>
              <a:ext uri="{FF2B5EF4-FFF2-40B4-BE49-F238E27FC236}">
                <a16:creationId xmlns:a16="http://schemas.microsoft.com/office/drawing/2014/main" id="{C02500F1-7714-4B92-B08E-5F02D7DC8171}"/>
              </a:ext>
            </a:extLst>
          </p:cNvPr>
          <p:cNvGraphicFramePr/>
          <p:nvPr>
            <p:extLst>
              <p:ext uri="{D42A27DB-BD31-4B8C-83A1-F6EECF244321}">
                <p14:modId xmlns:p14="http://schemas.microsoft.com/office/powerpoint/2010/main" val="1730682753"/>
              </p:ext>
            </p:extLst>
          </p:nvPr>
        </p:nvGraphicFramePr>
        <p:xfrm>
          <a:off x="103414" y="2402398"/>
          <a:ext cx="1198517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31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387-C44D-4CCB-A0E1-FC3A259EF6EA}"/>
              </a:ext>
            </a:extLst>
          </p:cNvPr>
          <p:cNvSpPr>
            <a:spLocks noGrp="1"/>
          </p:cNvSpPr>
          <p:nvPr>
            <p:ph type="title"/>
          </p:nvPr>
        </p:nvSpPr>
        <p:spPr>
          <a:xfrm>
            <a:off x="252000" y="273600"/>
            <a:ext cx="11452320" cy="612000"/>
          </a:xfrm>
        </p:spPr>
        <p:txBody>
          <a:bodyPr/>
          <a:lstStyle/>
          <a:p>
            <a:r>
              <a:rPr lang="en-GB"/>
              <a:t>We then explore a number of ‘additional funding pressures’. These are policy choices that may respond to public expectation, political commitments or the impact of COVID-19.* </a:t>
            </a:r>
          </a:p>
        </p:txBody>
      </p:sp>
      <p:sp>
        <p:nvSpPr>
          <p:cNvPr id="4" name="Slide Number Placeholder 3">
            <a:extLst>
              <a:ext uri="{FF2B5EF4-FFF2-40B4-BE49-F238E27FC236}">
                <a16:creationId xmlns:a16="http://schemas.microsoft.com/office/drawing/2014/main" id="{396762FB-7026-4DAD-9BC9-FE6FE7B6F759}"/>
              </a:ext>
            </a:extLst>
          </p:cNvPr>
          <p:cNvSpPr>
            <a:spLocks noGrp="1"/>
          </p:cNvSpPr>
          <p:nvPr>
            <p:ph type="sldNum" sz="quarter" idx="12"/>
          </p:nvPr>
        </p:nvSpPr>
        <p:spPr/>
        <p:txBody>
          <a:bodyPr/>
          <a:lstStyle/>
          <a:p>
            <a:fld id="{81671F1F-C2EB-4484-9694-2E03901D1FCF}" type="slidenum">
              <a:rPr lang="en-GB" smtClean="0"/>
              <a:t>12</a:t>
            </a:fld>
            <a:endParaRPr lang="en-GB"/>
          </a:p>
        </p:txBody>
      </p:sp>
      <p:graphicFrame>
        <p:nvGraphicFramePr>
          <p:cNvPr id="6" name="Table 6">
            <a:extLst>
              <a:ext uri="{FF2B5EF4-FFF2-40B4-BE49-F238E27FC236}">
                <a16:creationId xmlns:a16="http://schemas.microsoft.com/office/drawing/2014/main" id="{DD99ECA5-D76E-4EF9-BD65-3896B142E1B0}"/>
              </a:ext>
            </a:extLst>
          </p:cNvPr>
          <p:cNvGraphicFramePr>
            <a:graphicFrameLocks noGrp="1"/>
          </p:cNvGraphicFramePr>
          <p:nvPr>
            <p:extLst>
              <p:ext uri="{D42A27DB-BD31-4B8C-83A1-F6EECF244321}">
                <p14:modId xmlns:p14="http://schemas.microsoft.com/office/powerpoint/2010/main" val="485432068"/>
              </p:ext>
            </p:extLst>
          </p:nvPr>
        </p:nvGraphicFramePr>
        <p:xfrm>
          <a:off x="673856" y="1549927"/>
          <a:ext cx="10515600" cy="3896281"/>
        </p:xfrm>
        <a:graphic>
          <a:graphicData uri="http://schemas.openxmlformats.org/drawingml/2006/table">
            <a:tbl>
              <a:tblPr firstRow="1" bandRow="1">
                <a:tableStyleId>{3B4B98B0-60AC-42C2-AFA5-B58CD77FA1E5}</a:tableStyleId>
              </a:tblPr>
              <a:tblGrid>
                <a:gridCol w="2198759">
                  <a:extLst>
                    <a:ext uri="{9D8B030D-6E8A-4147-A177-3AD203B41FA5}">
                      <a16:colId xmlns:a16="http://schemas.microsoft.com/office/drawing/2014/main" val="402222050"/>
                    </a:ext>
                  </a:extLst>
                </a:gridCol>
                <a:gridCol w="8316841">
                  <a:extLst>
                    <a:ext uri="{9D8B030D-6E8A-4147-A177-3AD203B41FA5}">
                      <a16:colId xmlns:a16="http://schemas.microsoft.com/office/drawing/2014/main" val="3579453920"/>
                    </a:ext>
                  </a:extLst>
                </a:gridCol>
              </a:tblGrid>
              <a:tr h="1458854">
                <a:tc>
                  <a:txBody>
                    <a:bodyPr/>
                    <a:lstStyle/>
                    <a:p>
                      <a:r>
                        <a:rPr lang="en-GB" sz="1500" b="0"/>
                        <a:t>COVID-19</a:t>
                      </a:r>
                    </a:p>
                  </a:txBody>
                  <a:tcPr/>
                </a:tc>
                <a:tc>
                  <a:txBody>
                    <a:bodyPr/>
                    <a:lstStyle/>
                    <a:p>
                      <a:r>
                        <a:rPr lang="en-GB" sz="1500" b="0" i="1"/>
                        <a:t>Costs of ongoing COVID-19</a:t>
                      </a:r>
                    </a:p>
                    <a:p>
                      <a:endParaRPr lang="en-GB" sz="1500" b="0"/>
                    </a:p>
                    <a:p>
                      <a:r>
                        <a:rPr lang="en-GB" sz="1500" b="0"/>
                        <a:t>Vaccination programme</a:t>
                      </a:r>
                    </a:p>
                    <a:p>
                      <a:endParaRPr lang="en-GB" sz="1500" b="0"/>
                    </a:p>
                    <a:p>
                      <a:r>
                        <a:rPr lang="en-GB" sz="1500" b="0"/>
                        <a:t>Additional mental health demand from the pandemic</a:t>
                      </a:r>
                    </a:p>
                  </a:txBody>
                  <a:tcPr/>
                </a:tc>
                <a:extLst>
                  <a:ext uri="{0D108BD9-81ED-4DB2-BD59-A6C34878D82A}">
                    <a16:rowId xmlns:a16="http://schemas.microsoft.com/office/drawing/2014/main" val="3129447624"/>
                  </a:ext>
                </a:extLst>
              </a:tr>
              <a:tr h="1999170">
                <a:tc>
                  <a:txBody>
                    <a:bodyPr/>
                    <a:lstStyle/>
                    <a:p>
                      <a:r>
                        <a:rPr lang="en-GB" sz="1500"/>
                        <a:t>Policy choices</a:t>
                      </a:r>
                    </a:p>
                  </a:txBody>
                  <a:tcPr/>
                </a:tc>
                <a:tc>
                  <a:txBody>
                    <a:bodyPr/>
                    <a:lstStyle/>
                    <a:p>
                      <a:r>
                        <a:rPr lang="en-GB" sz="1500"/>
                        <a:t>Pay policy</a:t>
                      </a:r>
                    </a:p>
                    <a:p>
                      <a:endParaRPr lang="en-GB" sz="1500"/>
                    </a:p>
                    <a:p>
                      <a:r>
                        <a:rPr lang="en-GB" sz="1500"/>
                        <a:t>Long Term Plan funding commitments (primary, community and mental health care)</a:t>
                      </a:r>
                    </a:p>
                    <a:p>
                      <a:endParaRPr lang="en-GB" sz="1500"/>
                    </a:p>
                    <a:p>
                      <a:r>
                        <a:rPr lang="en-GB" sz="1500"/>
                        <a:t>Elective care backlog and Constitutional standards </a:t>
                      </a:r>
                      <a:endParaRPr lang="en-GB" sz="1500" b="1"/>
                    </a:p>
                    <a:p>
                      <a:pPr marL="285750" indent="-285750">
                        <a:buFont typeface="Arial" panose="020B0604020202020204" pitchFamily="34" charset="0"/>
                        <a:buChar char="•"/>
                      </a:pPr>
                      <a:r>
                        <a:rPr lang="en-GB" sz="1500"/>
                        <a:t>Referral To Treatment (RTT) wait time target</a:t>
                      </a:r>
                    </a:p>
                    <a:p>
                      <a:pPr marL="285750" indent="-285750">
                        <a:buFont typeface="Arial" panose="020B0604020202020204" pitchFamily="34" charset="0"/>
                        <a:buChar char="•"/>
                      </a:pPr>
                      <a:r>
                        <a:rPr lang="en-GB" sz="1500"/>
                        <a:t>Bed occupancy and performance against A&amp;E 4-hour wait target</a:t>
                      </a:r>
                    </a:p>
                  </a:txBody>
                  <a:tcPr/>
                </a:tc>
                <a:extLst>
                  <a:ext uri="{0D108BD9-81ED-4DB2-BD59-A6C34878D82A}">
                    <a16:rowId xmlns:a16="http://schemas.microsoft.com/office/drawing/2014/main" val="1937882913"/>
                  </a:ext>
                </a:extLst>
              </a:tr>
              <a:tr h="438257">
                <a:tc>
                  <a:txBody>
                    <a:bodyPr/>
                    <a:lstStyle/>
                    <a:p>
                      <a:r>
                        <a:rPr lang="en-GB" sz="1500"/>
                        <a:t>Social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Improving pay and offering additional social care packages</a:t>
                      </a:r>
                      <a:endParaRPr lang="en-GB" sz="1500" b="1"/>
                    </a:p>
                  </a:txBody>
                  <a:tcPr/>
                </a:tc>
                <a:extLst>
                  <a:ext uri="{0D108BD9-81ED-4DB2-BD59-A6C34878D82A}">
                    <a16:rowId xmlns:a16="http://schemas.microsoft.com/office/drawing/2014/main" val="215727696"/>
                  </a:ext>
                </a:extLst>
              </a:tr>
            </a:tbl>
          </a:graphicData>
        </a:graphic>
      </p:graphicFrame>
      <p:sp>
        <p:nvSpPr>
          <p:cNvPr id="8" name="TextBox 7">
            <a:extLst>
              <a:ext uri="{FF2B5EF4-FFF2-40B4-BE49-F238E27FC236}">
                <a16:creationId xmlns:a16="http://schemas.microsoft.com/office/drawing/2014/main" id="{25FB98F9-D961-4EC4-8EDD-2EBDBC5AC862}"/>
              </a:ext>
            </a:extLst>
          </p:cNvPr>
          <p:cNvSpPr txBox="1"/>
          <p:nvPr/>
        </p:nvSpPr>
        <p:spPr>
          <a:xfrm>
            <a:off x="1894200" y="6139113"/>
            <a:ext cx="8905800" cy="430887"/>
          </a:xfrm>
          <a:prstGeom prst="rect">
            <a:avLst/>
          </a:prstGeom>
          <a:noFill/>
        </p:spPr>
        <p:txBody>
          <a:bodyPr wrap="square">
            <a:spAutoFit/>
          </a:bodyPr>
          <a:lstStyle/>
          <a:p>
            <a:r>
              <a:rPr lang="en-GB" sz="1100">
                <a:solidFill>
                  <a:srgbClr val="808080"/>
                </a:solidFill>
              </a:rPr>
              <a:t>*A selection of these additional funding pressures are presented in this slide pack with the full analysis to be included in our upcoming report </a:t>
            </a:r>
            <a:r>
              <a:rPr lang="en-GB" sz="1100" i="1">
                <a:solidFill>
                  <a:srgbClr val="808080"/>
                </a:solidFill>
              </a:rPr>
              <a:t>Health and Social Care Funding Projections 2021. </a:t>
            </a:r>
          </a:p>
        </p:txBody>
      </p:sp>
    </p:spTree>
    <p:extLst>
      <p:ext uri="{BB962C8B-B14F-4D97-AF65-F5344CB8AC3E}">
        <p14:creationId xmlns:p14="http://schemas.microsoft.com/office/powerpoint/2010/main" val="161854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568E-D774-41C3-B35D-4F0BF7549065}"/>
              </a:ext>
            </a:extLst>
          </p:cNvPr>
          <p:cNvSpPr>
            <a:spLocks noGrp="1"/>
          </p:cNvSpPr>
          <p:nvPr>
            <p:ph type="title"/>
          </p:nvPr>
        </p:nvSpPr>
        <p:spPr>
          <a:xfrm>
            <a:off x="252000" y="273600"/>
            <a:ext cx="11306477" cy="612000"/>
          </a:xfrm>
        </p:spPr>
        <p:txBody>
          <a:bodyPr/>
          <a:lstStyle/>
          <a:p>
            <a:r>
              <a:rPr lang="en-GB"/>
              <a:t>We estimate the cost of treating the elective backlog based on a series of assumptions about activity and costs. </a:t>
            </a:r>
          </a:p>
        </p:txBody>
      </p:sp>
      <p:sp>
        <p:nvSpPr>
          <p:cNvPr id="4" name="Slide Number Placeholder 3">
            <a:extLst>
              <a:ext uri="{FF2B5EF4-FFF2-40B4-BE49-F238E27FC236}">
                <a16:creationId xmlns:a16="http://schemas.microsoft.com/office/drawing/2014/main" id="{07F23747-3600-4CA0-87C9-C6B50DE98EA4}"/>
              </a:ext>
            </a:extLst>
          </p:cNvPr>
          <p:cNvSpPr>
            <a:spLocks noGrp="1"/>
          </p:cNvSpPr>
          <p:nvPr>
            <p:ph type="sldNum" sz="quarter" idx="12"/>
          </p:nvPr>
        </p:nvSpPr>
        <p:spPr/>
        <p:txBody>
          <a:bodyPr/>
          <a:lstStyle/>
          <a:p>
            <a:fld id="{81671F1F-C2EB-4484-9694-2E03901D1FCF}" type="slidenum">
              <a:rPr lang="en-GB" smtClean="0"/>
              <a:t>13</a:t>
            </a:fld>
            <a:endParaRPr lang="en-GB"/>
          </a:p>
        </p:txBody>
      </p:sp>
      <p:sp>
        <p:nvSpPr>
          <p:cNvPr id="18" name="Text Placeholder 5">
            <a:extLst>
              <a:ext uri="{FF2B5EF4-FFF2-40B4-BE49-F238E27FC236}">
                <a16:creationId xmlns:a16="http://schemas.microsoft.com/office/drawing/2014/main" id="{3E3D7A22-5AEB-40DD-96E1-1A4B3B2CD034}"/>
              </a:ext>
            </a:extLst>
          </p:cNvPr>
          <p:cNvSpPr>
            <a:spLocks noGrp="1"/>
          </p:cNvSpPr>
          <p:nvPr>
            <p:ph type="body" sz="quarter" idx="4294967295"/>
          </p:nvPr>
        </p:nvSpPr>
        <p:spPr>
          <a:xfrm>
            <a:off x="284400" y="1110554"/>
            <a:ext cx="11224800" cy="4319587"/>
          </a:xfrm>
        </p:spPr>
        <p:txBody>
          <a:bodyPr/>
          <a:lstStyle/>
          <a:p>
            <a:pPr marL="359410" indent="-359410">
              <a:spcBef>
                <a:spcPts val="600"/>
              </a:spcBef>
            </a:pPr>
            <a:r>
              <a:rPr lang="en-GB" sz="1500"/>
              <a:t>The health system was not meeting the 18-week referral to treatment target going into the pandemic. </a:t>
            </a:r>
          </a:p>
          <a:p>
            <a:pPr marL="359410" indent="-359410">
              <a:spcBef>
                <a:spcPts val="600"/>
              </a:spcBef>
            </a:pPr>
            <a:r>
              <a:rPr lang="en-GB" sz="1500"/>
              <a:t>During the pandemic, referrals fell significantly. We estimate there were almost 8 million ‘missing patients’ between February 2020 and May 2021, some of whom will be referred later (returning patients).</a:t>
            </a:r>
          </a:p>
          <a:p>
            <a:pPr marL="359410" indent="-359410">
              <a:spcBef>
                <a:spcPts val="600"/>
              </a:spcBef>
            </a:pPr>
            <a:r>
              <a:rPr lang="en-GB" sz="1500"/>
              <a:t>In June 2021, the waiting list was 5.5 million. But it is expected to grow further as referrals increase.</a:t>
            </a:r>
          </a:p>
          <a:p>
            <a:pPr marL="359410" indent="-359410">
              <a:spcBef>
                <a:spcPts val="600"/>
              </a:spcBef>
            </a:pPr>
            <a:r>
              <a:rPr lang="en-GB" sz="1500"/>
              <a:t>We estimate the impact of different proportions of ‘missing patients’ returning (50%, 75% and 90%)</a:t>
            </a:r>
          </a:p>
          <a:p>
            <a:pPr marL="359410" indent="-359410">
              <a:spcBef>
                <a:spcPts val="600"/>
              </a:spcBef>
            </a:pPr>
            <a:r>
              <a:rPr lang="en-GB" sz="1500"/>
              <a:t>Admitted patient care is more expensive than non-admitted: £2,332 vs. £716 in 2018/19 (2021/22 prices).</a:t>
            </a:r>
          </a:p>
          <a:p>
            <a:pPr marL="359410" indent="-359410">
              <a:spcBef>
                <a:spcPts val="600"/>
              </a:spcBef>
            </a:pPr>
            <a:r>
              <a:rPr lang="en-GB" sz="1500"/>
              <a:t>Normally, patients on the waiting list longer than 18 weeks are more likely than usual to be admitted (39% admitted vs. overall rate of 22%). </a:t>
            </a:r>
          </a:p>
          <a:p>
            <a:pPr marL="359410" indent="-359410">
              <a:spcBef>
                <a:spcPts val="600"/>
              </a:spcBef>
            </a:pPr>
            <a:r>
              <a:rPr lang="en-GB" sz="1500"/>
              <a:t>The fall in care during the pandemic was more marked for admitted care, as such we assume that returning ‘missing patients’ are also more likely than usual to need admitted patient care (39% admitted). </a:t>
            </a:r>
          </a:p>
          <a:p>
            <a:pPr marL="359410" indent="-359410">
              <a:spcBef>
                <a:spcPts val="600"/>
              </a:spcBef>
            </a:pPr>
            <a:r>
              <a:rPr lang="en-GB" sz="1500"/>
              <a:t>There is likely to be a premium to pay for additional activity – for instance, if care is delivered by the independent sector. This premium is likely to be higher the quicker the backlog is cleared.</a:t>
            </a:r>
          </a:p>
          <a:p>
            <a:pPr marL="359410" indent="-359410">
              <a:spcBef>
                <a:spcPts val="600"/>
              </a:spcBef>
            </a:pPr>
            <a:r>
              <a:rPr lang="en-GB" sz="1500"/>
              <a:t>Finally, government will have to decide what level of performance is desired. We estimate the cost to meet the 18-week RTT and to return to 2018/19 levels of performance (87% within 18-weeks).</a:t>
            </a:r>
          </a:p>
        </p:txBody>
      </p:sp>
      <p:sp>
        <p:nvSpPr>
          <p:cNvPr id="14" name="Footer Placeholder 2">
            <a:extLst>
              <a:ext uri="{FF2B5EF4-FFF2-40B4-BE49-F238E27FC236}">
                <a16:creationId xmlns:a16="http://schemas.microsoft.com/office/drawing/2014/main" id="{13668E83-ABB4-432C-BD4C-6819A3F06EEF}"/>
              </a:ext>
            </a:extLst>
          </p:cNvPr>
          <p:cNvSpPr>
            <a:spLocks noGrp="1"/>
          </p:cNvSpPr>
          <p:nvPr>
            <p:ph type="ftr" sz="quarter" idx="11"/>
          </p:nvPr>
        </p:nvSpPr>
        <p:spPr>
          <a:xfrm>
            <a:off x="1934739" y="6387438"/>
            <a:ext cx="7513567" cy="180000"/>
          </a:xfrm>
        </p:spPr>
        <p:txBody>
          <a:bodyPr/>
          <a:lstStyle/>
          <a:p>
            <a:r>
              <a:rPr lang="en-GB"/>
              <a:t>Source: REAL Centre calculations based on Consultant-led Referral to Treatment Waiting Times Data</a:t>
            </a:r>
          </a:p>
        </p:txBody>
      </p:sp>
    </p:spTree>
    <p:extLst>
      <p:ext uri="{BB962C8B-B14F-4D97-AF65-F5344CB8AC3E}">
        <p14:creationId xmlns:p14="http://schemas.microsoft.com/office/powerpoint/2010/main" val="357079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568E-D774-41C3-B35D-4F0BF7549065}"/>
              </a:ext>
            </a:extLst>
          </p:cNvPr>
          <p:cNvSpPr>
            <a:spLocks noGrp="1"/>
          </p:cNvSpPr>
          <p:nvPr>
            <p:ph type="title"/>
          </p:nvPr>
        </p:nvSpPr>
        <p:spPr>
          <a:xfrm>
            <a:off x="252000" y="273600"/>
            <a:ext cx="11766429" cy="612000"/>
          </a:xfrm>
        </p:spPr>
        <p:txBody>
          <a:bodyPr/>
          <a:lstStyle/>
          <a:p>
            <a:r>
              <a:rPr lang="en-GB"/>
              <a:t>The cost of meeting the backlog varies considerably in our scenarios, both in absolute terms and in profile over time. </a:t>
            </a:r>
          </a:p>
        </p:txBody>
      </p:sp>
      <p:sp>
        <p:nvSpPr>
          <p:cNvPr id="4" name="Slide Number Placeholder 3">
            <a:extLst>
              <a:ext uri="{FF2B5EF4-FFF2-40B4-BE49-F238E27FC236}">
                <a16:creationId xmlns:a16="http://schemas.microsoft.com/office/drawing/2014/main" id="{07F23747-3600-4CA0-87C9-C6B50DE98EA4}"/>
              </a:ext>
            </a:extLst>
          </p:cNvPr>
          <p:cNvSpPr>
            <a:spLocks noGrp="1"/>
          </p:cNvSpPr>
          <p:nvPr>
            <p:ph type="sldNum" sz="quarter" idx="12"/>
          </p:nvPr>
        </p:nvSpPr>
        <p:spPr/>
        <p:txBody>
          <a:bodyPr/>
          <a:lstStyle/>
          <a:p>
            <a:fld id="{81671F1F-C2EB-4484-9694-2E03901D1FCF}" type="slidenum">
              <a:rPr lang="en-GB" smtClean="0"/>
              <a:t>14</a:t>
            </a:fld>
            <a:endParaRPr lang="en-GB"/>
          </a:p>
        </p:txBody>
      </p:sp>
      <p:sp>
        <p:nvSpPr>
          <p:cNvPr id="6" name="Text Placeholder 5">
            <a:extLst>
              <a:ext uri="{FF2B5EF4-FFF2-40B4-BE49-F238E27FC236}">
                <a16:creationId xmlns:a16="http://schemas.microsoft.com/office/drawing/2014/main" id="{958EB9AA-EA2C-417C-91A3-33DF535AB4C9}"/>
              </a:ext>
            </a:extLst>
          </p:cNvPr>
          <p:cNvSpPr>
            <a:spLocks noGrp="1"/>
          </p:cNvSpPr>
          <p:nvPr>
            <p:ph type="body" sz="quarter" idx="16"/>
          </p:nvPr>
        </p:nvSpPr>
        <p:spPr>
          <a:xfrm>
            <a:off x="7883092" y="885600"/>
            <a:ext cx="3986108" cy="5212308"/>
          </a:xfrm>
        </p:spPr>
        <p:txBody>
          <a:bodyPr/>
          <a:lstStyle/>
          <a:p>
            <a:pPr marL="0" indent="0">
              <a:spcBef>
                <a:spcPts val="600"/>
              </a:spcBef>
              <a:buNone/>
              <a:tabLst>
                <a:tab pos="4140835" algn="l"/>
              </a:tabLst>
            </a:pPr>
            <a:r>
              <a:rPr lang="en-US" sz="1600" b="1">
                <a:solidFill>
                  <a:srgbClr val="890D03"/>
                </a:solidFill>
                <a:latin typeface="+mj-lt"/>
              </a:rPr>
              <a:t>Scenario A </a:t>
            </a:r>
          </a:p>
          <a:p>
            <a:pPr>
              <a:spcBef>
                <a:spcPts val="600"/>
              </a:spcBef>
              <a:tabLst>
                <a:tab pos="4140835" algn="l"/>
              </a:tabLst>
            </a:pPr>
            <a:r>
              <a:rPr lang="en-US"/>
              <a:t>Average annual cost over 10 years ranges from £2.1bn (90% return of missing patients) to £1.5bn (50%). </a:t>
            </a:r>
          </a:p>
          <a:p>
            <a:pPr>
              <a:spcBef>
                <a:spcPts val="600"/>
              </a:spcBef>
              <a:tabLst>
                <a:tab pos="4140835" algn="l"/>
              </a:tabLst>
            </a:pPr>
            <a:r>
              <a:rPr lang="en-US"/>
              <a:t>But this is not spread evenly: costs fall almost entirely in the next 4 years (from an average of £4.8bn to £3.2bn). </a:t>
            </a:r>
          </a:p>
          <a:p>
            <a:pPr>
              <a:spcBef>
                <a:spcPts val="600"/>
              </a:spcBef>
              <a:tabLst>
                <a:tab pos="4140835" algn="l"/>
              </a:tabLst>
            </a:pPr>
            <a:r>
              <a:rPr lang="en-US"/>
              <a:t>There is some recurring cost each year to meet the target (~£300m). </a:t>
            </a:r>
          </a:p>
          <a:p>
            <a:pPr>
              <a:spcBef>
                <a:spcPts val="600"/>
              </a:spcBef>
              <a:tabLst>
                <a:tab pos="4140835" algn="l"/>
              </a:tabLst>
            </a:pPr>
            <a:r>
              <a:rPr lang="en-US"/>
              <a:t>The cumulative cost of clearing the backlog (non-recurrent) would be £15.7bn (75% of patient returning) and £16.8bn to clear the backlog and return to 18 weeks waiting time standard.</a:t>
            </a:r>
          </a:p>
          <a:p>
            <a:pPr marL="0" indent="0">
              <a:spcBef>
                <a:spcPts val="600"/>
              </a:spcBef>
              <a:buNone/>
              <a:tabLst>
                <a:tab pos="4140835" algn="l"/>
              </a:tabLst>
            </a:pPr>
            <a:r>
              <a:rPr lang="en-US" sz="1600" b="1">
                <a:solidFill>
                  <a:srgbClr val="890D03"/>
                </a:solidFill>
                <a:latin typeface="+mj-lt"/>
              </a:rPr>
              <a:t>Scenario B</a:t>
            </a:r>
          </a:p>
          <a:p>
            <a:pPr>
              <a:spcBef>
                <a:spcPts val="600"/>
              </a:spcBef>
              <a:tabLst>
                <a:tab pos="4140835" algn="l"/>
              </a:tabLst>
            </a:pPr>
            <a:r>
              <a:rPr lang="en-US"/>
              <a:t>The annual cost over 10 years is lower (£1.7bn–£1.2bn) and is spread over a longer time</a:t>
            </a:r>
            <a:r>
              <a:rPr lang="en-GB"/>
              <a:t>; the average cost over the next 4 years would be £1.3bn–£2.0bn.</a:t>
            </a:r>
            <a:r>
              <a:rPr lang="en-US"/>
              <a:t> </a:t>
            </a:r>
          </a:p>
          <a:p>
            <a:pPr>
              <a:spcBef>
                <a:spcPts val="600"/>
              </a:spcBef>
              <a:tabLst>
                <a:tab pos="4140835" algn="l"/>
              </a:tabLst>
            </a:pPr>
            <a:r>
              <a:rPr lang="en-US"/>
              <a:t>The cumulative cost of clearing the backlog (non-recurrent) would be £12.3bn (75% of patient returning)</a:t>
            </a:r>
            <a:endParaRPr lang="en-US">
              <a:solidFill>
                <a:srgbClr val="FF0000"/>
              </a:solidFill>
            </a:endParaRPr>
          </a:p>
          <a:p>
            <a:pPr marL="0" indent="0">
              <a:buNone/>
            </a:pPr>
            <a:endParaRPr lang="en-GB" sz="1400"/>
          </a:p>
        </p:txBody>
      </p:sp>
      <p:sp>
        <p:nvSpPr>
          <p:cNvPr id="20" name="Footer Placeholder 2">
            <a:extLst>
              <a:ext uri="{FF2B5EF4-FFF2-40B4-BE49-F238E27FC236}">
                <a16:creationId xmlns:a16="http://schemas.microsoft.com/office/drawing/2014/main" id="{7160BCC4-7779-4A67-ABF6-89BD42EF1562}"/>
              </a:ext>
            </a:extLst>
          </p:cNvPr>
          <p:cNvSpPr>
            <a:spLocks noGrp="1"/>
          </p:cNvSpPr>
          <p:nvPr>
            <p:ph type="ftr" sz="quarter" idx="11"/>
          </p:nvPr>
        </p:nvSpPr>
        <p:spPr>
          <a:xfrm>
            <a:off x="2015126" y="5756952"/>
            <a:ext cx="5450800" cy="855143"/>
          </a:xfrm>
        </p:spPr>
        <p:txBody>
          <a:bodyPr/>
          <a:lstStyle/>
          <a:p>
            <a:r>
              <a:rPr lang="en-GB"/>
              <a:t>*Costs here are shown to 2030/31 as scenario B assumes the backlog would be cleared over the next decade. Meeting the target in 2024/25 means bringing the waiting list down to 3.8 million by March 2025. Alternatively, by our modelling, tackling the backlog by 2028/29 could mean running with a waiting list of 7–8.5million (50%–90% of patients returning) in March 2025.</a:t>
            </a:r>
          </a:p>
        </p:txBody>
      </p:sp>
      <p:pic>
        <p:nvPicPr>
          <p:cNvPr id="32" name="Picture 31" descr="A picture containing text, screenshot, writing implement&#10;&#10;Description automatically generated">
            <a:extLst>
              <a:ext uri="{FF2B5EF4-FFF2-40B4-BE49-F238E27FC236}">
                <a16:creationId xmlns:a16="http://schemas.microsoft.com/office/drawing/2014/main" id="{BFD8051F-A129-4CD7-B043-AEEB7DEDE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7" y="1140790"/>
            <a:ext cx="7236519" cy="4276124"/>
          </a:xfrm>
          <a:prstGeom prst="rect">
            <a:avLst/>
          </a:prstGeom>
        </p:spPr>
      </p:pic>
    </p:spTree>
    <p:extLst>
      <p:ext uri="{BB962C8B-B14F-4D97-AF65-F5344CB8AC3E}">
        <p14:creationId xmlns:p14="http://schemas.microsoft.com/office/powerpoint/2010/main" val="67028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809-9092-4DD0-BE27-EA43CBD161FF}"/>
              </a:ext>
            </a:extLst>
          </p:cNvPr>
          <p:cNvSpPr>
            <a:spLocks noGrp="1"/>
          </p:cNvSpPr>
          <p:nvPr>
            <p:ph type="title"/>
          </p:nvPr>
        </p:nvSpPr>
        <p:spPr>
          <a:xfrm>
            <a:off x="252000" y="273600"/>
            <a:ext cx="11435532" cy="612000"/>
          </a:xfrm>
        </p:spPr>
        <p:txBody>
          <a:bodyPr/>
          <a:lstStyle/>
          <a:p>
            <a:r>
              <a:rPr lang="en-GB"/>
              <a:t>We estimate funding committed through the Long Term Plan (LTP) over the next four years for community care, primary care and mental health. </a:t>
            </a:r>
          </a:p>
        </p:txBody>
      </p:sp>
      <p:sp>
        <p:nvSpPr>
          <p:cNvPr id="4" name="Slide Number Placeholder 3">
            <a:extLst>
              <a:ext uri="{FF2B5EF4-FFF2-40B4-BE49-F238E27FC236}">
                <a16:creationId xmlns:a16="http://schemas.microsoft.com/office/drawing/2014/main" id="{B3ECD3B0-8E63-4622-9D1D-E4F9E2039DF7}"/>
              </a:ext>
            </a:extLst>
          </p:cNvPr>
          <p:cNvSpPr>
            <a:spLocks noGrp="1"/>
          </p:cNvSpPr>
          <p:nvPr>
            <p:ph type="sldNum" sz="quarter" idx="12"/>
          </p:nvPr>
        </p:nvSpPr>
        <p:spPr/>
        <p:txBody>
          <a:bodyPr/>
          <a:lstStyle/>
          <a:p>
            <a:fld id="{81671F1F-C2EB-4484-9694-2E03901D1FCF}" type="slidenum">
              <a:rPr lang="en-GB" smtClean="0"/>
              <a:t>15</a:t>
            </a:fld>
            <a:endParaRPr lang="en-GB"/>
          </a:p>
        </p:txBody>
      </p:sp>
      <p:sp>
        <p:nvSpPr>
          <p:cNvPr id="6" name="Text Placeholder 5">
            <a:extLst>
              <a:ext uri="{FF2B5EF4-FFF2-40B4-BE49-F238E27FC236}">
                <a16:creationId xmlns:a16="http://schemas.microsoft.com/office/drawing/2014/main" id="{AC112FCA-B766-4C1F-A207-7B31E4EDA114}"/>
              </a:ext>
            </a:extLst>
          </p:cNvPr>
          <p:cNvSpPr>
            <a:spLocks noGrp="1"/>
          </p:cNvSpPr>
          <p:nvPr>
            <p:ph type="body" sz="quarter" idx="4294967295"/>
          </p:nvPr>
        </p:nvSpPr>
        <p:spPr>
          <a:xfrm>
            <a:off x="7445828" y="1282444"/>
            <a:ext cx="4063371" cy="3241429"/>
          </a:xfrm>
        </p:spPr>
        <p:txBody>
          <a:bodyPr/>
          <a:lstStyle/>
          <a:p>
            <a:pPr>
              <a:spcBef>
                <a:spcPts val="600"/>
              </a:spcBef>
            </a:pPr>
            <a:r>
              <a:rPr lang="en-GB" sz="1500"/>
              <a:t>The Long Term Plan (LTP) committed an additional £4.5bn in real terms for primary and community care by 2023/24.</a:t>
            </a:r>
          </a:p>
          <a:p>
            <a:pPr>
              <a:spcBef>
                <a:spcPts val="600"/>
              </a:spcBef>
            </a:pPr>
            <a:r>
              <a:rPr lang="en-GB" sz="1500"/>
              <a:t>We apportion this according to the respective size of the budgets in 2018/19. </a:t>
            </a:r>
          </a:p>
          <a:p>
            <a:pPr>
              <a:spcBef>
                <a:spcPts val="600"/>
              </a:spcBef>
            </a:pPr>
            <a:r>
              <a:rPr lang="en-GB" sz="1500"/>
              <a:t>The mental health implementation plan committed £2.3bn in real terms by 2023/24. </a:t>
            </a:r>
          </a:p>
          <a:p>
            <a:pPr>
              <a:spcBef>
                <a:spcPts val="600"/>
              </a:spcBef>
            </a:pPr>
            <a:r>
              <a:rPr lang="en-GB" sz="1500"/>
              <a:t>The figure shows the additional funding represented by these commitments by 2023/24 (when they end). </a:t>
            </a:r>
          </a:p>
          <a:p>
            <a:pPr>
              <a:spcBef>
                <a:spcPts val="600"/>
              </a:spcBef>
            </a:pPr>
            <a:r>
              <a:rPr lang="en-GB" sz="1500"/>
              <a:t>The majority of the funding is additional to our underlying funding estimates. </a:t>
            </a:r>
          </a:p>
        </p:txBody>
      </p:sp>
      <p:pic>
        <p:nvPicPr>
          <p:cNvPr id="16" name="Picture 15" descr="Chart, bar chart&#10;&#10;Description automatically generated">
            <a:extLst>
              <a:ext uri="{FF2B5EF4-FFF2-40B4-BE49-F238E27FC236}">
                <a16:creationId xmlns:a16="http://schemas.microsoft.com/office/drawing/2014/main" id="{88C0B079-80CE-4691-9546-9A48105CC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34" y="1203752"/>
            <a:ext cx="6975482" cy="4121876"/>
          </a:xfrm>
          <a:prstGeom prst="rect">
            <a:avLst/>
          </a:prstGeom>
        </p:spPr>
      </p:pic>
    </p:spTree>
    <p:extLst>
      <p:ext uri="{BB962C8B-B14F-4D97-AF65-F5344CB8AC3E}">
        <p14:creationId xmlns:p14="http://schemas.microsoft.com/office/powerpoint/2010/main" val="134871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E35D-C30D-4790-A89E-59C173D2FD32}"/>
              </a:ext>
            </a:extLst>
          </p:cNvPr>
          <p:cNvSpPr>
            <a:spLocks noGrp="1"/>
          </p:cNvSpPr>
          <p:nvPr>
            <p:ph type="title"/>
          </p:nvPr>
        </p:nvSpPr>
        <p:spPr>
          <a:xfrm>
            <a:off x="252000" y="273600"/>
            <a:ext cx="11312210" cy="612000"/>
          </a:xfrm>
        </p:spPr>
        <p:txBody>
          <a:bodyPr/>
          <a:lstStyle/>
          <a:p>
            <a:r>
              <a:rPr lang="en-GB"/>
              <a:t>We estimate the cost of reducing the bed occupancy rate in order to increase resilience and meet the A&amp;E 4-hour wait standard</a:t>
            </a:r>
          </a:p>
        </p:txBody>
      </p:sp>
      <p:sp>
        <p:nvSpPr>
          <p:cNvPr id="4" name="Slide Number Placeholder 3">
            <a:extLst>
              <a:ext uri="{FF2B5EF4-FFF2-40B4-BE49-F238E27FC236}">
                <a16:creationId xmlns:a16="http://schemas.microsoft.com/office/drawing/2014/main" id="{5DD2B39F-DA10-4D31-A52C-65C9A9089BE2}"/>
              </a:ext>
            </a:extLst>
          </p:cNvPr>
          <p:cNvSpPr>
            <a:spLocks noGrp="1"/>
          </p:cNvSpPr>
          <p:nvPr>
            <p:ph type="sldNum" sz="quarter" idx="12"/>
          </p:nvPr>
        </p:nvSpPr>
        <p:spPr/>
        <p:txBody>
          <a:bodyPr/>
          <a:lstStyle/>
          <a:p>
            <a:fld id="{81671F1F-C2EB-4484-9694-2E03901D1FCF}" type="slidenum">
              <a:rPr lang="en-GB" smtClean="0"/>
              <a:t>16</a:t>
            </a:fld>
            <a:endParaRPr lang="en-GB"/>
          </a:p>
        </p:txBody>
      </p:sp>
      <p:sp>
        <p:nvSpPr>
          <p:cNvPr id="6" name="Text Placeholder 5">
            <a:extLst>
              <a:ext uri="{FF2B5EF4-FFF2-40B4-BE49-F238E27FC236}">
                <a16:creationId xmlns:a16="http://schemas.microsoft.com/office/drawing/2014/main" id="{0BDCABF9-895A-4B00-82A3-694F9B097C90}"/>
              </a:ext>
            </a:extLst>
          </p:cNvPr>
          <p:cNvSpPr>
            <a:spLocks noGrp="1"/>
          </p:cNvSpPr>
          <p:nvPr>
            <p:ph type="body" sz="quarter" idx="4294967295"/>
          </p:nvPr>
        </p:nvSpPr>
        <p:spPr>
          <a:xfrm>
            <a:off x="6900901" y="1238457"/>
            <a:ext cx="4838050" cy="4319587"/>
          </a:xfrm>
        </p:spPr>
        <p:txBody>
          <a:bodyPr/>
          <a:lstStyle/>
          <a:p>
            <a:pPr marL="285750" indent="-285750">
              <a:lnSpc>
                <a:spcPct val="110000"/>
              </a:lnSpc>
              <a:spcBef>
                <a:spcPts val="600"/>
              </a:spcBef>
              <a:buFont typeface="Arial" panose="020B0604020202020204" pitchFamily="34" charset="0"/>
              <a:buChar char="•"/>
              <a:tabLst>
                <a:tab pos="4140835" algn="l"/>
              </a:tabLst>
            </a:pPr>
            <a:r>
              <a:rPr lang="en-GB" sz="1500"/>
              <a:t>Prior to COVID-19, bed occupancy rates had increased, with an average occupancy in 2018/19 of 89.6%.</a:t>
            </a:r>
          </a:p>
          <a:p>
            <a:pPr marL="285750" indent="-285750">
              <a:lnSpc>
                <a:spcPct val="110000"/>
              </a:lnSpc>
              <a:spcBef>
                <a:spcPts val="600"/>
              </a:spcBef>
              <a:buFont typeface="Arial" panose="020B0604020202020204" pitchFamily="34" charset="0"/>
              <a:buChar char="•"/>
              <a:tabLst>
                <a:tab pos="4140835" algn="l"/>
              </a:tabLst>
            </a:pPr>
            <a:r>
              <a:rPr lang="en-GB" sz="1500"/>
              <a:t>Bed occupancy rates are a key determinant of meeting the 4-hour A&amp;E standard and of health care system resilience more generally.</a:t>
            </a:r>
          </a:p>
          <a:p>
            <a:pPr marL="285750" indent="-285750">
              <a:lnSpc>
                <a:spcPct val="110000"/>
              </a:lnSpc>
              <a:spcBef>
                <a:spcPts val="600"/>
              </a:spcBef>
              <a:buFont typeface="Arial" panose="020B0604020202020204" pitchFamily="34" charset="0"/>
              <a:buChar char="•"/>
              <a:tabLst>
                <a:tab pos="4140835" algn="l"/>
              </a:tabLst>
            </a:pPr>
            <a:r>
              <a:rPr lang="en-GB" sz="1500"/>
              <a:t>We model the expected revenue cost associated with increasing inpatient bed capacity to return to the 4-hour A&amp;E waiting times target.</a:t>
            </a:r>
          </a:p>
          <a:p>
            <a:pPr marL="285750" indent="-285750">
              <a:lnSpc>
                <a:spcPct val="110000"/>
              </a:lnSpc>
              <a:spcBef>
                <a:spcPts val="600"/>
              </a:spcBef>
              <a:buFont typeface="Arial" panose="020B0604020202020204" pitchFamily="34" charset="0"/>
              <a:buChar char="•"/>
              <a:tabLst>
                <a:tab pos="4140835" algn="l"/>
              </a:tabLst>
            </a:pPr>
            <a:r>
              <a:rPr lang="en-GB" sz="1500"/>
              <a:t>The chart shows the annual costs of reducing bed occupancy to:</a:t>
            </a:r>
          </a:p>
          <a:p>
            <a:pPr marL="742950" lvl="1" indent="-285750">
              <a:lnSpc>
                <a:spcPct val="110000"/>
              </a:lnSpc>
              <a:spcBef>
                <a:spcPts val="600"/>
              </a:spcBef>
              <a:buFont typeface="Arial" panose="020B0604020202020204" pitchFamily="34" charset="0"/>
              <a:buChar char="•"/>
              <a:tabLst>
                <a:tab pos="4140835" algn="l"/>
              </a:tabLst>
            </a:pPr>
            <a:r>
              <a:rPr lang="en-GB"/>
              <a:t>85% by 2024/25 (NAO guidelines) – representing almost </a:t>
            </a:r>
            <a:r>
              <a:rPr lang="en-US"/>
              <a:t>£1.6</a:t>
            </a:r>
            <a:r>
              <a:rPr lang="en-GB"/>
              <a:t>bn in 2024/25</a:t>
            </a:r>
          </a:p>
          <a:p>
            <a:pPr marL="742950" lvl="1" indent="-285750">
              <a:lnSpc>
                <a:spcPct val="110000"/>
              </a:lnSpc>
              <a:spcBef>
                <a:spcPts val="600"/>
              </a:spcBef>
              <a:buFont typeface="Arial" panose="020B0604020202020204" pitchFamily="34" charset="0"/>
              <a:buChar char="•"/>
              <a:tabLst>
                <a:tab pos="4140835" algn="l"/>
              </a:tabLst>
            </a:pPr>
            <a:r>
              <a:rPr lang="en-GB"/>
              <a:t>89.6% (2018/19 bed occupancy rate) – rising to around £</a:t>
            </a:r>
            <a:r>
              <a:rPr lang="en-US"/>
              <a:t>0.4bn</a:t>
            </a:r>
            <a:r>
              <a:rPr lang="en-GB"/>
              <a:t> in 2024/25 </a:t>
            </a:r>
          </a:p>
          <a:p>
            <a:endParaRPr lang="en-GB" sz="1600"/>
          </a:p>
        </p:txBody>
      </p:sp>
      <p:pic>
        <p:nvPicPr>
          <p:cNvPr id="13" name="Picture 12" descr="Chart, line chart&#10;&#10;Description automatically generated">
            <a:extLst>
              <a:ext uri="{FF2B5EF4-FFF2-40B4-BE49-F238E27FC236}">
                <a16:creationId xmlns:a16="http://schemas.microsoft.com/office/drawing/2014/main" id="{07CA2DE7-D147-45A2-8ADC-609DB582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1225327"/>
            <a:ext cx="6533811" cy="3860889"/>
          </a:xfrm>
          <a:prstGeom prst="rect">
            <a:avLst/>
          </a:prstGeom>
        </p:spPr>
      </p:pic>
    </p:spTree>
    <p:extLst>
      <p:ext uri="{BB962C8B-B14F-4D97-AF65-F5344CB8AC3E}">
        <p14:creationId xmlns:p14="http://schemas.microsoft.com/office/powerpoint/2010/main" val="159977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18EF-AE76-4898-85E0-EBE02EE98976}"/>
              </a:ext>
            </a:extLst>
          </p:cNvPr>
          <p:cNvSpPr>
            <a:spLocks noGrp="1"/>
          </p:cNvSpPr>
          <p:nvPr>
            <p:ph type="title"/>
          </p:nvPr>
        </p:nvSpPr>
        <p:spPr>
          <a:xfrm>
            <a:off x="252000" y="273600"/>
            <a:ext cx="10905297" cy="612000"/>
          </a:xfrm>
        </p:spPr>
        <p:txBody>
          <a:bodyPr/>
          <a:lstStyle/>
          <a:p>
            <a:r>
              <a:rPr lang="en-GB"/>
              <a:t>We estimate the number of additional mental health referrals arising from COVID-19 and the cost meeting this demand</a:t>
            </a:r>
          </a:p>
        </p:txBody>
      </p:sp>
      <p:sp>
        <p:nvSpPr>
          <p:cNvPr id="3" name="Footer Placeholder 2">
            <a:extLst>
              <a:ext uri="{FF2B5EF4-FFF2-40B4-BE49-F238E27FC236}">
                <a16:creationId xmlns:a16="http://schemas.microsoft.com/office/drawing/2014/main" id="{D5E4FF5C-A23A-43EB-BD81-65D48EC0E196}"/>
              </a:ext>
            </a:extLst>
          </p:cNvPr>
          <p:cNvSpPr>
            <a:spLocks noGrp="1"/>
          </p:cNvSpPr>
          <p:nvPr>
            <p:ph type="ftr" sz="quarter" idx="11"/>
          </p:nvPr>
        </p:nvSpPr>
        <p:spPr>
          <a:xfrm>
            <a:off x="1890439" y="6087126"/>
            <a:ext cx="8905800" cy="365125"/>
          </a:xfrm>
        </p:spPr>
        <p:txBody>
          <a:bodyPr/>
          <a:lstStyle/>
          <a:p>
            <a:r>
              <a:rPr lang="en-GB"/>
              <a:t>Source: REAL Centre calculations based Strategy Unit analysis</a:t>
            </a:r>
          </a:p>
          <a:p>
            <a:r>
              <a:rPr lang="en-GB"/>
              <a:t>*This time period reflects our estimate of when demand may come forward, i.e. there will be no new demand after 2023-24. For more, see the SU model online.</a:t>
            </a:r>
          </a:p>
          <a:p>
            <a:r>
              <a:rPr lang="en-GB"/>
              <a:t>https://www.strategyunitwm.nhs.uk/mental-health-surge-model</a:t>
            </a:r>
          </a:p>
        </p:txBody>
      </p:sp>
      <p:sp>
        <p:nvSpPr>
          <p:cNvPr id="4" name="Slide Number Placeholder 3">
            <a:extLst>
              <a:ext uri="{FF2B5EF4-FFF2-40B4-BE49-F238E27FC236}">
                <a16:creationId xmlns:a16="http://schemas.microsoft.com/office/drawing/2014/main" id="{561977DC-D53B-42F3-AFA6-501B34EB249C}"/>
              </a:ext>
            </a:extLst>
          </p:cNvPr>
          <p:cNvSpPr>
            <a:spLocks noGrp="1"/>
          </p:cNvSpPr>
          <p:nvPr>
            <p:ph type="sldNum" sz="quarter" idx="12"/>
          </p:nvPr>
        </p:nvSpPr>
        <p:spPr/>
        <p:txBody>
          <a:bodyPr/>
          <a:lstStyle/>
          <a:p>
            <a:fld id="{81671F1F-C2EB-4484-9694-2E03901D1FCF}" type="slidenum">
              <a:rPr lang="en-GB" smtClean="0"/>
              <a:t>17</a:t>
            </a:fld>
            <a:endParaRPr lang="en-GB"/>
          </a:p>
        </p:txBody>
      </p:sp>
      <p:sp>
        <p:nvSpPr>
          <p:cNvPr id="6" name="Text Placeholder 5">
            <a:extLst>
              <a:ext uri="{FF2B5EF4-FFF2-40B4-BE49-F238E27FC236}">
                <a16:creationId xmlns:a16="http://schemas.microsoft.com/office/drawing/2014/main" id="{9F122213-0A3D-4122-8AA3-3C9DB42C6EA8}"/>
              </a:ext>
            </a:extLst>
          </p:cNvPr>
          <p:cNvSpPr>
            <a:spLocks noGrp="1"/>
          </p:cNvSpPr>
          <p:nvPr>
            <p:ph type="body" sz="quarter" idx="4294967295"/>
          </p:nvPr>
        </p:nvSpPr>
        <p:spPr>
          <a:xfrm>
            <a:off x="252000" y="3438582"/>
            <a:ext cx="11531407" cy="1580810"/>
          </a:xfrm>
        </p:spPr>
        <p:txBody>
          <a:bodyPr/>
          <a:lstStyle/>
          <a:p>
            <a:pPr>
              <a:spcBef>
                <a:spcPts val="600"/>
              </a:spcBef>
            </a:pPr>
            <a:r>
              <a:rPr lang="en-GB" sz="1500"/>
              <a:t>We know the pandemic has had a significant impact on the mental health of the population. We model the impact of the pandemic on certain risk groups in the population. </a:t>
            </a:r>
          </a:p>
          <a:p>
            <a:pPr>
              <a:spcBef>
                <a:spcPts val="600"/>
              </a:spcBef>
            </a:pPr>
            <a:r>
              <a:rPr lang="en-GB" sz="1500"/>
              <a:t>We estimate there could be an additional 300,000-725,000 referrals for mental health services per year between 2020/21–2023/24*. </a:t>
            </a:r>
          </a:p>
          <a:p>
            <a:pPr>
              <a:spcBef>
                <a:spcPts val="600"/>
              </a:spcBef>
            </a:pPr>
            <a:r>
              <a:rPr lang="en-GB" sz="1500"/>
              <a:t>We estimate the total additional cost of the COVID-19 pandemic for mental health services could range from £1.6bn–£3.6bn, an annual average of £410m–£900m.</a:t>
            </a:r>
          </a:p>
          <a:p>
            <a:pPr>
              <a:spcBef>
                <a:spcPts val="600"/>
              </a:spcBef>
            </a:pPr>
            <a:r>
              <a:rPr lang="en-GB" sz="1500"/>
              <a:t>As most mental health referrals come through primary care, this implies a significant additional pressure on general practice.</a:t>
            </a:r>
          </a:p>
        </p:txBody>
      </p:sp>
      <p:sp>
        <p:nvSpPr>
          <p:cNvPr id="7" name="Text Placeholder 6">
            <a:extLst>
              <a:ext uri="{FF2B5EF4-FFF2-40B4-BE49-F238E27FC236}">
                <a16:creationId xmlns:a16="http://schemas.microsoft.com/office/drawing/2014/main" id="{74EA9182-9ECA-47E4-8969-EDD4B18C0CE7}"/>
              </a:ext>
            </a:extLst>
          </p:cNvPr>
          <p:cNvSpPr>
            <a:spLocks noGrp="1"/>
          </p:cNvSpPr>
          <p:nvPr>
            <p:ph type="body" sz="quarter" idx="4294967295"/>
          </p:nvPr>
        </p:nvSpPr>
        <p:spPr>
          <a:xfrm>
            <a:off x="252000" y="1317563"/>
            <a:ext cx="6885263" cy="305260"/>
          </a:xfrm>
        </p:spPr>
        <p:txBody>
          <a:bodyPr/>
          <a:lstStyle/>
          <a:p>
            <a:pPr marL="0" indent="0">
              <a:buNone/>
            </a:pPr>
            <a:r>
              <a:rPr lang="en-GB" sz="1600" b="1">
                <a:solidFill>
                  <a:srgbClr val="890D03"/>
                </a:solidFill>
                <a:latin typeface="+mj-lt"/>
              </a:rPr>
              <a:t>Additional mental health referrals arising from COVID-19</a:t>
            </a:r>
          </a:p>
        </p:txBody>
      </p:sp>
      <p:graphicFrame>
        <p:nvGraphicFramePr>
          <p:cNvPr id="5" name="Table 4">
            <a:extLst>
              <a:ext uri="{FF2B5EF4-FFF2-40B4-BE49-F238E27FC236}">
                <a16:creationId xmlns:a16="http://schemas.microsoft.com/office/drawing/2014/main" id="{CF6010DC-76A4-42FB-B670-F4825AF9F850}"/>
              </a:ext>
            </a:extLst>
          </p:cNvPr>
          <p:cNvGraphicFramePr>
            <a:graphicFrameLocks noGrp="1"/>
          </p:cNvGraphicFramePr>
          <p:nvPr>
            <p:extLst>
              <p:ext uri="{D42A27DB-BD31-4B8C-83A1-F6EECF244321}">
                <p14:modId xmlns:p14="http://schemas.microsoft.com/office/powerpoint/2010/main" val="3178108253"/>
              </p:ext>
            </p:extLst>
          </p:nvPr>
        </p:nvGraphicFramePr>
        <p:xfrm>
          <a:off x="252000" y="1639325"/>
          <a:ext cx="8150243" cy="1362442"/>
        </p:xfrm>
        <a:graphic>
          <a:graphicData uri="http://schemas.openxmlformats.org/drawingml/2006/table">
            <a:tbl>
              <a:tblPr firstRow="1" bandRow="1">
                <a:tableStyleId>{5C22544A-7EE6-4342-B048-85BDC9FD1C3A}</a:tableStyleId>
              </a:tblPr>
              <a:tblGrid>
                <a:gridCol w="1703913">
                  <a:extLst>
                    <a:ext uri="{9D8B030D-6E8A-4147-A177-3AD203B41FA5}">
                      <a16:colId xmlns:a16="http://schemas.microsoft.com/office/drawing/2014/main" val="3581926054"/>
                    </a:ext>
                  </a:extLst>
                </a:gridCol>
                <a:gridCol w="1289266">
                  <a:extLst>
                    <a:ext uri="{9D8B030D-6E8A-4147-A177-3AD203B41FA5}">
                      <a16:colId xmlns:a16="http://schemas.microsoft.com/office/drawing/2014/main" val="2573414204"/>
                    </a:ext>
                  </a:extLst>
                </a:gridCol>
                <a:gridCol w="1289266">
                  <a:extLst>
                    <a:ext uri="{9D8B030D-6E8A-4147-A177-3AD203B41FA5}">
                      <a16:colId xmlns:a16="http://schemas.microsoft.com/office/drawing/2014/main" val="178559879"/>
                    </a:ext>
                  </a:extLst>
                </a:gridCol>
                <a:gridCol w="1289266">
                  <a:extLst>
                    <a:ext uri="{9D8B030D-6E8A-4147-A177-3AD203B41FA5}">
                      <a16:colId xmlns:a16="http://schemas.microsoft.com/office/drawing/2014/main" val="1583263525"/>
                    </a:ext>
                  </a:extLst>
                </a:gridCol>
                <a:gridCol w="1289266">
                  <a:extLst>
                    <a:ext uri="{9D8B030D-6E8A-4147-A177-3AD203B41FA5}">
                      <a16:colId xmlns:a16="http://schemas.microsoft.com/office/drawing/2014/main" val="2764761399"/>
                    </a:ext>
                  </a:extLst>
                </a:gridCol>
                <a:gridCol w="1289266">
                  <a:extLst>
                    <a:ext uri="{9D8B030D-6E8A-4147-A177-3AD203B41FA5}">
                      <a16:colId xmlns:a16="http://schemas.microsoft.com/office/drawing/2014/main" val="3643633855"/>
                    </a:ext>
                  </a:extLst>
                </a:gridCol>
              </a:tblGrid>
              <a:tr h="390442">
                <a:tc>
                  <a:txBody>
                    <a:bodyPr/>
                    <a:lstStyle/>
                    <a:p>
                      <a:pPr algn="l" fontAlgn="b"/>
                      <a:r>
                        <a:rPr lang="en-GB" sz="1400" u="none" strike="noStrike">
                          <a:effectLst/>
                        </a:rPr>
                        <a:t>Additional referrals</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2020/21</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2021/22</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2022/23</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2023/24</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Annual average</a:t>
                      </a:r>
                      <a:endParaRPr lang="en-GB" sz="1400" b="0" i="0" u="none" strike="noStrike">
                        <a:solidFill>
                          <a:srgbClr val="000000"/>
                        </a:solidFill>
                        <a:effectLst/>
                        <a:latin typeface="Calibri" panose="020F0502020204030204" pitchFamily="34" charset="0"/>
                      </a:endParaRPr>
                    </a:p>
                  </a:txBody>
                  <a:tcPr marL="36000" marR="0" marT="0" marB="0" anchor="ctr"/>
                </a:tc>
                <a:extLst>
                  <a:ext uri="{0D108BD9-81ED-4DB2-BD59-A6C34878D82A}">
                    <a16:rowId xmlns:a16="http://schemas.microsoft.com/office/drawing/2014/main" val="2063121627"/>
                  </a:ext>
                </a:extLst>
              </a:tr>
              <a:tr h="324000">
                <a:tc>
                  <a:txBody>
                    <a:bodyPr/>
                    <a:lstStyle/>
                    <a:p>
                      <a:pPr algn="l" fontAlgn="b"/>
                      <a:r>
                        <a:rPr lang="en-GB" sz="1400" u="none" strike="noStrike">
                          <a:effectLst/>
                        </a:rPr>
                        <a:t>Low</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241,000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691,000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225,000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38,000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299,000 </a:t>
                      </a:r>
                      <a:endParaRPr lang="en-GB" sz="1400" b="0" i="0" u="none" strike="noStrike">
                        <a:solidFill>
                          <a:srgbClr val="000000"/>
                        </a:solidFill>
                        <a:effectLst/>
                        <a:latin typeface="Calibri" panose="020F0502020204030204" pitchFamily="34" charset="0"/>
                      </a:endParaRPr>
                    </a:p>
                  </a:txBody>
                  <a:tcPr marL="36000" marR="0" marT="0" marB="0" anchor="ctr"/>
                </a:tc>
                <a:extLst>
                  <a:ext uri="{0D108BD9-81ED-4DB2-BD59-A6C34878D82A}">
                    <a16:rowId xmlns:a16="http://schemas.microsoft.com/office/drawing/2014/main" val="654738876"/>
                  </a:ext>
                </a:extLst>
              </a:tr>
              <a:tr h="324000">
                <a:tc>
                  <a:txBody>
                    <a:bodyPr/>
                    <a:lstStyle/>
                    <a:p>
                      <a:pPr algn="l" fontAlgn="b"/>
                      <a:r>
                        <a:rPr lang="en-GB" sz="1400" b="0" i="0" u="none" strike="noStrike">
                          <a:solidFill>
                            <a:srgbClr val="000000"/>
                          </a:solidFill>
                          <a:effectLst/>
                          <a:latin typeface="Calibri" panose="020F0502020204030204" pitchFamily="34" charset="0"/>
                        </a:rPr>
                        <a:t>Point (central)</a:t>
                      </a:r>
                    </a:p>
                  </a:txBody>
                  <a:tcPr marL="36000" marR="0" marT="0" marB="0" anchor="ctr"/>
                </a:tc>
                <a:tc>
                  <a:txBody>
                    <a:bodyPr/>
                    <a:lstStyle/>
                    <a:p>
                      <a:pPr algn="ctr" fontAlgn="b"/>
                      <a:r>
                        <a:rPr lang="en-GB" sz="1400" u="none" strike="noStrike">
                          <a:effectLst/>
                        </a:rPr>
                        <a:t>375,000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1,079,000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373,000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64,000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473,000 </a:t>
                      </a:r>
                      <a:endParaRPr lang="en-GB" sz="1400" b="0" i="0" u="none" strike="noStrike">
                        <a:solidFill>
                          <a:srgbClr val="000000"/>
                        </a:solidFill>
                        <a:effectLst/>
                        <a:latin typeface="Calibri" panose="020F0502020204030204" pitchFamily="34" charset="0"/>
                      </a:endParaRPr>
                    </a:p>
                  </a:txBody>
                  <a:tcPr marL="36000" marR="0" marT="0" marB="0" anchor="ctr"/>
                </a:tc>
                <a:extLst>
                  <a:ext uri="{0D108BD9-81ED-4DB2-BD59-A6C34878D82A}">
                    <a16:rowId xmlns:a16="http://schemas.microsoft.com/office/drawing/2014/main" val="1967244145"/>
                  </a:ext>
                </a:extLst>
              </a:tr>
              <a:tr h="324000">
                <a:tc>
                  <a:txBody>
                    <a:bodyPr/>
                    <a:lstStyle/>
                    <a:p>
                      <a:pPr algn="l" fontAlgn="b"/>
                      <a:r>
                        <a:rPr lang="en-GB" sz="1400" u="none" strike="noStrike">
                          <a:effectLst/>
                        </a:rPr>
                        <a:t>High</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546,000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1,593,000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636,000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129,000 </a:t>
                      </a:r>
                      <a:endParaRPr lang="en-GB" sz="1400" b="0" i="0" u="none" strike="noStrike">
                        <a:solidFill>
                          <a:srgbClr val="000000"/>
                        </a:solidFill>
                        <a:effectLst/>
                        <a:latin typeface="Calibri" panose="020F0502020204030204" pitchFamily="34" charset="0"/>
                      </a:endParaRPr>
                    </a:p>
                  </a:txBody>
                  <a:tcPr marL="36000" marR="0" marT="0" marB="0" anchor="ctr"/>
                </a:tc>
                <a:tc>
                  <a:txBody>
                    <a:bodyPr/>
                    <a:lstStyle/>
                    <a:p>
                      <a:pPr algn="ctr" fontAlgn="b"/>
                      <a:r>
                        <a:rPr lang="en-GB" sz="1400" u="none" strike="noStrike">
                          <a:effectLst/>
                        </a:rPr>
                        <a:t>726,000 </a:t>
                      </a:r>
                      <a:endParaRPr lang="en-GB" sz="1400" b="0" i="0" u="none" strike="noStrike">
                        <a:solidFill>
                          <a:srgbClr val="000000"/>
                        </a:solidFill>
                        <a:effectLst/>
                        <a:latin typeface="Calibri" panose="020F0502020204030204" pitchFamily="34" charset="0"/>
                      </a:endParaRPr>
                    </a:p>
                  </a:txBody>
                  <a:tcPr marL="36000" marR="0" marT="0" marB="0" anchor="ctr"/>
                </a:tc>
                <a:extLst>
                  <a:ext uri="{0D108BD9-81ED-4DB2-BD59-A6C34878D82A}">
                    <a16:rowId xmlns:a16="http://schemas.microsoft.com/office/drawing/2014/main" val="2042768159"/>
                  </a:ext>
                </a:extLst>
              </a:tr>
            </a:tbl>
          </a:graphicData>
        </a:graphic>
      </p:graphicFrame>
    </p:spTree>
    <p:extLst>
      <p:ext uri="{BB962C8B-B14F-4D97-AF65-F5344CB8AC3E}">
        <p14:creationId xmlns:p14="http://schemas.microsoft.com/office/powerpoint/2010/main" val="128511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E35D-C30D-4790-A89E-59C173D2FD32}"/>
              </a:ext>
            </a:extLst>
          </p:cNvPr>
          <p:cNvSpPr>
            <a:spLocks noGrp="1"/>
          </p:cNvSpPr>
          <p:nvPr>
            <p:ph type="title"/>
          </p:nvPr>
        </p:nvSpPr>
        <p:spPr>
          <a:xfrm>
            <a:off x="252000" y="273600"/>
            <a:ext cx="10702352" cy="612000"/>
          </a:xfrm>
        </p:spPr>
        <p:txBody>
          <a:bodyPr/>
          <a:lstStyle/>
          <a:p>
            <a:r>
              <a:rPr lang="en-GB"/>
              <a:t>We also consider the potential costs of ongoing COVID-19. These are uncertain but crucial for determining funding needs.</a:t>
            </a:r>
          </a:p>
        </p:txBody>
      </p:sp>
      <p:sp>
        <p:nvSpPr>
          <p:cNvPr id="4" name="Slide Number Placeholder 3">
            <a:extLst>
              <a:ext uri="{FF2B5EF4-FFF2-40B4-BE49-F238E27FC236}">
                <a16:creationId xmlns:a16="http://schemas.microsoft.com/office/drawing/2014/main" id="{5DD2B39F-DA10-4D31-A52C-65C9A9089BE2}"/>
              </a:ext>
            </a:extLst>
          </p:cNvPr>
          <p:cNvSpPr>
            <a:spLocks noGrp="1"/>
          </p:cNvSpPr>
          <p:nvPr>
            <p:ph type="sldNum" sz="quarter" idx="12"/>
          </p:nvPr>
        </p:nvSpPr>
        <p:spPr/>
        <p:txBody>
          <a:bodyPr/>
          <a:lstStyle/>
          <a:p>
            <a:fld id="{81671F1F-C2EB-4484-9694-2E03901D1FCF}" type="slidenum">
              <a:rPr lang="en-GB" smtClean="0"/>
              <a:t>18</a:t>
            </a:fld>
            <a:endParaRPr lang="en-GB"/>
          </a:p>
        </p:txBody>
      </p:sp>
      <p:sp>
        <p:nvSpPr>
          <p:cNvPr id="6" name="Text Placeholder 5">
            <a:extLst>
              <a:ext uri="{FF2B5EF4-FFF2-40B4-BE49-F238E27FC236}">
                <a16:creationId xmlns:a16="http://schemas.microsoft.com/office/drawing/2014/main" id="{0BDCABF9-895A-4B00-82A3-694F9B097C90}"/>
              </a:ext>
            </a:extLst>
          </p:cNvPr>
          <p:cNvSpPr>
            <a:spLocks noGrp="1"/>
          </p:cNvSpPr>
          <p:nvPr>
            <p:ph type="body" sz="quarter" idx="4294967295"/>
          </p:nvPr>
        </p:nvSpPr>
        <p:spPr>
          <a:xfrm>
            <a:off x="252000" y="1269207"/>
            <a:ext cx="5128766" cy="3302794"/>
          </a:xfrm>
        </p:spPr>
        <p:txBody>
          <a:bodyPr/>
          <a:lstStyle/>
          <a:p>
            <a:pPr marL="285750" indent="-285750">
              <a:lnSpc>
                <a:spcPct val="110000"/>
              </a:lnSpc>
              <a:spcBef>
                <a:spcPts val="600"/>
              </a:spcBef>
              <a:buFont typeface="Arial" panose="020B0604020202020204" pitchFamily="34" charset="0"/>
              <a:buChar char="•"/>
              <a:tabLst>
                <a:tab pos="4140835" algn="l"/>
              </a:tabLst>
            </a:pPr>
            <a:r>
              <a:rPr lang="en-GB" sz="1500"/>
              <a:t>During the pandemic, </a:t>
            </a:r>
            <a:r>
              <a:rPr lang="en-GB" sz="1500">
                <a:solidFill>
                  <a:srgbClr val="000000"/>
                </a:solidFill>
              </a:rPr>
              <a:t>infection prevention and control (IPC) measures, social distancing and higher-than-usual staff absences impacted delivery in the NHS. </a:t>
            </a:r>
          </a:p>
          <a:p>
            <a:pPr marL="285750" indent="-285750">
              <a:lnSpc>
                <a:spcPct val="110000"/>
              </a:lnSpc>
              <a:spcBef>
                <a:spcPts val="600"/>
              </a:spcBef>
              <a:buFont typeface="Arial" panose="020B0604020202020204" pitchFamily="34" charset="0"/>
              <a:buChar char="•"/>
              <a:tabLst>
                <a:tab pos="4140835" algn="l"/>
              </a:tabLst>
            </a:pPr>
            <a:r>
              <a:rPr lang="en-GB" sz="1500">
                <a:solidFill>
                  <a:srgbClr val="000000"/>
                </a:solidFill>
              </a:rPr>
              <a:t>This meant m</a:t>
            </a:r>
            <a:r>
              <a:rPr lang="en-GB" sz="1500"/>
              <a:t>ore inputs (</a:t>
            </a:r>
            <a:r>
              <a:rPr lang="en-GB" sz="1500" err="1"/>
              <a:t>eg</a:t>
            </a:r>
            <a:r>
              <a:rPr lang="en-GB" sz="1500"/>
              <a:t> beds and staff) were needed to deliver less output (</a:t>
            </a:r>
            <a:r>
              <a:rPr lang="en-GB" sz="1500" err="1"/>
              <a:t>eg</a:t>
            </a:r>
            <a:r>
              <a:rPr lang="en-GB" sz="1500"/>
              <a:t> admissions). We consider this a productivity shock.</a:t>
            </a:r>
          </a:p>
          <a:p>
            <a:pPr marL="285750" indent="-285750">
              <a:lnSpc>
                <a:spcPct val="110000"/>
              </a:lnSpc>
              <a:spcBef>
                <a:spcPts val="600"/>
              </a:spcBef>
              <a:buFont typeface="Arial" panose="020B0604020202020204" pitchFamily="34" charset="0"/>
              <a:buChar char="•"/>
              <a:tabLst>
                <a:tab pos="4140835" algn="l"/>
              </a:tabLst>
            </a:pPr>
            <a:r>
              <a:rPr lang="en-GB" sz="1500"/>
              <a:t>We estimate the associated costs are greater than the direct costs of treating COVID-19 patients.</a:t>
            </a:r>
          </a:p>
          <a:p>
            <a:pPr marL="285750" indent="-285750">
              <a:lnSpc>
                <a:spcPct val="110000"/>
              </a:lnSpc>
              <a:spcBef>
                <a:spcPts val="600"/>
              </a:spcBef>
              <a:buFont typeface="Arial" panose="020B0604020202020204" pitchFamily="34" charset="0"/>
              <a:buChar char="•"/>
              <a:tabLst>
                <a:tab pos="4140835" algn="l"/>
              </a:tabLst>
            </a:pPr>
            <a:r>
              <a:rPr lang="en-GB" sz="1500"/>
              <a:t>In the diagram we illustrate different possible paths of productivity. A crucial question is whether these costs will continue (‘Ongoing COVID-19 impact’) or whether productivity can return to its pre-pandemic level.</a:t>
            </a:r>
          </a:p>
          <a:p>
            <a:pPr marL="285750" indent="-285750">
              <a:lnSpc>
                <a:spcPct val="110000"/>
              </a:lnSpc>
              <a:spcBef>
                <a:spcPts val="600"/>
              </a:spcBef>
              <a:buFont typeface="Arial" panose="020B0604020202020204" pitchFamily="34" charset="0"/>
              <a:buChar char="•"/>
              <a:tabLst>
                <a:tab pos="4140835" algn="l"/>
              </a:tabLst>
            </a:pPr>
            <a:endParaRPr lang="en-GB" sz="1800"/>
          </a:p>
        </p:txBody>
      </p:sp>
      <p:sp>
        <p:nvSpPr>
          <p:cNvPr id="10" name="Text Placeholder 6">
            <a:extLst>
              <a:ext uri="{FF2B5EF4-FFF2-40B4-BE49-F238E27FC236}">
                <a16:creationId xmlns:a16="http://schemas.microsoft.com/office/drawing/2014/main" id="{DB01F326-6A9F-472C-8997-1CD62F191ED5}"/>
              </a:ext>
            </a:extLst>
          </p:cNvPr>
          <p:cNvSpPr txBox="1">
            <a:spLocks/>
          </p:cNvSpPr>
          <p:nvPr/>
        </p:nvSpPr>
        <p:spPr>
          <a:xfrm>
            <a:off x="5653419" y="1255694"/>
            <a:ext cx="6885263" cy="30526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Font typeface="System Font Regular"/>
              <a:buNone/>
            </a:pPr>
            <a:r>
              <a:rPr lang="en-GB" sz="1600" b="1">
                <a:solidFill>
                  <a:srgbClr val="890D03"/>
                </a:solidFill>
                <a:latin typeface="+mj-lt"/>
              </a:rPr>
              <a:t>Illustration of potential impacts of COVID-19 on productivity</a:t>
            </a:r>
          </a:p>
        </p:txBody>
      </p:sp>
      <p:pic>
        <p:nvPicPr>
          <p:cNvPr id="13" name="Picture 12" descr="Chart, scatter chart&#10;&#10;Description automatically generated">
            <a:extLst>
              <a:ext uri="{FF2B5EF4-FFF2-40B4-BE49-F238E27FC236}">
                <a16:creationId xmlns:a16="http://schemas.microsoft.com/office/drawing/2014/main" id="{F29DE621-D840-4EBC-93B3-2312E4980BFA}"/>
              </a:ext>
            </a:extLst>
          </p:cNvPr>
          <p:cNvPicPr>
            <a:picLocks noChangeAspect="1"/>
          </p:cNvPicPr>
          <p:nvPr/>
        </p:nvPicPr>
        <p:blipFill rotWithShape="1">
          <a:blip r:embed="rId2">
            <a:extLst>
              <a:ext uri="{28A0092B-C50C-407E-A947-70E740481C1C}">
                <a14:useLocalDpi xmlns:a14="http://schemas.microsoft.com/office/drawing/2010/main" val="0"/>
              </a:ext>
            </a:extLst>
          </a:blip>
          <a:srcRect b="5512"/>
          <a:stretch/>
        </p:blipFill>
        <p:spPr>
          <a:xfrm>
            <a:off x="5603176" y="1647581"/>
            <a:ext cx="6195461" cy="4390484"/>
          </a:xfrm>
          <a:prstGeom prst="rect">
            <a:avLst/>
          </a:prstGeom>
        </p:spPr>
      </p:pic>
    </p:spTree>
    <p:extLst>
      <p:ext uri="{BB962C8B-B14F-4D97-AF65-F5344CB8AC3E}">
        <p14:creationId xmlns:p14="http://schemas.microsoft.com/office/powerpoint/2010/main" val="328849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D047-822E-403C-A6D0-5E17EF34D89D}"/>
              </a:ext>
            </a:extLst>
          </p:cNvPr>
          <p:cNvSpPr>
            <a:spLocks noGrp="1"/>
          </p:cNvSpPr>
          <p:nvPr>
            <p:ph type="title"/>
          </p:nvPr>
        </p:nvSpPr>
        <p:spPr>
          <a:xfrm>
            <a:off x="424544" y="1407602"/>
            <a:ext cx="11767456" cy="900000"/>
          </a:xfrm>
        </p:spPr>
        <p:txBody>
          <a:bodyPr/>
          <a:lstStyle/>
          <a:p>
            <a:r>
              <a:rPr lang="en-GB"/>
              <a:t>4. Results</a:t>
            </a:r>
          </a:p>
        </p:txBody>
      </p:sp>
      <p:sp>
        <p:nvSpPr>
          <p:cNvPr id="4" name="Slide Number Placeholder 3">
            <a:extLst>
              <a:ext uri="{FF2B5EF4-FFF2-40B4-BE49-F238E27FC236}">
                <a16:creationId xmlns:a16="http://schemas.microsoft.com/office/drawing/2014/main" id="{9225C18C-DD9E-49CD-A690-8B4E3B2A728C}"/>
              </a:ext>
            </a:extLst>
          </p:cNvPr>
          <p:cNvSpPr>
            <a:spLocks noGrp="1"/>
          </p:cNvSpPr>
          <p:nvPr>
            <p:ph type="sldNum" sz="quarter" idx="12"/>
          </p:nvPr>
        </p:nvSpPr>
        <p:spPr/>
        <p:txBody>
          <a:bodyPr/>
          <a:lstStyle/>
          <a:p>
            <a:fld id="{81671F1F-C2EB-4484-9694-2E03901D1FCF}" type="slidenum">
              <a:rPr lang="en-GB" smtClean="0"/>
              <a:t>19</a:t>
            </a:fld>
            <a:endParaRPr lang="en-GB"/>
          </a:p>
        </p:txBody>
      </p:sp>
      <p:graphicFrame>
        <p:nvGraphicFramePr>
          <p:cNvPr id="6" name="Diagram 5">
            <a:extLst>
              <a:ext uri="{FF2B5EF4-FFF2-40B4-BE49-F238E27FC236}">
                <a16:creationId xmlns:a16="http://schemas.microsoft.com/office/drawing/2014/main" id="{362996CD-1096-4D73-9777-78360628A26E}"/>
              </a:ext>
            </a:extLst>
          </p:cNvPr>
          <p:cNvGraphicFramePr/>
          <p:nvPr>
            <p:extLst>
              <p:ext uri="{D42A27DB-BD31-4B8C-83A1-F6EECF244321}">
                <p14:modId xmlns:p14="http://schemas.microsoft.com/office/powerpoint/2010/main" val="8371608"/>
              </p:ext>
            </p:extLst>
          </p:nvPr>
        </p:nvGraphicFramePr>
        <p:xfrm>
          <a:off x="103414" y="2402398"/>
          <a:ext cx="1198517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8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118A-5492-4C55-8F43-C27A047DD647}"/>
              </a:ext>
            </a:extLst>
          </p:cNvPr>
          <p:cNvSpPr>
            <a:spLocks noGrp="1"/>
          </p:cNvSpPr>
          <p:nvPr>
            <p:ph type="title"/>
          </p:nvPr>
        </p:nvSpPr>
        <p:spPr>
          <a:xfrm>
            <a:off x="251280" y="275174"/>
            <a:ext cx="10515600" cy="307630"/>
          </a:xfrm>
        </p:spPr>
        <p:txBody>
          <a:bodyPr/>
          <a:lstStyle/>
          <a:p>
            <a:r>
              <a:rPr lang="en-GB" sz="2250"/>
              <a:t>Background – Health and social care funding to 2024/25</a:t>
            </a:r>
            <a:br>
              <a:rPr lang="en-GB" sz="2000"/>
            </a:br>
            <a:endParaRPr lang="en-GB" sz="2000"/>
          </a:p>
        </p:txBody>
      </p:sp>
      <p:sp>
        <p:nvSpPr>
          <p:cNvPr id="4" name="Slide Number Placeholder 3">
            <a:extLst>
              <a:ext uri="{FF2B5EF4-FFF2-40B4-BE49-F238E27FC236}">
                <a16:creationId xmlns:a16="http://schemas.microsoft.com/office/drawing/2014/main" id="{576C865E-EA4B-40A9-841E-8EEF4F356FEA}"/>
              </a:ext>
            </a:extLst>
          </p:cNvPr>
          <p:cNvSpPr>
            <a:spLocks noGrp="1"/>
          </p:cNvSpPr>
          <p:nvPr>
            <p:ph type="sldNum" sz="quarter" idx="12"/>
          </p:nvPr>
        </p:nvSpPr>
        <p:spPr/>
        <p:txBody>
          <a:bodyPr/>
          <a:lstStyle/>
          <a:p>
            <a:fld id="{81671F1F-C2EB-4484-9694-2E03901D1FCF}" type="slidenum">
              <a:rPr lang="en-GB" smtClean="0"/>
              <a:t>2</a:t>
            </a:fld>
            <a:endParaRPr lang="en-GB"/>
          </a:p>
        </p:txBody>
      </p:sp>
      <p:sp>
        <p:nvSpPr>
          <p:cNvPr id="5" name="Text Placeholder 4">
            <a:extLst>
              <a:ext uri="{FF2B5EF4-FFF2-40B4-BE49-F238E27FC236}">
                <a16:creationId xmlns:a16="http://schemas.microsoft.com/office/drawing/2014/main" id="{BE858D1D-C61A-4E74-AE24-7DF5A6A03666}"/>
              </a:ext>
            </a:extLst>
          </p:cNvPr>
          <p:cNvSpPr>
            <a:spLocks noGrp="1"/>
          </p:cNvSpPr>
          <p:nvPr>
            <p:ph type="body" sz="quarter" idx="13"/>
          </p:nvPr>
        </p:nvSpPr>
        <p:spPr>
          <a:xfrm>
            <a:off x="251280" y="887174"/>
            <a:ext cx="11487297" cy="5083651"/>
          </a:xfrm>
        </p:spPr>
        <p:txBody>
          <a:bodyPr/>
          <a:lstStyle/>
          <a:p>
            <a:pPr>
              <a:spcBef>
                <a:spcPts val="600"/>
              </a:spcBef>
              <a:spcAft>
                <a:spcPts val="0"/>
              </a:spcAft>
            </a:pPr>
            <a:r>
              <a:rPr lang="en-GB" sz="1500"/>
              <a:t>An upcoming report from the Health Foundation’s </a:t>
            </a:r>
            <a:r>
              <a:rPr lang="en-GB" sz="1500">
                <a:hlinkClick r:id="rId3"/>
              </a:rPr>
              <a:t>REAL Centre</a:t>
            </a:r>
            <a:r>
              <a:rPr lang="en-GB" sz="1500"/>
              <a:t>: </a:t>
            </a:r>
            <a:r>
              <a:rPr lang="en-GB" sz="1500" i="1"/>
              <a:t>Health and social care funding projections 2021 </a:t>
            </a:r>
            <a:r>
              <a:rPr lang="en-GB" sz="1500"/>
              <a:t>will set out long-term funding requirements for health and social care in England to 2030/31. The report is due for publication in September 2021 and will be the first in a series. </a:t>
            </a:r>
          </a:p>
          <a:p>
            <a:pPr>
              <a:spcBef>
                <a:spcPts val="600"/>
              </a:spcBef>
              <a:spcAft>
                <a:spcPts val="0"/>
              </a:spcAft>
            </a:pPr>
            <a:r>
              <a:rPr lang="en-GB" sz="1500"/>
              <a:t>The analysis seeks to answer the question of how much funding the health and social care system may need over different periods of time. This includes DHSC budgets, day-to-day NHS funding and the funding made available to local authorities for adult social care.</a:t>
            </a:r>
          </a:p>
          <a:p>
            <a:pPr>
              <a:spcBef>
                <a:spcPts val="600"/>
              </a:spcBef>
              <a:spcAft>
                <a:spcPts val="0"/>
              </a:spcAft>
            </a:pPr>
            <a:r>
              <a:rPr lang="en-GB" sz="1500"/>
              <a:t>These slides provide a summary of key results, covering funding requirements to 2024/25.</a:t>
            </a:r>
          </a:p>
          <a:p>
            <a:pPr>
              <a:spcBef>
                <a:spcPts val="600"/>
              </a:spcBef>
              <a:spcAft>
                <a:spcPts val="0"/>
              </a:spcAft>
            </a:pPr>
            <a:r>
              <a:rPr lang="en-GB" sz="1500"/>
              <a:t>The work builds on the approach set out in previous Health Foundation publications: </a:t>
            </a:r>
            <a:r>
              <a:rPr lang="en-GB" sz="1500">
                <a:hlinkClick r:id="rId4"/>
              </a:rPr>
              <a:t>Securing the Future</a:t>
            </a:r>
            <a:r>
              <a:rPr lang="en-GB" sz="1500"/>
              <a:t> (2018, work done jointly with the IFS) and </a:t>
            </a:r>
            <a:r>
              <a:rPr lang="en-GB" sz="1500">
                <a:hlinkClick r:id="rId5"/>
              </a:rPr>
              <a:t>Managing uncertainty</a:t>
            </a:r>
            <a:r>
              <a:rPr lang="en-GB" sz="1500"/>
              <a:t> (2020). </a:t>
            </a:r>
          </a:p>
          <a:p>
            <a:pPr>
              <a:spcBef>
                <a:spcPts val="600"/>
              </a:spcBef>
              <a:spcAft>
                <a:spcPts val="0"/>
              </a:spcAft>
            </a:pPr>
            <a:r>
              <a:rPr lang="en-GB" sz="1500"/>
              <a:t>The REAL Centre’s first report </a:t>
            </a:r>
            <a:r>
              <a:rPr lang="en-GB" sz="1500">
                <a:hlinkClick r:id="rId6"/>
              </a:rPr>
              <a:t>The bigger picture</a:t>
            </a:r>
            <a:r>
              <a:rPr lang="en-GB" sz="1500"/>
              <a:t> (2020) provides important contextual information on trends in NHS funding and activity.</a:t>
            </a:r>
          </a:p>
          <a:p>
            <a:pPr>
              <a:spcBef>
                <a:spcPts val="600"/>
              </a:spcBef>
              <a:spcAft>
                <a:spcPts val="0"/>
              </a:spcAft>
            </a:pPr>
            <a:r>
              <a:rPr lang="en-GB" sz="1500"/>
              <a:t>The report and these slides do not seek to recommend a course of action. Instead they set out the funding implications of choices about, for example, the speed of service recovery and pay. As such, scenarios and sensitivity analysis are presented to reflect uncertainty. This includes that in the external environment, particularly in relation to the path of COVID-19, and in trade-offs and decisions government will need to make in its level of ambition for recovery from the pandemic. </a:t>
            </a:r>
          </a:p>
        </p:txBody>
      </p:sp>
    </p:spTree>
    <p:extLst>
      <p:ext uri="{BB962C8B-B14F-4D97-AF65-F5344CB8AC3E}">
        <p14:creationId xmlns:p14="http://schemas.microsoft.com/office/powerpoint/2010/main" val="309887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F708-48C3-48D3-8E80-6576E8293AA8}"/>
              </a:ext>
            </a:extLst>
          </p:cNvPr>
          <p:cNvSpPr>
            <a:spLocks noGrp="1"/>
          </p:cNvSpPr>
          <p:nvPr>
            <p:ph type="title"/>
          </p:nvPr>
        </p:nvSpPr>
        <p:spPr>
          <a:xfrm>
            <a:off x="252000" y="273600"/>
            <a:ext cx="11525674" cy="612000"/>
          </a:xfrm>
        </p:spPr>
        <p:txBody>
          <a:bodyPr/>
          <a:lstStyle/>
          <a:p>
            <a:r>
              <a:rPr lang="en-GB"/>
              <a:t>We model two scenarios – Stabilisation and Recovery – in order to bring this range of analysis and assumptions into a coherent whole.</a:t>
            </a:r>
          </a:p>
        </p:txBody>
      </p:sp>
      <p:sp>
        <p:nvSpPr>
          <p:cNvPr id="4" name="Slide Number Placeholder 3">
            <a:extLst>
              <a:ext uri="{FF2B5EF4-FFF2-40B4-BE49-F238E27FC236}">
                <a16:creationId xmlns:a16="http://schemas.microsoft.com/office/drawing/2014/main" id="{C751B64A-35BF-4D5B-AECC-770E7C79D42C}"/>
              </a:ext>
            </a:extLst>
          </p:cNvPr>
          <p:cNvSpPr>
            <a:spLocks noGrp="1"/>
          </p:cNvSpPr>
          <p:nvPr>
            <p:ph type="sldNum" sz="quarter" idx="12"/>
          </p:nvPr>
        </p:nvSpPr>
        <p:spPr/>
        <p:txBody>
          <a:bodyPr/>
          <a:lstStyle/>
          <a:p>
            <a:fld id="{81671F1F-C2EB-4484-9694-2E03901D1FCF}" type="slidenum">
              <a:rPr lang="en-GB" smtClean="0"/>
              <a:t>20</a:t>
            </a:fld>
            <a:endParaRPr lang="en-GB"/>
          </a:p>
        </p:txBody>
      </p:sp>
      <p:sp>
        <p:nvSpPr>
          <p:cNvPr id="5" name="Text Placeholder 4">
            <a:extLst>
              <a:ext uri="{FF2B5EF4-FFF2-40B4-BE49-F238E27FC236}">
                <a16:creationId xmlns:a16="http://schemas.microsoft.com/office/drawing/2014/main" id="{B5ED82BE-F149-41E0-82DE-7CE12A19A76F}"/>
              </a:ext>
            </a:extLst>
          </p:cNvPr>
          <p:cNvSpPr>
            <a:spLocks noGrp="1"/>
          </p:cNvSpPr>
          <p:nvPr>
            <p:ph type="body" sz="quarter" idx="13"/>
          </p:nvPr>
        </p:nvSpPr>
        <p:spPr>
          <a:xfrm>
            <a:off x="284400" y="858164"/>
            <a:ext cx="9793251" cy="612000"/>
          </a:xfrm>
        </p:spPr>
        <p:txBody>
          <a:bodyPr/>
          <a:lstStyle/>
          <a:p>
            <a:pPr marL="0" indent="0">
              <a:buNone/>
            </a:pPr>
            <a:endParaRPr lang="en-GB"/>
          </a:p>
          <a:p>
            <a:pPr marL="0" indent="0">
              <a:spcAft>
                <a:spcPts val="0"/>
              </a:spcAft>
              <a:buNone/>
            </a:pPr>
            <a:endParaRPr lang="en-GB"/>
          </a:p>
          <a:p>
            <a:pPr marL="0" indent="0">
              <a:spcAft>
                <a:spcPts val="0"/>
              </a:spcAft>
              <a:buNone/>
            </a:pPr>
            <a:endParaRPr lang="en-GB"/>
          </a:p>
        </p:txBody>
      </p:sp>
      <p:graphicFrame>
        <p:nvGraphicFramePr>
          <p:cNvPr id="7" name="Table 7">
            <a:extLst>
              <a:ext uri="{FF2B5EF4-FFF2-40B4-BE49-F238E27FC236}">
                <a16:creationId xmlns:a16="http://schemas.microsoft.com/office/drawing/2014/main" id="{B882096C-819F-4B3A-B1D9-D5BC2A073484}"/>
              </a:ext>
            </a:extLst>
          </p:cNvPr>
          <p:cNvGraphicFramePr>
            <a:graphicFrameLocks noGrp="1"/>
          </p:cNvGraphicFramePr>
          <p:nvPr>
            <p:extLst>
              <p:ext uri="{D42A27DB-BD31-4B8C-83A1-F6EECF244321}">
                <p14:modId xmlns:p14="http://schemas.microsoft.com/office/powerpoint/2010/main" val="2847064377"/>
              </p:ext>
            </p:extLst>
          </p:nvPr>
        </p:nvGraphicFramePr>
        <p:xfrm>
          <a:off x="252000" y="1179240"/>
          <a:ext cx="9989436" cy="3363264"/>
        </p:xfrm>
        <a:graphic>
          <a:graphicData uri="http://schemas.openxmlformats.org/drawingml/2006/table">
            <a:tbl>
              <a:tblPr firstRow="1" bandRow="1">
                <a:tableStyleId>{5C22544A-7EE6-4342-B048-85BDC9FD1C3A}</a:tableStyleId>
              </a:tblPr>
              <a:tblGrid>
                <a:gridCol w="4994718">
                  <a:extLst>
                    <a:ext uri="{9D8B030D-6E8A-4147-A177-3AD203B41FA5}">
                      <a16:colId xmlns:a16="http://schemas.microsoft.com/office/drawing/2014/main" val="2001524100"/>
                    </a:ext>
                  </a:extLst>
                </a:gridCol>
                <a:gridCol w="4994718">
                  <a:extLst>
                    <a:ext uri="{9D8B030D-6E8A-4147-A177-3AD203B41FA5}">
                      <a16:colId xmlns:a16="http://schemas.microsoft.com/office/drawing/2014/main" val="1074623322"/>
                    </a:ext>
                  </a:extLst>
                </a:gridCol>
              </a:tblGrid>
              <a:tr h="620408">
                <a:tc>
                  <a:txBody>
                    <a:bodyPr/>
                    <a:lstStyle/>
                    <a:p>
                      <a:r>
                        <a:rPr lang="en-GB" sz="1600" b="1"/>
                        <a:t>Stabilisation</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b="1"/>
                        <a:t>Recovery </a:t>
                      </a:r>
                    </a:p>
                    <a:p>
                      <a:endParaRPr lang="en-GB" sz="1600" b="1"/>
                    </a:p>
                  </a:txBody>
                  <a:tcPr anchor="ctr"/>
                </a:tc>
                <a:extLst>
                  <a:ext uri="{0D108BD9-81ED-4DB2-BD59-A6C34878D82A}">
                    <a16:rowId xmlns:a16="http://schemas.microsoft.com/office/drawing/2014/main" val="643863894"/>
                  </a:ext>
                </a:extLst>
              </a:tr>
              <a:tr h="620408">
                <a:tc>
                  <a:txBody>
                    <a:bodyPr/>
                    <a:lstStyle/>
                    <a:p>
                      <a:r>
                        <a:rPr lang="en-GB" sz="1400"/>
                        <a:t>Lower pay growth though positive in real terms, and lower, but positive productivity growth</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t>A decade of high productivity and pay growth </a:t>
                      </a:r>
                    </a:p>
                  </a:txBody>
                  <a:tcPr/>
                </a:tc>
                <a:extLst>
                  <a:ext uri="{0D108BD9-81ED-4DB2-BD59-A6C34878D82A}">
                    <a16:rowId xmlns:a16="http://schemas.microsoft.com/office/drawing/2014/main" val="2200705912"/>
                  </a:ext>
                </a:extLst>
              </a:tr>
              <a:tr h="620408">
                <a:tc>
                  <a:txBody>
                    <a:bodyPr/>
                    <a:lstStyle/>
                    <a:p>
                      <a:pPr marL="0" marR="0" lvl="0" indent="0" algn="l" rtl="0" eaLnBrk="1" fontAlgn="auto" latinLnBrk="0" hangingPunct="1">
                        <a:lnSpc>
                          <a:spcPct val="100000"/>
                        </a:lnSpc>
                        <a:spcBef>
                          <a:spcPts val="0"/>
                        </a:spcBef>
                        <a:spcAft>
                          <a:spcPts val="0"/>
                        </a:spcAft>
                        <a:buClrTx/>
                        <a:buSzTx/>
                        <a:buFontTx/>
                        <a:buNone/>
                      </a:pPr>
                      <a:r>
                        <a:rPr lang="en-GB" sz="1400"/>
                        <a:t>The elective backlog from COVID-19 met by end of 2028/29 (double the time of recovery)</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t>The elective backlog from COVID-19 met by end of 2024/25</a:t>
                      </a:r>
                    </a:p>
                  </a:txBody>
                  <a:tcPr/>
                </a:tc>
                <a:extLst>
                  <a:ext uri="{0D108BD9-81ED-4DB2-BD59-A6C34878D82A}">
                    <a16:rowId xmlns:a16="http://schemas.microsoft.com/office/drawing/2014/main" val="3712916323"/>
                  </a:ext>
                </a:extLst>
              </a:tr>
              <a:tr h="620408">
                <a:tc>
                  <a:txBody>
                    <a:bodyPr/>
                    <a:lstStyle/>
                    <a:p>
                      <a:r>
                        <a:rPr lang="en-GB" sz="1400"/>
                        <a:t>A&amp;E and elective waiting times back to 2018/19 levels*, but still below NHS Constitution standards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t>NHS Constitution standards for A&amp;E and elective waiting times being met again by 2024/25</a:t>
                      </a:r>
                    </a:p>
                  </a:txBody>
                  <a:tcPr/>
                </a:tc>
                <a:extLst>
                  <a:ext uri="{0D108BD9-81ED-4DB2-BD59-A6C34878D82A}">
                    <a16:rowId xmlns:a16="http://schemas.microsoft.com/office/drawing/2014/main" val="3366158283"/>
                  </a:ext>
                </a:extLst>
              </a:tr>
              <a:tr h="881632">
                <a:tc>
                  <a:txBody>
                    <a:bodyPr/>
                    <a:lstStyle/>
                    <a:p>
                      <a:r>
                        <a:rPr lang="en-GB" sz="1400"/>
                        <a:t>Public health spending growing in line with NHS budget; additional funding for social care packages, but not care workers wages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Public health spending growing in line with NHS budget; increased access to social care packages and higher rates of pay for care workers</a:t>
                      </a:r>
                    </a:p>
                  </a:txBody>
                  <a:tcPr/>
                </a:tc>
                <a:extLst>
                  <a:ext uri="{0D108BD9-81ED-4DB2-BD59-A6C34878D82A}">
                    <a16:rowId xmlns:a16="http://schemas.microsoft.com/office/drawing/2014/main" val="766354595"/>
                  </a:ext>
                </a:extLst>
              </a:tr>
            </a:tbl>
          </a:graphicData>
        </a:graphic>
      </p:graphicFrame>
      <p:sp>
        <p:nvSpPr>
          <p:cNvPr id="3" name="TextBox 2">
            <a:extLst>
              <a:ext uri="{FF2B5EF4-FFF2-40B4-BE49-F238E27FC236}">
                <a16:creationId xmlns:a16="http://schemas.microsoft.com/office/drawing/2014/main" id="{586F68A4-6B22-496F-BB35-99289C58E6EA}"/>
              </a:ext>
            </a:extLst>
          </p:cNvPr>
          <p:cNvSpPr txBox="1"/>
          <p:nvPr/>
        </p:nvSpPr>
        <p:spPr>
          <a:xfrm>
            <a:off x="252000" y="4674609"/>
            <a:ext cx="11021547" cy="93871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500"/>
              <a:t>The scenarios set out two different levels of ambition for government and would lead to different experiences for staff and patients and service users in health and social care.</a:t>
            </a:r>
          </a:p>
          <a:p>
            <a:pPr marL="285750" indent="-285750">
              <a:spcAft>
                <a:spcPts val="1200"/>
              </a:spcAft>
              <a:buFont typeface="Arial" panose="020B0604020202020204" pitchFamily="34" charset="0"/>
              <a:buChar char="•"/>
            </a:pPr>
            <a:r>
              <a:rPr lang="en-GB" sz="1500"/>
              <a:t>See Annex for a full list of assumptions.</a:t>
            </a:r>
          </a:p>
        </p:txBody>
      </p:sp>
      <p:sp>
        <p:nvSpPr>
          <p:cNvPr id="9" name="Footer Placeholder 2">
            <a:extLst>
              <a:ext uri="{FF2B5EF4-FFF2-40B4-BE49-F238E27FC236}">
                <a16:creationId xmlns:a16="http://schemas.microsoft.com/office/drawing/2014/main" id="{93F98843-F754-4692-9A71-81FEE197F7B8}"/>
              </a:ext>
            </a:extLst>
          </p:cNvPr>
          <p:cNvSpPr>
            <a:spLocks noGrp="1"/>
          </p:cNvSpPr>
          <p:nvPr>
            <p:ph type="ftr" sz="quarter" idx="11"/>
          </p:nvPr>
        </p:nvSpPr>
        <p:spPr>
          <a:xfrm>
            <a:off x="2343882" y="6396576"/>
            <a:ext cx="8905800" cy="180000"/>
          </a:xfrm>
        </p:spPr>
        <p:txBody>
          <a:bodyPr/>
          <a:lstStyle/>
          <a:p>
            <a:r>
              <a:rPr lang="en-GB"/>
              <a:t>See Annex C for detailed assumptions; *</a:t>
            </a:r>
            <a:r>
              <a:rPr lang="en-GB" sz="1200"/>
              <a:t> 87% within 18-weeks for RTT</a:t>
            </a:r>
            <a:r>
              <a:rPr lang="en-GB"/>
              <a:t> </a:t>
            </a:r>
          </a:p>
          <a:p>
            <a:endParaRPr lang="en-GB"/>
          </a:p>
        </p:txBody>
      </p:sp>
    </p:spTree>
    <p:extLst>
      <p:ext uri="{BB962C8B-B14F-4D97-AF65-F5344CB8AC3E}">
        <p14:creationId xmlns:p14="http://schemas.microsoft.com/office/powerpoint/2010/main" val="196150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497A-E7CE-4FB6-B906-B7DA94BA4204}"/>
              </a:ext>
            </a:extLst>
          </p:cNvPr>
          <p:cNvSpPr>
            <a:spLocks noGrp="1"/>
          </p:cNvSpPr>
          <p:nvPr>
            <p:ph type="title"/>
          </p:nvPr>
        </p:nvSpPr>
        <p:spPr>
          <a:xfrm>
            <a:off x="252000" y="273600"/>
            <a:ext cx="11023929" cy="612000"/>
          </a:xfrm>
        </p:spPr>
        <p:txBody>
          <a:bodyPr/>
          <a:lstStyle/>
          <a:p>
            <a:r>
              <a:rPr lang="en-GB" sz="2250"/>
              <a:t>Our projections suggest NHS funding plans have been blown off course by the pandemic.</a:t>
            </a:r>
          </a:p>
        </p:txBody>
      </p:sp>
      <p:sp>
        <p:nvSpPr>
          <p:cNvPr id="4" name="Slide Number Placeholder 3">
            <a:extLst>
              <a:ext uri="{FF2B5EF4-FFF2-40B4-BE49-F238E27FC236}">
                <a16:creationId xmlns:a16="http://schemas.microsoft.com/office/drawing/2014/main" id="{AB638AB6-841C-4BF5-BA6B-ECB88DD5BF47}"/>
              </a:ext>
            </a:extLst>
          </p:cNvPr>
          <p:cNvSpPr>
            <a:spLocks noGrp="1"/>
          </p:cNvSpPr>
          <p:nvPr>
            <p:ph type="sldNum" sz="quarter" idx="12"/>
          </p:nvPr>
        </p:nvSpPr>
        <p:spPr/>
        <p:txBody>
          <a:bodyPr/>
          <a:lstStyle/>
          <a:p>
            <a:fld id="{81671F1F-C2EB-4484-9694-2E03901D1FCF}" type="slidenum">
              <a:rPr lang="en-GB" smtClean="0"/>
              <a:t>21</a:t>
            </a:fld>
            <a:endParaRPr lang="en-GB"/>
          </a:p>
        </p:txBody>
      </p:sp>
      <p:sp>
        <p:nvSpPr>
          <p:cNvPr id="5" name="Text Placeholder 4">
            <a:extLst>
              <a:ext uri="{FF2B5EF4-FFF2-40B4-BE49-F238E27FC236}">
                <a16:creationId xmlns:a16="http://schemas.microsoft.com/office/drawing/2014/main" id="{E47D5E21-2628-4632-804D-84D149F6BFF4}"/>
              </a:ext>
            </a:extLst>
          </p:cNvPr>
          <p:cNvSpPr>
            <a:spLocks noGrp="1"/>
          </p:cNvSpPr>
          <p:nvPr>
            <p:ph type="body" sz="quarter" idx="13"/>
          </p:nvPr>
        </p:nvSpPr>
        <p:spPr>
          <a:xfrm>
            <a:off x="252000" y="1096639"/>
            <a:ext cx="4640344" cy="3886054"/>
          </a:xfrm>
          <a:solidFill>
            <a:schemeClr val="bg1"/>
          </a:solidFill>
        </p:spPr>
        <p:txBody>
          <a:bodyPr/>
          <a:lstStyle/>
          <a:p>
            <a:pPr marL="431800" indent="-431800">
              <a:lnSpc>
                <a:spcPct val="110000"/>
              </a:lnSpc>
              <a:spcAft>
                <a:spcPts val="600"/>
              </a:spcAft>
              <a:tabLst>
                <a:tab pos="4140835" algn="l"/>
              </a:tabLst>
            </a:pPr>
            <a:r>
              <a:rPr lang="en-GB" sz="1500">
                <a:solidFill>
                  <a:srgbClr val="000000"/>
                </a:solidFill>
                <a:ea typeface="Arial" panose="020B0604020202020204" pitchFamily="34" charset="0"/>
              </a:rPr>
              <a:t>For NHS day-to-day spending </a:t>
            </a:r>
            <a:r>
              <a:rPr lang="en-GB" sz="1500" b="1">
                <a:solidFill>
                  <a:srgbClr val="000000"/>
                </a:solidFill>
                <a:ea typeface="Arial" panose="020B0604020202020204" pitchFamily="34" charset="0"/>
              </a:rPr>
              <a:t>(NHS RDEL) </a:t>
            </a:r>
            <a:r>
              <a:rPr lang="en-GB" sz="1500">
                <a:solidFill>
                  <a:srgbClr val="000000"/>
                </a:solidFill>
                <a:ea typeface="Arial" panose="020B0604020202020204" pitchFamily="34" charset="0"/>
              </a:rPr>
              <a:t>our projections imply the following profile above the Long-Term Plan (LTP) funding (which ends 2023/24)</a:t>
            </a:r>
          </a:p>
          <a:p>
            <a:pPr marL="981075" lvl="2" indent="-357188">
              <a:lnSpc>
                <a:spcPct val="110000"/>
              </a:lnSpc>
              <a:spcAft>
                <a:spcPts val="600"/>
              </a:spcAft>
              <a:buFont typeface="Courier New" panose="02070309020205020404" pitchFamily="49" charset="0"/>
              <a:buChar char="o"/>
              <a:tabLst>
                <a:tab pos="4140835" algn="l"/>
              </a:tabLst>
            </a:pPr>
            <a:r>
              <a:rPr lang="en-GB" b="1">
                <a:solidFill>
                  <a:srgbClr val="000000"/>
                </a:solidFill>
                <a:ea typeface="Arial" panose="020B0604020202020204" pitchFamily="34" charset="0"/>
              </a:rPr>
              <a:t>Stabilisation: </a:t>
            </a:r>
            <a:r>
              <a:rPr lang="en-GB">
                <a:solidFill>
                  <a:srgbClr val="000000"/>
                </a:solidFill>
                <a:ea typeface="Arial" panose="020B0604020202020204" pitchFamily="34" charset="0"/>
              </a:rPr>
              <a:t>an additional £4.7bn in 2021/22, £4.0bn in 2022/23 and £2.9bn in 2023/24. </a:t>
            </a:r>
          </a:p>
          <a:p>
            <a:pPr marL="981075" lvl="2" indent="-357188">
              <a:lnSpc>
                <a:spcPct val="110000"/>
              </a:lnSpc>
              <a:spcAft>
                <a:spcPts val="600"/>
              </a:spcAft>
              <a:buFont typeface="Courier New" panose="02070309020205020404" pitchFamily="49" charset="0"/>
              <a:buChar char="o"/>
              <a:tabLst>
                <a:tab pos="4140835" algn="l"/>
              </a:tabLst>
            </a:pPr>
            <a:r>
              <a:rPr lang="en-GB" b="1">
                <a:solidFill>
                  <a:srgbClr val="000000"/>
                </a:solidFill>
              </a:rPr>
              <a:t>Recovery</a:t>
            </a:r>
            <a:r>
              <a:rPr lang="en-GB">
                <a:solidFill>
                  <a:srgbClr val="000000"/>
                </a:solidFill>
              </a:rPr>
              <a:t>: an additional £7.7bn in 2021/22, £7.1bn in 2022/23 and £6.7bn in 2023/24.</a:t>
            </a:r>
          </a:p>
          <a:p>
            <a:pPr marL="981075" lvl="2" indent="-357188">
              <a:lnSpc>
                <a:spcPct val="110000"/>
              </a:lnSpc>
              <a:spcAft>
                <a:spcPts val="600"/>
              </a:spcAft>
              <a:buFont typeface="Courier New" panose="02070309020205020404" pitchFamily="49" charset="0"/>
              <a:buChar char="o"/>
              <a:tabLst>
                <a:tab pos="4140835" algn="l"/>
              </a:tabLst>
            </a:pPr>
            <a:r>
              <a:rPr lang="en-GB">
                <a:solidFill>
                  <a:srgbClr val="000000"/>
                </a:solidFill>
              </a:rPr>
              <a:t>In 2024/25, NHS RDEL would need to be £158bn in </a:t>
            </a:r>
            <a:r>
              <a:rPr lang="en-GB" b="1">
                <a:solidFill>
                  <a:srgbClr val="000000"/>
                </a:solidFill>
              </a:rPr>
              <a:t>Recovery </a:t>
            </a:r>
            <a:r>
              <a:rPr lang="en-GB">
                <a:solidFill>
                  <a:srgbClr val="000000"/>
                </a:solidFill>
              </a:rPr>
              <a:t>and £153bn in </a:t>
            </a:r>
            <a:r>
              <a:rPr lang="en-GB" b="1">
                <a:solidFill>
                  <a:srgbClr val="000000"/>
                </a:solidFill>
              </a:rPr>
              <a:t>Stabilisation </a:t>
            </a:r>
            <a:r>
              <a:rPr lang="en-GB">
                <a:solidFill>
                  <a:srgbClr val="000000"/>
                </a:solidFill>
                <a:ea typeface="Arial" panose="020B0604020202020204" pitchFamily="34" charset="0"/>
              </a:rPr>
              <a:t>(excluding pension costs*)</a:t>
            </a:r>
            <a:r>
              <a:rPr lang="en-GB" b="1">
                <a:solidFill>
                  <a:srgbClr val="000000"/>
                </a:solidFill>
              </a:rPr>
              <a:t>.</a:t>
            </a:r>
          </a:p>
          <a:p>
            <a:pPr marL="431800" indent="-431800">
              <a:lnSpc>
                <a:spcPct val="110000"/>
              </a:lnSpc>
              <a:spcAft>
                <a:spcPts val="600"/>
              </a:spcAft>
              <a:tabLst>
                <a:tab pos="4140835" algn="l"/>
              </a:tabLst>
            </a:pPr>
            <a:r>
              <a:rPr lang="en-GB" sz="1500">
                <a:effectLst/>
                <a:ea typeface="Calibri" panose="020F0502020204030204" pitchFamily="34" charset="0"/>
                <a:cs typeface="Times New Roman"/>
              </a:rPr>
              <a:t>The main reasons for higher costs in these early years are the funding needs fo</a:t>
            </a:r>
            <a:r>
              <a:rPr lang="en-GB" sz="1500">
                <a:ea typeface="Calibri" panose="020F0502020204030204" pitchFamily="34" charset="0"/>
                <a:cs typeface="Times New Roman"/>
              </a:rPr>
              <a:t>r</a:t>
            </a:r>
            <a:r>
              <a:rPr lang="en-GB" sz="1500">
                <a:effectLst/>
                <a:ea typeface="Calibri" panose="020F0502020204030204" pitchFamily="34" charset="0"/>
                <a:cs typeface="Times New Roman"/>
              </a:rPr>
              <a:t> meeting the elective backlog and increasing hospital </a:t>
            </a:r>
            <a:r>
              <a:rPr lang="en-GB" sz="1500">
                <a:cs typeface="Times New Roman"/>
              </a:rPr>
              <a:t>capacity.</a:t>
            </a:r>
          </a:p>
        </p:txBody>
      </p:sp>
      <p:graphicFrame>
        <p:nvGraphicFramePr>
          <p:cNvPr id="3" name="Table 2">
            <a:extLst>
              <a:ext uri="{FF2B5EF4-FFF2-40B4-BE49-F238E27FC236}">
                <a16:creationId xmlns:a16="http://schemas.microsoft.com/office/drawing/2014/main" id="{57632C07-36B2-4043-9116-B4D979D5081C}"/>
              </a:ext>
            </a:extLst>
          </p:cNvPr>
          <p:cNvGraphicFramePr>
            <a:graphicFrameLocks noGrp="1"/>
          </p:cNvGraphicFramePr>
          <p:nvPr>
            <p:extLst>
              <p:ext uri="{D42A27DB-BD31-4B8C-83A1-F6EECF244321}">
                <p14:modId xmlns:p14="http://schemas.microsoft.com/office/powerpoint/2010/main" val="2769286381"/>
              </p:ext>
            </p:extLst>
          </p:nvPr>
        </p:nvGraphicFramePr>
        <p:xfrm>
          <a:off x="5474762" y="5256261"/>
          <a:ext cx="4322889" cy="1079163"/>
        </p:xfrm>
        <a:graphic>
          <a:graphicData uri="http://schemas.openxmlformats.org/drawingml/2006/table">
            <a:tbl>
              <a:tblPr firstRow="1" bandRow="1">
                <a:tableStyleId>{5C22544A-7EE6-4342-B048-85BDC9FD1C3A}</a:tableStyleId>
              </a:tblPr>
              <a:tblGrid>
                <a:gridCol w="1078505">
                  <a:extLst>
                    <a:ext uri="{9D8B030D-6E8A-4147-A177-3AD203B41FA5}">
                      <a16:colId xmlns:a16="http://schemas.microsoft.com/office/drawing/2014/main" val="78703374"/>
                    </a:ext>
                  </a:extLst>
                </a:gridCol>
                <a:gridCol w="1182238">
                  <a:extLst>
                    <a:ext uri="{9D8B030D-6E8A-4147-A177-3AD203B41FA5}">
                      <a16:colId xmlns:a16="http://schemas.microsoft.com/office/drawing/2014/main" val="2249328224"/>
                    </a:ext>
                  </a:extLst>
                </a:gridCol>
                <a:gridCol w="1068861">
                  <a:extLst>
                    <a:ext uri="{9D8B030D-6E8A-4147-A177-3AD203B41FA5}">
                      <a16:colId xmlns:a16="http://schemas.microsoft.com/office/drawing/2014/main" val="2273484119"/>
                    </a:ext>
                  </a:extLst>
                </a:gridCol>
                <a:gridCol w="993285">
                  <a:extLst>
                    <a:ext uri="{9D8B030D-6E8A-4147-A177-3AD203B41FA5}">
                      <a16:colId xmlns:a16="http://schemas.microsoft.com/office/drawing/2014/main" val="3102551592"/>
                    </a:ext>
                  </a:extLst>
                </a:gridCol>
              </a:tblGrid>
              <a:tr h="367077">
                <a:tc>
                  <a:txBody>
                    <a:bodyPr/>
                    <a:lstStyle/>
                    <a:p>
                      <a:pPr algn="ctr" fontAlgn="b"/>
                      <a:endParaRPr lang="en-GB" sz="1400" b="0" i="0" u="none" strike="noStrike">
                        <a:solidFill>
                          <a:schemeClr val="bg1"/>
                        </a:solidFill>
                        <a:effectLst/>
                        <a:latin typeface="+mn-lt"/>
                      </a:endParaRPr>
                    </a:p>
                  </a:txBody>
                  <a:tcPr marL="0" marR="0" marT="0" marB="0" anchor="ctr"/>
                </a:tc>
                <a:tc>
                  <a:txBody>
                    <a:bodyPr/>
                    <a:lstStyle/>
                    <a:p>
                      <a:pPr algn="ctr" fontAlgn="b"/>
                      <a:r>
                        <a:rPr lang="en-GB" sz="1400" u="none" strike="noStrike">
                          <a:effectLst/>
                          <a:latin typeface="+mn-lt"/>
                        </a:rPr>
                        <a:t>2021/22</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2022/23</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2023/24</a:t>
                      </a:r>
                      <a:endParaRPr lang="en-GB"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12203759"/>
                  </a:ext>
                </a:extLst>
              </a:tr>
              <a:tr h="356043">
                <a:tc>
                  <a:txBody>
                    <a:bodyPr/>
                    <a:lstStyle/>
                    <a:p>
                      <a:pPr algn="ctr" fontAlgn="b"/>
                      <a:r>
                        <a:rPr lang="en-GB" sz="1400" b="1" u="none" strike="noStrike">
                          <a:effectLst/>
                          <a:latin typeface="+mn-lt"/>
                        </a:rPr>
                        <a:t>Stabilisation</a:t>
                      </a:r>
                      <a:endParaRPr lang="en-GB" sz="1400" b="1" i="0" u="none" strike="noStrike">
                        <a:solidFill>
                          <a:srgbClr val="000000"/>
                        </a:solidFill>
                        <a:effectLst/>
                        <a:latin typeface="+mn-lt"/>
                      </a:endParaRPr>
                    </a:p>
                  </a:txBody>
                  <a:tcPr marL="0" marR="0" marT="0" marB="0" anchor="ctr"/>
                </a:tc>
                <a:tc>
                  <a:txBody>
                    <a:bodyPr/>
                    <a:lstStyle/>
                    <a:p>
                      <a:pPr marL="0" algn="ctr" defTabSz="914400" rtl="0" eaLnBrk="1" fontAlgn="b" latinLnBrk="0" hangingPunct="1"/>
                      <a:r>
                        <a:rPr lang="en-GB" sz="1400" u="none" strike="noStrike" kern="1200">
                          <a:solidFill>
                            <a:schemeClr val="dk1"/>
                          </a:solidFill>
                          <a:effectLst/>
                          <a:latin typeface="+mn-lt"/>
                          <a:ea typeface="+mn-ea"/>
                          <a:cs typeface="+mn-cs"/>
                        </a:rPr>
                        <a:t>£4.7bn </a:t>
                      </a:r>
                    </a:p>
                  </a:txBody>
                  <a:tcPr marL="0" marR="0" marT="0" marB="0" anchor="ctr"/>
                </a:tc>
                <a:tc>
                  <a:txBody>
                    <a:bodyPr/>
                    <a:lstStyle/>
                    <a:p>
                      <a:pPr algn="ctr" fontAlgn="b"/>
                      <a:r>
                        <a:rPr lang="en-GB" sz="1400" u="none" strike="noStrike" kern="1200">
                          <a:solidFill>
                            <a:schemeClr val="dk1"/>
                          </a:solidFill>
                          <a:effectLst/>
                          <a:latin typeface="+mn-lt"/>
                          <a:ea typeface="+mn-ea"/>
                          <a:cs typeface="+mn-cs"/>
                        </a:rPr>
                        <a:t>£4.0bn </a:t>
                      </a:r>
                    </a:p>
                  </a:txBody>
                  <a:tcPr marL="0" marR="0" marT="0" marB="0" anchor="ctr"/>
                </a:tc>
                <a:tc>
                  <a:txBody>
                    <a:bodyPr/>
                    <a:lstStyle/>
                    <a:p>
                      <a:pPr algn="ctr" fontAlgn="b"/>
                      <a:r>
                        <a:rPr lang="en-GB" sz="1400" u="none" strike="noStrike" kern="1200">
                          <a:solidFill>
                            <a:schemeClr val="dk1"/>
                          </a:solidFill>
                          <a:effectLst/>
                          <a:latin typeface="+mn-lt"/>
                          <a:ea typeface="+mn-ea"/>
                          <a:cs typeface="+mn-cs"/>
                        </a:rPr>
                        <a:t>£2.9bn </a:t>
                      </a:r>
                    </a:p>
                  </a:txBody>
                  <a:tcPr marL="0" marR="0" marT="0" marB="0" anchor="ctr"/>
                </a:tc>
                <a:extLst>
                  <a:ext uri="{0D108BD9-81ED-4DB2-BD59-A6C34878D82A}">
                    <a16:rowId xmlns:a16="http://schemas.microsoft.com/office/drawing/2014/main" val="3903429910"/>
                  </a:ext>
                </a:extLst>
              </a:tr>
              <a:tr h="356043">
                <a:tc>
                  <a:txBody>
                    <a:bodyPr/>
                    <a:lstStyle/>
                    <a:p>
                      <a:pPr algn="ctr" fontAlgn="b"/>
                      <a:r>
                        <a:rPr lang="en-GB" sz="1400" b="1" u="none" strike="noStrike">
                          <a:effectLst/>
                          <a:latin typeface="+mn-lt"/>
                        </a:rPr>
                        <a:t>Recovery</a:t>
                      </a:r>
                      <a:endParaRPr lang="en-GB" sz="1400" b="1" i="0" u="none" strike="noStrike">
                        <a:solidFill>
                          <a:srgbClr val="000000"/>
                        </a:solidFill>
                        <a:effectLst/>
                        <a:latin typeface="+mn-lt"/>
                      </a:endParaRPr>
                    </a:p>
                  </a:txBody>
                  <a:tcPr marL="0" marR="0" marT="0" marB="0" anchor="ctr"/>
                </a:tc>
                <a:tc>
                  <a:txBody>
                    <a:bodyPr/>
                    <a:lstStyle/>
                    <a:p>
                      <a:pPr marL="0" algn="ctr" defTabSz="914400" rtl="0" eaLnBrk="1" fontAlgn="b" latinLnBrk="0" hangingPunct="1"/>
                      <a:r>
                        <a:rPr lang="en-GB" sz="1400" u="none" strike="noStrike" kern="1200">
                          <a:solidFill>
                            <a:schemeClr val="dk1"/>
                          </a:solidFill>
                          <a:effectLst/>
                          <a:latin typeface="+mn-lt"/>
                          <a:ea typeface="+mn-ea"/>
                          <a:cs typeface="+mn-cs"/>
                        </a:rPr>
                        <a:t>£7.7bn</a:t>
                      </a:r>
                    </a:p>
                  </a:txBody>
                  <a:tcPr marL="0" marR="0" marT="0" marB="0" anchor="ctr"/>
                </a:tc>
                <a:tc>
                  <a:txBody>
                    <a:bodyPr/>
                    <a:lstStyle/>
                    <a:p>
                      <a:pPr algn="ctr" fontAlgn="b"/>
                      <a:r>
                        <a:rPr lang="en-GB" sz="1400" u="none" strike="noStrike" kern="1200">
                          <a:solidFill>
                            <a:schemeClr val="dk1"/>
                          </a:solidFill>
                          <a:effectLst/>
                          <a:latin typeface="+mn-lt"/>
                          <a:ea typeface="+mn-ea"/>
                          <a:cs typeface="+mn-cs"/>
                        </a:rPr>
                        <a:t>£7.1bn </a:t>
                      </a:r>
                    </a:p>
                  </a:txBody>
                  <a:tcPr marL="0" marR="0" marT="0" marB="0" anchor="ctr"/>
                </a:tc>
                <a:tc>
                  <a:txBody>
                    <a:bodyPr/>
                    <a:lstStyle/>
                    <a:p>
                      <a:pPr algn="ctr" fontAlgn="b"/>
                      <a:r>
                        <a:rPr lang="en-GB" sz="1400" u="none" strike="noStrike" kern="1200">
                          <a:solidFill>
                            <a:schemeClr val="dk1"/>
                          </a:solidFill>
                          <a:effectLst/>
                          <a:latin typeface="+mn-lt"/>
                          <a:ea typeface="+mn-ea"/>
                          <a:cs typeface="+mn-cs"/>
                        </a:rPr>
                        <a:t>£6.7bn </a:t>
                      </a:r>
                    </a:p>
                  </a:txBody>
                  <a:tcPr marL="0" marR="0" marT="0" marB="0" anchor="ctr"/>
                </a:tc>
                <a:extLst>
                  <a:ext uri="{0D108BD9-81ED-4DB2-BD59-A6C34878D82A}">
                    <a16:rowId xmlns:a16="http://schemas.microsoft.com/office/drawing/2014/main" val="3423073454"/>
                  </a:ext>
                </a:extLst>
              </a:tr>
            </a:tbl>
          </a:graphicData>
        </a:graphic>
      </p:graphicFrame>
      <p:sp>
        <p:nvSpPr>
          <p:cNvPr id="9" name="Text Placeholder 6">
            <a:extLst>
              <a:ext uri="{FF2B5EF4-FFF2-40B4-BE49-F238E27FC236}">
                <a16:creationId xmlns:a16="http://schemas.microsoft.com/office/drawing/2014/main" id="{4CA87970-BE38-41D9-91AF-4C69674100AA}"/>
              </a:ext>
            </a:extLst>
          </p:cNvPr>
          <p:cNvSpPr txBox="1">
            <a:spLocks/>
          </p:cNvSpPr>
          <p:nvPr/>
        </p:nvSpPr>
        <p:spPr>
          <a:xfrm>
            <a:off x="5455513" y="4911915"/>
            <a:ext cx="4640344" cy="344346"/>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Additional funding required (2021/22 prices)</a:t>
            </a:r>
          </a:p>
        </p:txBody>
      </p:sp>
      <p:sp>
        <p:nvSpPr>
          <p:cNvPr id="13" name="Footer Placeholder 2">
            <a:extLst>
              <a:ext uri="{FF2B5EF4-FFF2-40B4-BE49-F238E27FC236}">
                <a16:creationId xmlns:a16="http://schemas.microsoft.com/office/drawing/2014/main" id="{449930F2-6976-4736-8A6A-BCB97F76D17E}"/>
              </a:ext>
            </a:extLst>
          </p:cNvPr>
          <p:cNvSpPr txBox="1">
            <a:spLocks/>
          </p:cNvSpPr>
          <p:nvPr/>
        </p:nvSpPr>
        <p:spPr>
          <a:xfrm>
            <a:off x="2107520" y="6083355"/>
            <a:ext cx="2846255" cy="541155"/>
          </a:xfrm>
          <a:prstGeom prst="rect">
            <a:avLst/>
          </a:prstGeom>
        </p:spPr>
        <p:txBody>
          <a:bodyPr vert="horz" lIns="0" tIns="0" rIns="0" bIns="0" rtlCol="0" anchor="t" anchorCtr="0">
            <a:noAutofit/>
          </a:bodyPr>
          <a:lstStyle>
            <a:defPPr>
              <a:defRPr lang="en-US"/>
            </a:defPPr>
            <a:lvl1pPr marL="0" algn="l" defTabSz="914400" rtl="0" eaLnBrk="1" latinLnBrk="0" hangingPunct="1">
              <a:defRPr sz="1150" b="0" i="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Note, the absolute values exclude an NHS pensions adjustment of £2.85bn in nominal terms.</a:t>
            </a:r>
          </a:p>
        </p:txBody>
      </p:sp>
      <p:pic>
        <p:nvPicPr>
          <p:cNvPr id="24" name="Picture 23" descr="Chart, bar chart&#10;&#10;Description automatically generated">
            <a:extLst>
              <a:ext uri="{FF2B5EF4-FFF2-40B4-BE49-F238E27FC236}">
                <a16:creationId xmlns:a16="http://schemas.microsoft.com/office/drawing/2014/main" id="{966BEBD4-A6B9-41F7-8D2C-6B93E32CE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864" y="988170"/>
            <a:ext cx="6148336" cy="3633107"/>
          </a:xfrm>
          <a:prstGeom prst="rect">
            <a:avLst/>
          </a:prstGeom>
        </p:spPr>
      </p:pic>
    </p:spTree>
    <p:extLst>
      <p:ext uri="{BB962C8B-B14F-4D97-AF65-F5344CB8AC3E}">
        <p14:creationId xmlns:p14="http://schemas.microsoft.com/office/powerpoint/2010/main" val="358792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497A-E7CE-4FB6-B906-B7DA94BA4204}"/>
              </a:ext>
            </a:extLst>
          </p:cNvPr>
          <p:cNvSpPr>
            <a:spLocks noGrp="1"/>
          </p:cNvSpPr>
          <p:nvPr>
            <p:ph type="title"/>
          </p:nvPr>
        </p:nvSpPr>
        <p:spPr>
          <a:xfrm>
            <a:off x="252000" y="273600"/>
            <a:ext cx="11851709" cy="612000"/>
          </a:xfrm>
        </p:spPr>
        <p:txBody>
          <a:bodyPr/>
          <a:lstStyle/>
          <a:p>
            <a:r>
              <a:rPr lang="en-GB" sz="2250"/>
              <a:t>These estimates don’t include the costs of COVID-19 and should be seen as a minimum. We estimate every 1% hit to NHS productivity requires ~£1.5bn.</a:t>
            </a:r>
          </a:p>
        </p:txBody>
      </p:sp>
      <p:sp>
        <p:nvSpPr>
          <p:cNvPr id="5" name="Text Placeholder 4">
            <a:extLst>
              <a:ext uri="{FF2B5EF4-FFF2-40B4-BE49-F238E27FC236}">
                <a16:creationId xmlns:a16="http://schemas.microsoft.com/office/drawing/2014/main" id="{E47D5E21-2628-4632-804D-84D149F6BFF4}"/>
              </a:ext>
            </a:extLst>
          </p:cNvPr>
          <p:cNvSpPr>
            <a:spLocks noGrp="1"/>
          </p:cNvSpPr>
          <p:nvPr>
            <p:ph type="body" sz="quarter" idx="13"/>
          </p:nvPr>
        </p:nvSpPr>
        <p:spPr>
          <a:xfrm>
            <a:off x="252000" y="1221183"/>
            <a:ext cx="5186274" cy="2811804"/>
          </a:xfrm>
          <a:solidFill>
            <a:schemeClr val="bg1"/>
          </a:solidFill>
        </p:spPr>
        <p:txBody>
          <a:bodyPr/>
          <a:lstStyle/>
          <a:p>
            <a:pPr marL="431800" indent="-431800">
              <a:lnSpc>
                <a:spcPct val="110000"/>
              </a:lnSpc>
              <a:spcAft>
                <a:spcPts val="600"/>
              </a:spcAft>
              <a:tabLst>
                <a:tab pos="4140835" algn="l"/>
              </a:tabLst>
            </a:pPr>
            <a:r>
              <a:rPr lang="en-GB" sz="1500">
                <a:solidFill>
                  <a:srgbClr val="000000"/>
                </a:solidFill>
              </a:rPr>
              <a:t>These numbers </a:t>
            </a:r>
            <a:r>
              <a:rPr lang="en-GB" sz="1500" b="1">
                <a:solidFill>
                  <a:srgbClr val="000000"/>
                </a:solidFill>
              </a:rPr>
              <a:t>exclude</a:t>
            </a:r>
            <a:r>
              <a:rPr lang="en-GB" sz="1500">
                <a:solidFill>
                  <a:srgbClr val="000000"/>
                </a:solidFill>
              </a:rPr>
              <a:t> </a:t>
            </a:r>
            <a:r>
              <a:rPr lang="en-GB" sz="1500" b="1">
                <a:solidFill>
                  <a:srgbClr val="000000"/>
                </a:solidFill>
              </a:rPr>
              <a:t>ongoing COVID-19 costs </a:t>
            </a:r>
            <a:r>
              <a:rPr lang="en-GB" sz="1500">
                <a:solidFill>
                  <a:srgbClr val="000000"/>
                </a:solidFill>
              </a:rPr>
              <a:t>for running the NHS. </a:t>
            </a:r>
          </a:p>
          <a:p>
            <a:pPr marL="431800" indent="-431800">
              <a:lnSpc>
                <a:spcPct val="110000"/>
              </a:lnSpc>
              <a:spcAft>
                <a:spcPts val="600"/>
              </a:spcAft>
              <a:tabLst>
                <a:tab pos="4140835" algn="l"/>
              </a:tabLst>
            </a:pPr>
            <a:r>
              <a:rPr lang="en-GB" sz="1500">
                <a:solidFill>
                  <a:srgbClr val="000000"/>
                </a:solidFill>
              </a:rPr>
              <a:t>We estimate these costs separately, as this is so uncertain and depends on the path of the pandemic and the need to retain these measures. </a:t>
            </a:r>
          </a:p>
          <a:p>
            <a:pPr marL="431800" indent="-431800">
              <a:lnSpc>
                <a:spcPct val="110000"/>
              </a:lnSpc>
              <a:spcAft>
                <a:spcPts val="600"/>
              </a:spcAft>
              <a:tabLst>
                <a:tab pos="4140835" algn="l"/>
              </a:tabLst>
            </a:pPr>
            <a:r>
              <a:rPr lang="en-GB" sz="1500">
                <a:solidFill>
                  <a:srgbClr val="000000"/>
                </a:solidFill>
              </a:rPr>
              <a:t>In our scenarios every 1% hit to productivity arising from e.g. Infection Prevention Control (IPC) measures, would require around £1.5bn per year in addition. </a:t>
            </a:r>
          </a:p>
          <a:p>
            <a:pPr marL="431800" indent="-431800">
              <a:lnSpc>
                <a:spcPct val="110000"/>
              </a:lnSpc>
              <a:spcAft>
                <a:spcPts val="600"/>
              </a:spcAft>
              <a:tabLst>
                <a:tab pos="4140835" algn="l"/>
              </a:tabLst>
            </a:pPr>
            <a:r>
              <a:rPr lang="en-GB" sz="1500">
                <a:solidFill>
                  <a:srgbClr val="000000"/>
                </a:solidFill>
              </a:rPr>
              <a:t>A 10% hit would require £14-16bn per year over this period.</a:t>
            </a:r>
          </a:p>
          <a:p>
            <a:pPr marL="431800" indent="-431800"/>
            <a:endParaRPr lang="en-GB" sz="1800"/>
          </a:p>
        </p:txBody>
      </p:sp>
      <p:sp>
        <p:nvSpPr>
          <p:cNvPr id="9" name="Text Placeholder 6">
            <a:extLst>
              <a:ext uri="{FF2B5EF4-FFF2-40B4-BE49-F238E27FC236}">
                <a16:creationId xmlns:a16="http://schemas.microsoft.com/office/drawing/2014/main" id="{3A2A3A28-B1A8-4EBF-B4EA-CD458B176FFA}"/>
              </a:ext>
            </a:extLst>
          </p:cNvPr>
          <p:cNvSpPr txBox="1">
            <a:spLocks/>
          </p:cNvSpPr>
          <p:nvPr/>
        </p:nvSpPr>
        <p:spPr>
          <a:xfrm>
            <a:off x="6825310" y="4935114"/>
            <a:ext cx="1965118" cy="275630"/>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Recovery scenario</a:t>
            </a:r>
            <a:endParaRPr lang="en-GB" sz="2400"/>
          </a:p>
        </p:txBody>
      </p:sp>
      <p:graphicFrame>
        <p:nvGraphicFramePr>
          <p:cNvPr id="17" name="Table 16">
            <a:extLst>
              <a:ext uri="{FF2B5EF4-FFF2-40B4-BE49-F238E27FC236}">
                <a16:creationId xmlns:a16="http://schemas.microsoft.com/office/drawing/2014/main" id="{C1E75BBA-DC58-41DE-97DF-9320DA438613}"/>
              </a:ext>
            </a:extLst>
          </p:cNvPr>
          <p:cNvGraphicFramePr>
            <a:graphicFrameLocks noGrp="1"/>
          </p:cNvGraphicFramePr>
          <p:nvPr>
            <p:extLst>
              <p:ext uri="{D42A27DB-BD31-4B8C-83A1-F6EECF244321}">
                <p14:modId xmlns:p14="http://schemas.microsoft.com/office/powerpoint/2010/main" val="3072957585"/>
              </p:ext>
            </p:extLst>
          </p:nvPr>
        </p:nvGraphicFramePr>
        <p:xfrm>
          <a:off x="6925236" y="5303025"/>
          <a:ext cx="4504625" cy="1368000"/>
        </p:xfrm>
        <a:graphic>
          <a:graphicData uri="http://schemas.openxmlformats.org/drawingml/2006/table">
            <a:tbl>
              <a:tblPr firstRow="1" firstCol="1">
                <a:tableStyleId>{5C22544A-7EE6-4342-B048-85BDC9FD1C3A}</a:tableStyleId>
              </a:tblPr>
              <a:tblGrid>
                <a:gridCol w="1491917">
                  <a:extLst>
                    <a:ext uri="{9D8B030D-6E8A-4147-A177-3AD203B41FA5}">
                      <a16:colId xmlns:a16="http://schemas.microsoft.com/office/drawing/2014/main" val="805334041"/>
                    </a:ext>
                  </a:extLst>
                </a:gridCol>
                <a:gridCol w="753177">
                  <a:extLst>
                    <a:ext uri="{9D8B030D-6E8A-4147-A177-3AD203B41FA5}">
                      <a16:colId xmlns:a16="http://schemas.microsoft.com/office/drawing/2014/main" val="1207902165"/>
                    </a:ext>
                  </a:extLst>
                </a:gridCol>
                <a:gridCol w="753177">
                  <a:extLst>
                    <a:ext uri="{9D8B030D-6E8A-4147-A177-3AD203B41FA5}">
                      <a16:colId xmlns:a16="http://schemas.microsoft.com/office/drawing/2014/main" val="1354385415"/>
                    </a:ext>
                  </a:extLst>
                </a:gridCol>
                <a:gridCol w="753177">
                  <a:extLst>
                    <a:ext uri="{9D8B030D-6E8A-4147-A177-3AD203B41FA5}">
                      <a16:colId xmlns:a16="http://schemas.microsoft.com/office/drawing/2014/main" val="2964864717"/>
                    </a:ext>
                  </a:extLst>
                </a:gridCol>
                <a:gridCol w="753177">
                  <a:extLst>
                    <a:ext uri="{9D8B030D-6E8A-4147-A177-3AD203B41FA5}">
                      <a16:colId xmlns:a16="http://schemas.microsoft.com/office/drawing/2014/main" val="3152037768"/>
                    </a:ext>
                  </a:extLst>
                </a:gridCol>
              </a:tblGrid>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none" strike="noStrike">
                          <a:effectLst/>
                          <a:latin typeface="+mn-lt"/>
                        </a:rPr>
                        <a:t> </a:t>
                      </a:r>
                      <a:r>
                        <a:rPr lang="en-GB" sz="1400" b="0" i="0" u="none" strike="noStrike">
                          <a:solidFill>
                            <a:schemeClr val="bg1"/>
                          </a:solidFill>
                          <a:effectLst/>
                          <a:latin typeface="+mn-lt"/>
                        </a:rPr>
                        <a:t>£bn, 21/22 prices</a:t>
                      </a:r>
                    </a:p>
                  </a:txBody>
                  <a:tcPr marL="0" marR="0" marT="0" marB="0" anchor="ctr"/>
                </a:tc>
                <a:tc>
                  <a:txBody>
                    <a:bodyPr/>
                    <a:lstStyle/>
                    <a:p>
                      <a:pPr algn="ctr" fontAlgn="b"/>
                      <a:r>
                        <a:rPr lang="en-GB" sz="1400" u="none" strike="noStrike">
                          <a:effectLst/>
                          <a:latin typeface="+mn-lt"/>
                        </a:rPr>
                        <a:t>2021/22</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2022/23</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2023/24</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2024/25</a:t>
                      </a:r>
                      <a:endParaRPr lang="en-GB"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val="1584552513"/>
                  </a:ext>
                </a:extLst>
              </a:tr>
              <a:tr h="252000">
                <a:tc>
                  <a:txBody>
                    <a:bodyPr/>
                    <a:lstStyle/>
                    <a:p>
                      <a:pPr algn="r" fontAlgn="b"/>
                      <a:r>
                        <a:rPr lang="en-GB" sz="1400" b="0" u="none" strike="noStrike">
                          <a:effectLst/>
                          <a:latin typeface="+mn-lt"/>
                        </a:rPr>
                        <a:t>1%</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1.4</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1.6 </a:t>
                      </a:r>
                    </a:p>
                  </a:txBody>
                  <a:tcPr marL="36000" marR="0" marT="0" marB="0" anchor="ctr"/>
                </a:tc>
                <a:extLst>
                  <a:ext uri="{0D108BD9-81ED-4DB2-BD59-A6C34878D82A}">
                    <a16:rowId xmlns:a16="http://schemas.microsoft.com/office/drawing/2014/main" val="3166715756"/>
                  </a:ext>
                </a:extLst>
              </a:tr>
              <a:tr h="252000">
                <a:tc>
                  <a:txBody>
                    <a:bodyPr/>
                    <a:lstStyle/>
                    <a:p>
                      <a:pPr algn="r" fontAlgn="b"/>
                      <a:r>
                        <a:rPr lang="en-GB" sz="1400" b="0" u="none" strike="noStrike">
                          <a:effectLst/>
                          <a:latin typeface="+mn-lt"/>
                        </a:rPr>
                        <a:t>3%</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4.3</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4.4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4.6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4.7 </a:t>
                      </a:r>
                    </a:p>
                  </a:txBody>
                  <a:tcPr marL="36000" marR="0" marT="0" marB="0" anchor="ctr"/>
                </a:tc>
                <a:extLst>
                  <a:ext uri="{0D108BD9-81ED-4DB2-BD59-A6C34878D82A}">
                    <a16:rowId xmlns:a16="http://schemas.microsoft.com/office/drawing/2014/main" val="3367346093"/>
                  </a:ext>
                </a:extLst>
              </a:tr>
              <a:tr h="252000">
                <a:tc>
                  <a:txBody>
                    <a:bodyPr/>
                    <a:lstStyle/>
                    <a:p>
                      <a:pPr algn="r" fontAlgn="b"/>
                      <a:r>
                        <a:rPr lang="en-GB" sz="1400" b="0" u="none" strike="noStrike">
                          <a:effectLst/>
                          <a:latin typeface="+mn-lt"/>
                        </a:rPr>
                        <a:t>5%</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7.1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7.4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7.6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7.9 </a:t>
                      </a:r>
                    </a:p>
                  </a:txBody>
                  <a:tcPr marL="36000" marR="0" marT="0" marB="0" anchor="ctr"/>
                </a:tc>
                <a:extLst>
                  <a:ext uri="{0D108BD9-81ED-4DB2-BD59-A6C34878D82A}">
                    <a16:rowId xmlns:a16="http://schemas.microsoft.com/office/drawing/2014/main" val="3311922861"/>
                  </a:ext>
                </a:extLst>
              </a:tr>
              <a:tr h="252000">
                <a:tc>
                  <a:txBody>
                    <a:bodyPr/>
                    <a:lstStyle/>
                    <a:p>
                      <a:pPr algn="r" fontAlgn="b"/>
                      <a:r>
                        <a:rPr lang="en-GB" sz="1400" b="0" u="none" strike="noStrike">
                          <a:effectLst/>
                          <a:latin typeface="+mn-lt"/>
                        </a:rPr>
                        <a:t>10%</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14.2</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14.7</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15.2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15.8 </a:t>
                      </a:r>
                    </a:p>
                  </a:txBody>
                  <a:tcPr marL="36000" marR="0" marT="0" marB="0" anchor="ctr"/>
                </a:tc>
                <a:extLst>
                  <a:ext uri="{0D108BD9-81ED-4DB2-BD59-A6C34878D82A}">
                    <a16:rowId xmlns:a16="http://schemas.microsoft.com/office/drawing/2014/main" val="1311821612"/>
                  </a:ext>
                </a:extLst>
              </a:tr>
            </a:tbl>
          </a:graphicData>
        </a:graphic>
      </p:graphicFrame>
      <p:sp>
        <p:nvSpPr>
          <p:cNvPr id="19" name="Text Placeholder 6">
            <a:extLst>
              <a:ext uri="{FF2B5EF4-FFF2-40B4-BE49-F238E27FC236}">
                <a16:creationId xmlns:a16="http://schemas.microsoft.com/office/drawing/2014/main" id="{F11B55CA-BD1C-484B-A8F5-5FCC604670F8}"/>
              </a:ext>
            </a:extLst>
          </p:cNvPr>
          <p:cNvSpPr txBox="1">
            <a:spLocks/>
          </p:cNvSpPr>
          <p:nvPr/>
        </p:nvSpPr>
        <p:spPr>
          <a:xfrm>
            <a:off x="2086130" y="4601733"/>
            <a:ext cx="6454028" cy="275630"/>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Additional funding for COVID-19 hit to productivity:</a:t>
            </a:r>
          </a:p>
          <a:p>
            <a:endParaRPr lang="en-GB" sz="2400"/>
          </a:p>
        </p:txBody>
      </p:sp>
      <p:sp>
        <p:nvSpPr>
          <p:cNvPr id="20" name="Text Placeholder 6">
            <a:extLst>
              <a:ext uri="{FF2B5EF4-FFF2-40B4-BE49-F238E27FC236}">
                <a16:creationId xmlns:a16="http://schemas.microsoft.com/office/drawing/2014/main" id="{00737655-37EA-4CF2-9B08-39C2724235CF}"/>
              </a:ext>
            </a:extLst>
          </p:cNvPr>
          <p:cNvSpPr txBox="1">
            <a:spLocks/>
          </p:cNvSpPr>
          <p:nvPr/>
        </p:nvSpPr>
        <p:spPr>
          <a:xfrm>
            <a:off x="2070667" y="4935114"/>
            <a:ext cx="2510957" cy="275630"/>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Stabilisation scenario</a:t>
            </a:r>
            <a:endParaRPr lang="en-GB" sz="2400"/>
          </a:p>
        </p:txBody>
      </p:sp>
      <p:graphicFrame>
        <p:nvGraphicFramePr>
          <p:cNvPr id="21" name="Table 20">
            <a:extLst>
              <a:ext uri="{FF2B5EF4-FFF2-40B4-BE49-F238E27FC236}">
                <a16:creationId xmlns:a16="http://schemas.microsoft.com/office/drawing/2014/main" id="{895ECDC4-5E03-46CA-A8EA-AF375DAAF7E9}"/>
              </a:ext>
            </a:extLst>
          </p:cNvPr>
          <p:cNvGraphicFramePr>
            <a:graphicFrameLocks noGrp="1"/>
          </p:cNvGraphicFramePr>
          <p:nvPr>
            <p:extLst>
              <p:ext uri="{D42A27DB-BD31-4B8C-83A1-F6EECF244321}">
                <p14:modId xmlns:p14="http://schemas.microsoft.com/office/powerpoint/2010/main" val="3952588251"/>
              </p:ext>
            </p:extLst>
          </p:nvPr>
        </p:nvGraphicFramePr>
        <p:xfrm>
          <a:off x="2170594" y="5303025"/>
          <a:ext cx="4504625" cy="1368000"/>
        </p:xfrm>
        <a:graphic>
          <a:graphicData uri="http://schemas.openxmlformats.org/drawingml/2006/table">
            <a:tbl>
              <a:tblPr firstRow="1" firstCol="1">
                <a:tableStyleId>{5C22544A-7EE6-4342-B048-85BDC9FD1C3A}</a:tableStyleId>
              </a:tblPr>
              <a:tblGrid>
                <a:gridCol w="1491917">
                  <a:extLst>
                    <a:ext uri="{9D8B030D-6E8A-4147-A177-3AD203B41FA5}">
                      <a16:colId xmlns:a16="http://schemas.microsoft.com/office/drawing/2014/main" val="805334041"/>
                    </a:ext>
                  </a:extLst>
                </a:gridCol>
                <a:gridCol w="753177">
                  <a:extLst>
                    <a:ext uri="{9D8B030D-6E8A-4147-A177-3AD203B41FA5}">
                      <a16:colId xmlns:a16="http://schemas.microsoft.com/office/drawing/2014/main" val="1207902165"/>
                    </a:ext>
                  </a:extLst>
                </a:gridCol>
                <a:gridCol w="753177">
                  <a:extLst>
                    <a:ext uri="{9D8B030D-6E8A-4147-A177-3AD203B41FA5}">
                      <a16:colId xmlns:a16="http://schemas.microsoft.com/office/drawing/2014/main" val="1354385415"/>
                    </a:ext>
                  </a:extLst>
                </a:gridCol>
                <a:gridCol w="753177">
                  <a:extLst>
                    <a:ext uri="{9D8B030D-6E8A-4147-A177-3AD203B41FA5}">
                      <a16:colId xmlns:a16="http://schemas.microsoft.com/office/drawing/2014/main" val="2964864717"/>
                    </a:ext>
                  </a:extLst>
                </a:gridCol>
                <a:gridCol w="753177">
                  <a:extLst>
                    <a:ext uri="{9D8B030D-6E8A-4147-A177-3AD203B41FA5}">
                      <a16:colId xmlns:a16="http://schemas.microsoft.com/office/drawing/2014/main" val="3152037768"/>
                    </a:ext>
                  </a:extLst>
                </a:gridCol>
              </a:tblGrid>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none" strike="noStrike">
                          <a:effectLst/>
                          <a:latin typeface="+mn-lt"/>
                        </a:rPr>
                        <a:t> </a:t>
                      </a:r>
                      <a:r>
                        <a:rPr lang="en-GB" sz="1400" b="0" i="0" u="none" strike="noStrike">
                          <a:solidFill>
                            <a:schemeClr val="bg1"/>
                          </a:solidFill>
                          <a:effectLst/>
                          <a:latin typeface="+mn-lt"/>
                        </a:rPr>
                        <a:t>£bn, 21/22 prices</a:t>
                      </a:r>
                    </a:p>
                  </a:txBody>
                  <a:tcPr marL="0" marR="0" marT="0" marB="0" anchor="ctr"/>
                </a:tc>
                <a:tc>
                  <a:txBody>
                    <a:bodyPr/>
                    <a:lstStyle/>
                    <a:p>
                      <a:pPr algn="ctr" fontAlgn="b"/>
                      <a:r>
                        <a:rPr lang="en-GB" sz="1400" u="none" strike="noStrike">
                          <a:effectLst/>
                          <a:latin typeface="+mn-lt"/>
                        </a:rPr>
                        <a:t>2021/22</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2022/23</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2023/24</a:t>
                      </a:r>
                      <a:endParaRPr lang="en-GB" sz="1400" b="1" i="0" u="none" strike="noStrike">
                        <a:solidFill>
                          <a:srgbClr val="000000"/>
                        </a:solidFill>
                        <a:effectLst/>
                        <a:latin typeface="+mn-lt"/>
                      </a:endParaRPr>
                    </a:p>
                  </a:txBody>
                  <a:tcPr marL="0" marR="0" marT="0" marB="0" anchor="ctr"/>
                </a:tc>
                <a:tc>
                  <a:txBody>
                    <a:bodyPr/>
                    <a:lstStyle/>
                    <a:p>
                      <a:pPr algn="ctr" fontAlgn="b"/>
                      <a:r>
                        <a:rPr lang="en-GB" sz="1400" u="none" strike="noStrike">
                          <a:effectLst/>
                          <a:latin typeface="+mn-lt"/>
                        </a:rPr>
                        <a:t>2024/25</a:t>
                      </a:r>
                      <a:endParaRPr lang="en-GB"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val="1584552513"/>
                  </a:ext>
                </a:extLst>
              </a:tr>
              <a:tr h="252000">
                <a:tc>
                  <a:txBody>
                    <a:bodyPr/>
                    <a:lstStyle/>
                    <a:p>
                      <a:pPr algn="r" fontAlgn="b"/>
                      <a:r>
                        <a:rPr lang="en-GB" sz="1400" b="0" u="none" strike="noStrike">
                          <a:effectLst/>
                          <a:latin typeface="+mn-lt"/>
                        </a:rPr>
                        <a:t>1%</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1.4</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1.4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 </a:t>
                      </a:r>
                    </a:p>
                  </a:txBody>
                  <a:tcPr marL="36000" marR="0" marT="0" marB="0" anchor="ctr"/>
                </a:tc>
                <a:extLst>
                  <a:ext uri="{0D108BD9-81ED-4DB2-BD59-A6C34878D82A}">
                    <a16:rowId xmlns:a16="http://schemas.microsoft.com/office/drawing/2014/main" val="3166715756"/>
                  </a:ext>
                </a:extLst>
              </a:tr>
              <a:tr h="252000">
                <a:tc>
                  <a:txBody>
                    <a:bodyPr/>
                    <a:lstStyle/>
                    <a:p>
                      <a:pPr algn="r" fontAlgn="b"/>
                      <a:r>
                        <a:rPr lang="en-GB" sz="1400" b="0" u="none" strike="noStrike">
                          <a:effectLst/>
                          <a:latin typeface="+mn-lt"/>
                        </a:rPr>
                        <a:t>3%</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4.2</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4.3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4.5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4.6 </a:t>
                      </a:r>
                    </a:p>
                  </a:txBody>
                  <a:tcPr marL="36000" marR="0" marT="0" marB="0" anchor="ctr"/>
                </a:tc>
                <a:extLst>
                  <a:ext uri="{0D108BD9-81ED-4DB2-BD59-A6C34878D82A}">
                    <a16:rowId xmlns:a16="http://schemas.microsoft.com/office/drawing/2014/main" val="3367346093"/>
                  </a:ext>
                </a:extLst>
              </a:tr>
              <a:tr h="252000">
                <a:tc>
                  <a:txBody>
                    <a:bodyPr/>
                    <a:lstStyle/>
                    <a:p>
                      <a:pPr algn="r" fontAlgn="b"/>
                      <a:r>
                        <a:rPr lang="en-GB" sz="1400" b="0" u="none" strike="noStrike">
                          <a:effectLst/>
                          <a:latin typeface="+mn-lt"/>
                        </a:rPr>
                        <a:t>5%</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7.0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7.2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7.4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7.6 </a:t>
                      </a:r>
                    </a:p>
                  </a:txBody>
                  <a:tcPr marL="36000" marR="0" marT="0" marB="0" anchor="ctr"/>
                </a:tc>
                <a:extLst>
                  <a:ext uri="{0D108BD9-81ED-4DB2-BD59-A6C34878D82A}">
                    <a16:rowId xmlns:a16="http://schemas.microsoft.com/office/drawing/2014/main" val="3311922861"/>
                  </a:ext>
                </a:extLst>
              </a:tr>
              <a:tr h="252000">
                <a:tc>
                  <a:txBody>
                    <a:bodyPr/>
                    <a:lstStyle/>
                    <a:p>
                      <a:pPr algn="r" fontAlgn="b"/>
                      <a:r>
                        <a:rPr lang="en-GB" sz="1400" b="0" u="none" strike="noStrike">
                          <a:effectLst/>
                          <a:latin typeface="+mn-lt"/>
                        </a:rPr>
                        <a:t>10%</a:t>
                      </a:r>
                      <a:endParaRPr lang="en-GB" sz="1400" b="0" i="0" u="none" strike="noStrike">
                        <a:solidFill>
                          <a:srgbClr val="000000"/>
                        </a:solidFill>
                        <a:effectLst/>
                        <a:latin typeface="+mn-lt"/>
                      </a:endParaRPr>
                    </a:p>
                  </a:txBody>
                  <a:tcPr marL="0" marR="0" marT="0" marB="0" anchor="ctr"/>
                </a:tc>
                <a:tc>
                  <a:txBody>
                    <a:bodyPr/>
                    <a:lstStyle/>
                    <a:p>
                      <a:pPr algn="ctr" fontAlgn="ctr"/>
                      <a:r>
                        <a:rPr lang="en-GB" sz="1400" u="none" strike="noStrike" kern="1200">
                          <a:solidFill>
                            <a:schemeClr val="dk1"/>
                          </a:solidFill>
                          <a:effectLst/>
                          <a:latin typeface="+mn-lt"/>
                          <a:ea typeface="+mn-ea"/>
                          <a:cs typeface="+mn-cs"/>
                        </a:rPr>
                        <a:t>14.0</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14.4</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14.9 </a:t>
                      </a:r>
                    </a:p>
                  </a:txBody>
                  <a:tcPr marL="36000" marR="0" marT="0" marB="0" anchor="ctr"/>
                </a:tc>
                <a:tc>
                  <a:txBody>
                    <a:bodyPr/>
                    <a:lstStyle/>
                    <a:p>
                      <a:pPr algn="ctr" fontAlgn="ctr"/>
                      <a:r>
                        <a:rPr lang="en-GB" sz="1400" u="none" strike="noStrike" kern="1200">
                          <a:solidFill>
                            <a:schemeClr val="dk1"/>
                          </a:solidFill>
                          <a:effectLst/>
                          <a:latin typeface="+mn-lt"/>
                          <a:ea typeface="+mn-ea"/>
                          <a:cs typeface="+mn-cs"/>
                        </a:rPr>
                        <a:t>15.3 </a:t>
                      </a:r>
                    </a:p>
                  </a:txBody>
                  <a:tcPr marL="36000" marR="0" marT="0" marB="0" anchor="ctr"/>
                </a:tc>
                <a:extLst>
                  <a:ext uri="{0D108BD9-81ED-4DB2-BD59-A6C34878D82A}">
                    <a16:rowId xmlns:a16="http://schemas.microsoft.com/office/drawing/2014/main" val="1311821612"/>
                  </a:ext>
                </a:extLst>
              </a:tr>
            </a:tbl>
          </a:graphicData>
        </a:graphic>
      </p:graphicFrame>
      <p:pic>
        <p:nvPicPr>
          <p:cNvPr id="23" name="Picture 22" descr="Chart, line chart&#10;&#10;Description automatically generated">
            <a:extLst>
              <a:ext uri="{FF2B5EF4-FFF2-40B4-BE49-F238E27FC236}">
                <a16:creationId xmlns:a16="http://schemas.microsoft.com/office/drawing/2014/main" id="{D5596CF0-2797-4729-A840-CB359A3F5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58" y="1158294"/>
            <a:ext cx="5852160" cy="3169920"/>
          </a:xfrm>
          <a:prstGeom prst="rect">
            <a:avLst/>
          </a:prstGeom>
        </p:spPr>
      </p:pic>
    </p:spTree>
    <p:extLst>
      <p:ext uri="{BB962C8B-B14F-4D97-AF65-F5344CB8AC3E}">
        <p14:creationId xmlns:p14="http://schemas.microsoft.com/office/powerpoint/2010/main" val="380494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FF2D-EBBE-4189-A1E1-A906FDB6DA36}"/>
              </a:ext>
            </a:extLst>
          </p:cNvPr>
          <p:cNvSpPr>
            <a:spLocks noGrp="1"/>
          </p:cNvSpPr>
          <p:nvPr>
            <p:ph type="title"/>
          </p:nvPr>
        </p:nvSpPr>
        <p:spPr>
          <a:xfrm>
            <a:off x="252000" y="273600"/>
            <a:ext cx="11504477" cy="612000"/>
          </a:xfrm>
        </p:spPr>
        <p:txBody>
          <a:bodyPr/>
          <a:lstStyle/>
          <a:p>
            <a:r>
              <a:rPr lang="en-GB" sz="2250"/>
              <a:t>Substantial increases in funding would be needed for Adult Social Care in order to expand access and improve pay</a:t>
            </a:r>
          </a:p>
        </p:txBody>
      </p:sp>
      <p:sp>
        <p:nvSpPr>
          <p:cNvPr id="4" name="Slide Number Placeholder 3">
            <a:extLst>
              <a:ext uri="{FF2B5EF4-FFF2-40B4-BE49-F238E27FC236}">
                <a16:creationId xmlns:a16="http://schemas.microsoft.com/office/drawing/2014/main" id="{8B7B07EB-4A0B-4BB2-8E28-A40F41C8C933}"/>
              </a:ext>
            </a:extLst>
          </p:cNvPr>
          <p:cNvSpPr>
            <a:spLocks noGrp="1"/>
          </p:cNvSpPr>
          <p:nvPr>
            <p:ph type="sldNum" sz="quarter" idx="12"/>
          </p:nvPr>
        </p:nvSpPr>
        <p:spPr/>
        <p:txBody>
          <a:bodyPr/>
          <a:lstStyle/>
          <a:p>
            <a:fld id="{81671F1F-C2EB-4484-9694-2E03901D1FCF}" type="slidenum">
              <a:rPr lang="en-GB" smtClean="0"/>
              <a:t>23</a:t>
            </a:fld>
            <a:endParaRPr lang="en-GB"/>
          </a:p>
        </p:txBody>
      </p:sp>
      <p:sp>
        <p:nvSpPr>
          <p:cNvPr id="7" name="TextBox 6">
            <a:extLst>
              <a:ext uri="{FF2B5EF4-FFF2-40B4-BE49-F238E27FC236}">
                <a16:creationId xmlns:a16="http://schemas.microsoft.com/office/drawing/2014/main" id="{8294E08C-E189-4EC3-94CF-B62741A560D3}"/>
              </a:ext>
            </a:extLst>
          </p:cNvPr>
          <p:cNvSpPr txBox="1"/>
          <p:nvPr/>
        </p:nvSpPr>
        <p:spPr>
          <a:xfrm>
            <a:off x="252000" y="1181590"/>
            <a:ext cx="4813144" cy="3885423"/>
          </a:xfrm>
          <a:prstGeom prst="rect">
            <a:avLst/>
          </a:prstGeom>
          <a:noFill/>
        </p:spPr>
        <p:txBody>
          <a:bodyPr wrap="square">
            <a:spAutoFit/>
          </a:bodyPr>
          <a:lstStyle/>
          <a:p>
            <a:pPr marL="432000" indent="-432000">
              <a:lnSpc>
                <a:spcPct val="110000"/>
              </a:lnSpc>
              <a:spcAft>
                <a:spcPts val="1200"/>
              </a:spcAft>
              <a:buFont typeface="System Font Regular"/>
              <a:buChar char="•"/>
              <a:tabLst>
                <a:tab pos="4140835" algn="l"/>
              </a:tabLst>
            </a:pPr>
            <a:r>
              <a:rPr lang="en-GB" sz="1500">
                <a:solidFill>
                  <a:srgbClr val="000000"/>
                </a:solidFill>
              </a:rPr>
              <a:t>In adult social care, funding is needed to expand access to care, pay more for care to sustain the provider sector and pay higher wages. </a:t>
            </a:r>
          </a:p>
          <a:p>
            <a:pPr marL="432000" indent="-432000">
              <a:lnSpc>
                <a:spcPct val="110000"/>
              </a:lnSpc>
              <a:spcAft>
                <a:spcPts val="1200"/>
              </a:spcAft>
              <a:buFont typeface="System Font Regular"/>
              <a:buChar char="•"/>
              <a:tabLst>
                <a:tab pos="4140835" algn="l"/>
              </a:tabLst>
            </a:pPr>
            <a:r>
              <a:rPr lang="en-GB" sz="1500"/>
              <a:t>Funding would need to be £4.8bn to £9.3bn higher than projected spending power by 2024/25 in Stabilisation and Recovery, respectively. </a:t>
            </a:r>
          </a:p>
          <a:p>
            <a:pPr marL="432000" indent="-432000">
              <a:lnSpc>
                <a:spcPct val="110000"/>
              </a:lnSpc>
              <a:spcAft>
                <a:spcPts val="1200"/>
              </a:spcAft>
              <a:buFont typeface="System Font Regular"/>
              <a:buChar char="•"/>
              <a:tabLst>
                <a:tab pos="4140835" algn="l"/>
              </a:tabLst>
            </a:pPr>
            <a:r>
              <a:rPr lang="en-GB" sz="1500">
                <a:solidFill>
                  <a:srgbClr val="000000"/>
                </a:solidFill>
                <a:effectLst/>
                <a:ea typeface="Arial" panose="020B0604020202020204" pitchFamily="34" charset="0"/>
              </a:rPr>
              <a:t>These figures are for core spending on adult social care under the existing means tested system. </a:t>
            </a:r>
            <a:r>
              <a:rPr lang="en-GB" sz="1500">
                <a:solidFill>
                  <a:srgbClr val="000000"/>
                </a:solidFill>
              </a:rPr>
              <a:t>In addition, this analysis assumes no productivity improvements in the sector, nor any additional costs associated with COVID-19.</a:t>
            </a:r>
          </a:p>
          <a:p>
            <a:pPr marL="432000" indent="-432000">
              <a:lnSpc>
                <a:spcPct val="110000"/>
              </a:lnSpc>
              <a:spcAft>
                <a:spcPts val="1200"/>
              </a:spcAft>
              <a:buFont typeface="System Font Regular"/>
              <a:buChar char="•"/>
              <a:tabLst>
                <a:tab pos="4140835" algn="l"/>
              </a:tabLst>
            </a:pPr>
            <a:endParaRPr lang="en-GB">
              <a:solidFill>
                <a:srgbClr val="000000"/>
              </a:solidFill>
            </a:endParaRPr>
          </a:p>
        </p:txBody>
      </p:sp>
      <p:graphicFrame>
        <p:nvGraphicFramePr>
          <p:cNvPr id="5" name="Table 4">
            <a:extLst>
              <a:ext uri="{FF2B5EF4-FFF2-40B4-BE49-F238E27FC236}">
                <a16:creationId xmlns:a16="http://schemas.microsoft.com/office/drawing/2014/main" id="{0C495B79-2375-4737-A68E-8083B1189BE9}"/>
              </a:ext>
            </a:extLst>
          </p:cNvPr>
          <p:cNvGraphicFramePr>
            <a:graphicFrameLocks noGrp="1"/>
          </p:cNvGraphicFramePr>
          <p:nvPr>
            <p:extLst>
              <p:ext uri="{D42A27DB-BD31-4B8C-83A1-F6EECF244321}">
                <p14:modId xmlns:p14="http://schemas.microsoft.com/office/powerpoint/2010/main" val="3432185316"/>
              </p:ext>
            </p:extLst>
          </p:nvPr>
        </p:nvGraphicFramePr>
        <p:xfrm>
          <a:off x="5367917" y="1161147"/>
          <a:ext cx="6501284" cy="5074073"/>
        </p:xfrm>
        <a:graphic>
          <a:graphicData uri="http://schemas.openxmlformats.org/drawingml/2006/table">
            <a:tbl>
              <a:tblPr firstRow="1" bandRow="1">
                <a:tableStyleId>{5C22544A-7EE6-4342-B048-85BDC9FD1C3A}</a:tableStyleId>
              </a:tblPr>
              <a:tblGrid>
                <a:gridCol w="1676359">
                  <a:extLst>
                    <a:ext uri="{9D8B030D-6E8A-4147-A177-3AD203B41FA5}">
                      <a16:colId xmlns:a16="http://schemas.microsoft.com/office/drawing/2014/main" val="1014054561"/>
                    </a:ext>
                  </a:extLst>
                </a:gridCol>
                <a:gridCol w="1225517">
                  <a:extLst>
                    <a:ext uri="{9D8B030D-6E8A-4147-A177-3AD203B41FA5}">
                      <a16:colId xmlns:a16="http://schemas.microsoft.com/office/drawing/2014/main" val="4152644652"/>
                    </a:ext>
                  </a:extLst>
                </a:gridCol>
                <a:gridCol w="899852">
                  <a:extLst>
                    <a:ext uri="{9D8B030D-6E8A-4147-A177-3AD203B41FA5}">
                      <a16:colId xmlns:a16="http://schemas.microsoft.com/office/drawing/2014/main" val="545747464"/>
                    </a:ext>
                  </a:extLst>
                </a:gridCol>
                <a:gridCol w="899852">
                  <a:extLst>
                    <a:ext uri="{9D8B030D-6E8A-4147-A177-3AD203B41FA5}">
                      <a16:colId xmlns:a16="http://schemas.microsoft.com/office/drawing/2014/main" val="2455271118"/>
                    </a:ext>
                  </a:extLst>
                </a:gridCol>
                <a:gridCol w="899852">
                  <a:extLst>
                    <a:ext uri="{9D8B030D-6E8A-4147-A177-3AD203B41FA5}">
                      <a16:colId xmlns:a16="http://schemas.microsoft.com/office/drawing/2014/main" val="4024916257"/>
                    </a:ext>
                  </a:extLst>
                </a:gridCol>
                <a:gridCol w="899852">
                  <a:extLst>
                    <a:ext uri="{9D8B030D-6E8A-4147-A177-3AD203B41FA5}">
                      <a16:colId xmlns:a16="http://schemas.microsoft.com/office/drawing/2014/main" val="3665435035"/>
                    </a:ext>
                  </a:extLst>
                </a:gridCol>
              </a:tblGrid>
              <a:tr h="347469">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en-GB" sz="1400" b="0" i="0" u="none" strike="noStrike">
                          <a:solidFill>
                            <a:schemeClr val="bg1"/>
                          </a:solidFill>
                          <a:effectLst/>
                          <a:latin typeface="+mn-lt"/>
                        </a:rPr>
                        <a:t>£bn, 21/22 prices</a:t>
                      </a:r>
                    </a:p>
                  </a:txBody>
                  <a:tcPr marL="68580" marR="68580" marT="0" marB="0" anchor="ctr"/>
                </a:tc>
                <a:tc hMerge="1">
                  <a:txBody>
                    <a:bodyPr/>
                    <a:lstStyle/>
                    <a:p>
                      <a:pPr>
                        <a:lnSpc>
                          <a:spcPts val="1300"/>
                        </a:lnSpc>
                      </a:pPr>
                      <a:endParaRPr lang="en-GB" sz="1400">
                        <a:solidFill>
                          <a:srgbClr val="000000"/>
                        </a:solidFill>
                        <a:effectLst/>
                        <a:latin typeface="Georgia" panose="02040502050405020303" pitchFamily="18" charset="0"/>
                      </a:endParaRPr>
                    </a:p>
                  </a:txBody>
                  <a:tcPr marL="68580" marR="68580" marT="0" marB="0"/>
                </a:tc>
                <a:tc>
                  <a:txBody>
                    <a:bodyPr/>
                    <a:lstStyle/>
                    <a:p>
                      <a:pPr>
                        <a:lnSpc>
                          <a:spcPct val="110000"/>
                        </a:lnSpc>
                        <a:spcAft>
                          <a:spcPts val="1200"/>
                        </a:spcAft>
                        <a:tabLst>
                          <a:tab pos="4140835" algn="l"/>
                        </a:tabLst>
                      </a:pPr>
                      <a:r>
                        <a:rPr lang="en-GB" sz="1400" kern="1200">
                          <a:effectLst/>
                        </a:rPr>
                        <a:t>2021/ 22</a:t>
                      </a:r>
                      <a:endParaRPr lang="en-GB" sz="14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400" kern="1200">
                          <a:effectLst/>
                        </a:rPr>
                        <a:t>2022/23</a:t>
                      </a:r>
                      <a:endParaRPr lang="en-GB" sz="14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400" kern="1200">
                          <a:effectLst/>
                        </a:rPr>
                        <a:t>2023/ 24</a:t>
                      </a:r>
                      <a:endParaRPr lang="en-GB" sz="14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400" kern="1200">
                          <a:effectLst/>
                        </a:rPr>
                        <a:t>2024/25</a:t>
                      </a:r>
                      <a:endParaRPr lang="en-GB" sz="14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107583275"/>
                  </a:ext>
                </a:extLst>
              </a:tr>
              <a:tr h="436311">
                <a:tc rowSpan="2">
                  <a:txBody>
                    <a:bodyPr/>
                    <a:lstStyle/>
                    <a:p>
                      <a:pPr>
                        <a:lnSpc>
                          <a:spcPct val="110000"/>
                        </a:lnSpc>
                        <a:spcAft>
                          <a:spcPts val="1200"/>
                        </a:spcAft>
                        <a:tabLst>
                          <a:tab pos="4140835" algn="l"/>
                        </a:tabLst>
                      </a:pPr>
                      <a:r>
                        <a:rPr lang="en-GB" sz="1400" b="1" kern="1200">
                          <a:solidFill>
                            <a:schemeClr val="bg1"/>
                          </a:solidFill>
                          <a:effectLst/>
                          <a:latin typeface="+mn-lt"/>
                        </a:rPr>
                        <a:t>Core spending power </a:t>
                      </a:r>
                    </a:p>
                    <a:p>
                      <a:pPr>
                        <a:lnSpc>
                          <a:spcPct val="110000"/>
                        </a:lnSpc>
                        <a:spcAft>
                          <a:spcPts val="1200"/>
                        </a:spcAft>
                        <a:tabLst>
                          <a:tab pos="4140835" algn="l"/>
                        </a:tabLst>
                      </a:pPr>
                      <a:r>
                        <a:rPr lang="en-GB" sz="1400" kern="1200">
                          <a:solidFill>
                            <a:schemeClr val="bg1"/>
                          </a:solidFill>
                          <a:effectLst/>
                          <a:latin typeface="+mn-lt"/>
                        </a:rPr>
                        <a:t>(excluding one-off COVID-19 funding)</a:t>
                      </a:r>
                      <a:endParaRPr lang="en-GB" sz="1400">
                        <a:solidFill>
                          <a:schemeClr val="bg1"/>
                        </a:solidFill>
                        <a:effectLst/>
                        <a:latin typeface="+mn-lt"/>
                      </a:endParaRPr>
                    </a:p>
                  </a:txBody>
                  <a:tcPr marL="68580" marR="68580" marT="0" marB="0">
                    <a:solidFill>
                      <a:schemeClr val="accent1"/>
                    </a:solidFill>
                  </a:tcPr>
                </a:tc>
                <a:tc>
                  <a:txBody>
                    <a:bodyPr/>
                    <a:lstStyle/>
                    <a:p>
                      <a:pPr>
                        <a:lnSpc>
                          <a:spcPct val="110000"/>
                        </a:lnSpc>
                        <a:spcAft>
                          <a:spcPts val="1200"/>
                        </a:spcAft>
                        <a:tabLst>
                          <a:tab pos="4140835" algn="l"/>
                        </a:tabLst>
                      </a:pPr>
                      <a:r>
                        <a:rPr lang="en-GB" sz="1200" kern="1200">
                          <a:effectLst/>
                        </a:rPr>
                        <a:t>£bn</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20.1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a:effectLst/>
                        </a:rPr>
                        <a:t>20.3</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a:effectLst/>
                        </a:rPr>
                        <a:t>20.5</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a:effectLst/>
                        </a:rPr>
                        <a:t>20.7</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463319713"/>
                  </a:ext>
                </a:extLst>
              </a:tr>
              <a:tr h="412795">
                <a:tc vMerge="1">
                  <a:txBody>
                    <a:bodyPr/>
                    <a:lstStyle/>
                    <a:p>
                      <a:endParaRPr lang="en-GB"/>
                    </a:p>
                  </a:txBody>
                  <a:tcPr/>
                </a:tc>
                <a:tc>
                  <a:txBody>
                    <a:bodyPr/>
                    <a:lstStyle/>
                    <a:p>
                      <a:pPr>
                        <a:lnSpc>
                          <a:spcPct val="110000"/>
                        </a:lnSpc>
                        <a:spcAft>
                          <a:spcPts val="1200"/>
                        </a:spcAft>
                        <a:tabLst>
                          <a:tab pos="4140835" algn="l"/>
                        </a:tabLst>
                      </a:pPr>
                      <a:r>
                        <a:rPr lang="en-GB" sz="1200" kern="1200">
                          <a:effectLst/>
                        </a:rPr>
                        <a:t>Real terms growth</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0.6%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a:effectLst/>
                        </a:rPr>
                        <a:t>0.9%</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a:effectLst/>
                        </a:rPr>
                        <a:t>1.1%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1.0%</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04752375"/>
                  </a:ext>
                </a:extLst>
              </a:tr>
              <a:tr h="384581">
                <a:tc rowSpan="3">
                  <a:txBody>
                    <a:bodyPr/>
                    <a:lstStyle/>
                    <a:p>
                      <a:pPr marL="0" marR="0" lvl="0" indent="0" algn="l" defTabSz="914400" rtl="0" eaLnBrk="1" fontAlgn="auto" latinLnBrk="0" hangingPunct="1">
                        <a:lnSpc>
                          <a:spcPct val="110000"/>
                        </a:lnSpc>
                        <a:spcBef>
                          <a:spcPts val="0"/>
                        </a:spcBef>
                        <a:spcAft>
                          <a:spcPts val="1200"/>
                        </a:spcAft>
                        <a:buClrTx/>
                        <a:buSzTx/>
                        <a:buFontTx/>
                        <a:buNone/>
                        <a:tabLst>
                          <a:tab pos="4140835" algn="l"/>
                        </a:tabLst>
                        <a:defRPr/>
                      </a:pPr>
                      <a:r>
                        <a:rPr lang="en-GB" sz="1400" b="1" kern="1200">
                          <a:solidFill>
                            <a:schemeClr val="bg1"/>
                          </a:solidFill>
                          <a:effectLst/>
                          <a:latin typeface="+mn-lt"/>
                        </a:rPr>
                        <a:t>Stabilisation</a:t>
                      </a:r>
                    </a:p>
                    <a:p>
                      <a:pPr marL="0" marR="0" lvl="0" indent="0" algn="l" defTabSz="914400" rtl="0" eaLnBrk="1" fontAlgn="auto" latinLnBrk="0" hangingPunct="1">
                        <a:lnSpc>
                          <a:spcPct val="110000"/>
                        </a:lnSpc>
                        <a:spcBef>
                          <a:spcPts val="0"/>
                        </a:spcBef>
                        <a:spcAft>
                          <a:spcPts val="1200"/>
                        </a:spcAft>
                        <a:buClrTx/>
                        <a:buSzTx/>
                        <a:buFontTx/>
                        <a:buNone/>
                        <a:tabLst>
                          <a:tab pos="4140835" algn="l"/>
                        </a:tabLst>
                        <a:defRPr/>
                      </a:pPr>
                      <a:r>
                        <a:rPr lang="en-GB" sz="1400" kern="1200">
                          <a:solidFill>
                            <a:schemeClr val="bg1"/>
                          </a:solidFill>
                          <a:effectLst/>
                          <a:latin typeface="+mn-lt"/>
                        </a:rPr>
                        <a:t>(Meeting future demand and improve access to care)</a:t>
                      </a:r>
                      <a:endParaRPr lang="en-GB" sz="1400">
                        <a:solidFill>
                          <a:schemeClr val="bg1"/>
                        </a:solidFill>
                        <a:effectLst/>
                        <a:latin typeface="+mn-lt"/>
                      </a:endParaRPr>
                    </a:p>
                    <a:p>
                      <a:pPr>
                        <a:lnSpc>
                          <a:spcPct val="110000"/>
                        </a:lnSpc>
                        <a:spcAft>
                          <a:spcPts val="1200"/>
                        </a:spcAft>
                        <a:tabLst>
                          <a:tab pos="4140835" algn="l"/>
                        </a:tabLst>
                      </a:pPr>
                      <a:endParaRPr lang="en-GB" sz="1400">
                        <a:solidFill>
                          <a:schemeClr val="bg1"/>
                        </a:solidFill>
                        <a:effectLst/>
                        <a:latin typeface="+mn-lt"/>
                        <a:ea typeface="Arial" panose="020B0604020202020204" pitchFamily="34" charset="0"/>
                      </a:endParaRPr>
                    </a:p>
                  </a:txBody>
                  <a:tcPr marL="68580" marR="68580" marT="0" marB="0">
                    <a:solidFill>
                      <a:schemeClr val="accent1"/>
                    </a:solidFill>
                  </a:tcPr>
                </a:tc>
                <a:tc>
                  <a:txBody>
                    <a:bodyPr/>
                    <a:lstStyle/>
                    <a:p>
                      <a:pPr>
                        <a:lnSpc>
                          <a:spcPct val="110000"/>
                        </a:lnSpc>
                        <a:spcAft>
                          <a:spcPts val="1200"/>
                        </a:spcAft>
                        <a:tabLst>
                          <a:tab pos="4140835" algn="l"/>
                        </a:tabLst>
                      </a:pPr>
                      <a:r>
                        <a:rPr lang="en-GB" sz="1200" kern="1200">
                          <a:effectLst/>
                        </a:rPr>
                        <a:t>£bn</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23.1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24.0</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24.7</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25.5</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85919089"/>
                  </a:ext>
                </a:extLst>
              </a:tr>
              <a:tr h="983225">
                <a:tc vMerge="1">
                  <a:txBody>
                    <a:bodyPr/>
                    <a:lstStyle/>
                    <a:p>
                      <a:endParaRPr lang="en-GB"/>
                    </a:p>
                  </a:txBody>
                  <a:tcPr/>
                </a:tc>
                <a:tc>
                  <a:txBody>
                    <a:bodyPr/>
                    <a:lstStyle/>
                    <a:p>
                      <a:pPr>
                        <a:lnSpc>
                          <a:spcPct val="110000"/>
                        </a:lnSpc>
                        <a:spcAft>
                          <a:spcPts val="1200"/>
                        </a:spcAft>
                        <a:tabLst>
                          <a:tab pos="4140835" algn="l"/>
                        </a:tabLst>
                      </a:pPr>
                      <a:r>
                        <a:rPr lang="en-GB" sz="1200" kern="1200">
                          <a:effectLst/>
                        </a:rPr>
                        <a:t>Additional funding (vs. core spending power)</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3.0</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3.7</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4.2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4.8</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75353545"/>
                  </a:ext>
                </a:extLst>
              </a:tr>
              <a:tr h="446343">
                <a:tc vMerge="1">
                  <a:txBody>
                    <a:bodyPr/>
                    <a:lstStyle/>
                    <a:p>
                      <a:endParaRPr lang="en-GB"/>
                    </a:p>
                  </a:txBody>
                  <a:tcPr/>
                </a:tc>
                <a:tc>
                  <a:txBody>
                    <a:bodyPr/>
                    <a:lstStyle/>
                    <a:p>
                      <a:pPr>
                        <a:lnSpc>
                          <a:spcPct val="110000"/>
                        </a:lnSpc>
                        <a:spcAft>
                          <a:spcPts val="1200"/>
                        </a:spcAft>
                        <a:tabLst>
                          <a:tab pos="4140835" algn="l"/>
                        </a:tabLst>
                      </a:pPr>
                      <a:r>
                        <a:rPr lang="en-GB" sz="1200" kern="1200">
                          <a:effectLst/>
                        </a:rPr>
                        <a:t>Real terms growth</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8.6%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164205265"/>
                  </a:ext>
                </a:extLst>
              </a:tr>
              <a:tr h="439621">
                <a:tc rowSpan="3">
                  <a:txBody>
                    <a:bodyPr/>
                    <a:lstStyle/>
                    <a:p>
                      <a:pPr marL="0" marR="0" lvl="0" indent="0" algn="l" defTabSz="914400" rtl="0" eaLnBrk="1" fontAlgn="auto" latinLnBrk="0" hangingPunct="1">
                        <a:lnSpc>
                          <a:spcPct val="110000"/>
                        </a:lnSpc>
                        <a:spcBef>
                          <a:spcPts val="0"/>
                        </a:spcBef>
                        <a:spcAft>
                          <a:spcPts val="1200"/>
                        </a:spcAft>
                        <a:buClrTx/>
                        <a:buSzTx/>
                        <a:buFontTx/>
                        <a:buNone/>
                        <a:tabLst>
                          <a:tab pos="4140835" algn="l"/>
                        </a:tabLst>
                        <a:defRPr/>
                      </a:pPr>
                      <a:r>
                        <a:rPr lang="en-GB" sz="1400" b="1" kern="1200">
                          <a:solidFill>
                            <a:schemeClr val="bg1"/>
                          </a:solidFill>
                          <a:effectLst/>
                          <a:latin typeface="+mn-lt"/>
                        </a:rPr>
                        <a:t>Recovery</a:t>
                      </a:r>
                      <a:r>
                        <a:rPr lang="en-GB" sz="1400" kern="1200">
                          <a:solidFill>
                            <a:schemeClr val="bg1"/>
                          </a:solidFill>
                          <a:effectLst/>
                          <a:latin typeface="+mn-lt"/>
                        </a:rPr>
                        <a:t> </a:t>
                      </a:r>
                    </a:p>
                    <a:p>
                      <a:pPr marL="0" marR="0" lvl="0" indent="0" algn="l" defTabSz="914400" rtl="0" eaLnBrk="1" fontAlgn="auto" latinLnBrk="0" hangingPunct="1">
                        <a:lnSpc>
                          <a:spcPct val="110000"/>
                        </a:lnSpc>
                        <a:spcBef>
                          <a:spcPts val="0"/>
                        </a:spcBef>
                        <a:spcAft>
                          <a:spcPts val="1200"/>
                        </a:spcAft>
                        <a:buClrTx/>
                        <a:buSzTx/>
                        <a:buFontTx/>
                        <a:buNone/>
                        <a:tabLst>
                          <a:tab pos="4140835" algn="l"/>
                        </a:tabLst>
                        <a:defRPr/>
                      </a:pPr>
                      <a:r>
                        <a:rPr lang="en-GB" sz="1400" kern="1200">
                          <a:solidFill>
                            <a:schemeClr val="bg1"/>
                          </a:solidFill>
                          <a:effectLst/>
                          <a:latin typeface="+mn-lt"/>
                        </a:rPr>
                        <a:t>(</a:t>
                      </a:r>
                      <a:r>
                        <a:rPr lang="en-GB" sz="1400">
                          <a:solidFill>
                            <a:schemeClr val="bg1"/>
                          </a:solidFill>
                          <a:effectLst/>
                          <a:latin typeface="+mn-lt"/>
                        </a:rPr>
                        <a:t>Meet future demand, improve access to care and pay more for care)</a:t>
                      </a:r>
                    </a:p>
                    <a:p>
                      <a:pPr>
                        <a:lnSpc>
                          <a:spcPct val="110000"/>
                        </a:lnSpc>
                        <a:spcAft>
                          <a:spcPts val="1200"/>
                        </a:spcAft>
                        <a:tabLst>
                          <a:tab pos="4140835" algn="l"/>
                        </a:tabLst>
                      </a:pPr>
                      <a:endParaRPr lang="en-GB" sz="1400">
                        <a:solidFill>
                          <a:schemeClr val="bg1"/>
                        </a:solidFill>
                        <a:effectLst/>
                        <a:latin typeface="+mn-lt"/>
                        <a:ea typeface="Arial" panose="020B0604020202020204" pitchFamily="34" charset="0"/>
                      </a:endParaRPr>
                    </a:p>
                  </a:txBody>
                  <a:tcPr marL="68580" marR="68580" marT="0" marB="0">
                    <a:solidFill>
                      <a:schemeClr val="accent1"/>
                    </a:solidFill>
                  </a:tcPr>
                </a:tc>
                <a:tc>
                  <a:txBody>
                    <a:bodyPr/>
                    <a:lstStyle/>
                    <a:p>
                      <a:pPr>
                        <a:lnSpc>
                          <a:spcPct val="110000"/>
                        </a:lnSpc>
                        <a:spcAft>
                          <a:spcPts val="1200"/>
                        </a:spcAft>
                        <a:tabLst>
                          <a:tab pos="4140835" algn="l"/>
                        </a:tabLst>
                      </a:pPr>
                      <a:r>
                        <a:rPr lang="en-GB" sz="1200" kern="1200">
                          <a:effectLst/>
                        </a:rPr>
                        <a:t>£bn</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27.2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28.2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29.1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30.0</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146386309"/>
                  </a:ext>
                </a:extLst>
              </a:tr>
              <a:tr h="950928">
                <a:tc vMerge="1">
                  <a:txBody>
                    <a:bodyPr/>
                    <a:lstStyle/>
                    <a:p>
                      <a:endParaRPr lang="en-GB"/>
                    </a:p>
                  </a:txBody>
                  <a:tcPr/>
                </a:tc>
                <a:tc>
                  <a:txBody>
                    <a:bodyPr/>
                    <a:lstStyle/>
                    <a:p>
                      <a:pPr>
                        <a:lnSpc>
                          <a:spcPct val="110000"/>
                        </a:lnSpc>
                        <a:spcAft>
                          <a:spcPts val="1200"/>
                        </a:spcAft>
                        <a:tabLst>
                          <a:tab pos="4140835" algn="l"/>
                        </a:tabLst>
                      </a:pPr>
                      <a:r>
                        <a:rPr lang="en-GB" sz="1200" kern="1200">
                          <a:effectLst/>
                        </a:rPr>
                        <a:t>Additional funding (vs. core spending power)</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7.1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7.9</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8.6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9.3</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93221815"/>
                  </a:ext>
                </a:extLst>
              </a:tr>
              <a:tr h="446343">
                <a:tc vMerge="1">
                  <a:txBody>
                    <a:bodyPr/>
                    <a:lstStyle/>
                    <a:p>
                      <a:endParaRPr lang="en-GB"/>
                    </a:p>
                  </a:txBody>
                  <a:tcPr/>
                </a:tc>
                <a:tc>
                  <a:txBody>
                    <a:bodyPr/>
                    <a:lstStyle/>
                    <a:p>
                      <a:pPr>
                        <a:lnSpc>
                          <a:spcPct val="110000"/>
                        </a:lnSpc>
                        <a:spcAft>
                          <a:spcPts val="1200"/>
                        </a:spcAft>
                        <a:tabLst>
                          <a:tab pos="4140835" algn="l"/>
                        </a:tabLst>
                      </a:pPr>
                      <a:r>
                        <a:rPr lang="en-GB" sz="1200" kern="1200">
                          <a:effectLst/>
                        </a:rPr>
                        <a:t>Real terms growth</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17.4%</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0000"/>
                        </a:lnSpc>
                        <a:spcAft>
                          <a:spcPts val="1200"/>
                        </a:spcAft>
                        <a:tabLst>
                          <a:tab pos="4140835" algn="l"/>
                        </a:tabLst>
                      </a:pPr>
                      <a:r>
                        <a:rPr lang="en-GB" sz="1200" kern="1200">
                          <a:effectLst/>
                        </a:rPr>
                        <a:t>3.2%</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42904835"/>
                  </a:ext>
                </a:extLst>
              </a:tr>
            </a:tbl>
          </a:graphicData>
        </a:graphic>
      </p:graphicFrame>
      <p:sp>
        <p:nvSpPr>
          <p:cNvPr id="11" name="TextBox 10">
            <a:extLst>
              <a:ext uri="{FF2B5EF4-FFF2-40B4-BE49-F238E27FC236}">
                <a16:creationId xmlns:a16="http://schemas.microsoft.com/office/drawing/2014/main" id="{9639AFCE-F930-4949-AF0B-695C885A76A0}"/>
              </a:ext>
            </a:extLst>
          </p:cNvPr>
          <p:cNvSpPr txBox="1"/>
          <p:nvPr/>
        </p:nvSpPr>
        <p:spPr>
          <a:xfrm>
            <a:off x="1869915" y="5412607"/>
            <a:ext cx="3174357" cy="1247393"/>
          </a:xfrm>
          <a:prstGeom prst="rect">
            <a:avLst/>
          </a:prstGeom>
          <a:noFill/>
        </p:spPr>
        <p:txBody>
          <a:bodyPr wrap="square">
            <a:spAutoFit/>
          </a:bodyPr>
          <a:lstStyle/>
          <a:p>
            <a:pPr>
              <a:lnSpc>
                <a:spcPct val="110000"/>
              </a:lnSpc>
              <a:spcAft>
                <a:spcPts val="1200"/>
              </a:spcAft>
              <a:tabLst>
                <a:tab pos="4140835" algn="l"/>
              </a:tabLst>
            </a:pPr>
            <a:r>
              <a:rPr lang="en-GB" sz="1150">
                <a:solidFill>
                  <a:srgbClr val="808080"/>
                </a:solidFill>
              </a:rPr>
              <a:t>Note, the level of funding needed is sensitive to how quickly access can be expanded under the Stabilisation and Recovery scenarios. The analysis illustrates this happening in 2021/22, but in practice achieving this objective would likely be smoothed over a few years.</a:t>
            </a:r>
          </a:p>
        </p:txBody>
      </p:sp>
      <p:sp>
        <p:nvSpPr>
          <p:cNvPr id="12" name="Footer Placeholder 2">
            <a:extLst>
              <a:ext uri="{FF2B5EF4-FFF2-40B4-BE49-F238E27FC236}">
                <a16:creationId xmlns:a16="http://schemas.microsoft.com/office/drawing/2014/main" id="{0E16D02A-A129-4051-A3C8-DB00EB687A11}"/>
              </a:ext>
            </a:extLst>
          </p:cNvPr>
          <p:cNvSpPr>
            <a:spLocks noGrp="1"/>
          </p:cNvSpPr>
          <p:nvPr>
            <p:ph type="ftr" sz="quarter" idx="11"/>
          </p:nvPr>
        </p:nvSpPr>
        <p:spPr>
          <a:xfrm>
            <a:off x="5367917" y="6387437"/>
            <a:ext cx="2263914" cy="365125"/>
          </a:xfrm>
        </p:spPr>
        <p:txBody>
          <a:bodyPr/>
          <a:lstStyle/>
          <a:p>
            <a:r>
              <a:rPr lang="en-GB"/>
              <a:t>Source: REAL Centre calculations</a:t>
            </a:r>
          </a:p>
        </p:txBody>
      </p:sp>
      <p:sp>
        <p:nvSpPr>
          <p:cNvPr id="9" name="Text Placeholder 6">
            <a:extLst>
              <a:ext uri="{FF2B5EF4-FFF2-40B4-BE49-F238E27FC236}">
                <a16:creationId xmlns:a16="http://schemas.microsoft.com/office/drawing/2014/main" id="{2751EBCC-5B89-427C-ACD6-4E1B14736784}"/>
              </a:ext>
            </a:extLst>
          </p:cNvPr>
          <p:cNvSpPr txBox="1">
            <a:spLocks/>
          </p:cNvSpPr>
          <p:nvPr/>
        </p:nvSpPr>
        <p:spPr>
          <a:xfrm>
            <a:off x="5367917" y="799920"/>
            <a:ext cx="6885263" cy="30526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Font typeface="System Font Regular"/>
              <a:buNone/>
            </a:pPr>
            <a:r>
              <a:rPr lang="en-GB" sz="1600" b="1">
                <a:solidFill>
                  <a:srgbClr val="890D03"/>
                </a:solidFill>
                <a:latin typeface="+mj-lt"/>
              </a:rPr>
              <a:t>Short-term funding requirements, social care</a:t>
            </a:r>
          </a:p>
        </p:txBody>
      </p:sp>
    </p:spTree>
    <p:extLst>
      <p:ext uri="{BB962C8B-B14F-4D97-AF65-F5344CB8AC3E}">
        <p14:creationId xmlns:p14="http://schemas.microsoft.com/office/powerpoint/2010/main" val="143248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195CAA-3141-4952-BA66-4A14773C14B3}"/>
              </a:ext>
            </a:extLst>
          </p:cNvPr>
          <p:cNvSpPr>
            <a:spLocks noGrp="1"/>
          </p:cNvSpPr>
          <p:nvPr>
            <p:ph type="sldNum" sz="quarter" idx="12"/>
          </p:nvPr>
        </p:nvSpPr>
        <p:spPr/>
        <p:txBody>
          <a:bodyPr/>
          <a:lstStyle/>
          <a:p>
            <a:fld id="{81671F1F-C2EB-4484-9694-2E03901D1FCF}" type="slidenum">
              <a:rPr lang="en-GB" smtClean="0"/>
              <a:t>24</a:t>
            </a:fld>
            <a:endParaRPr lang="en-GB"/>
          </a:p>
        </p:txBody>
      </p:sp>
      <p:graphicFrame>
        <p:nvGraphicFramePr>
          <p:cNvPr id="7" name="Table 6">
            <a:extLst>
              <a:ext uri="{FF2B5EF4-FFF2-40B4-BE49-F238E27FC236}">
                <a16:creationId xmlns:a16="http://schemas.microsoft.com/office/drawing/2014/main" id="{8BAD96D3-5FC2-4722-B477-E55F4A205208}"/>
              </a:ext>
            </a:extLst>
          </p:cNvPr>
          <p:cNvGraphicFramePr>
            <a:graphicFrameLocks noGrp="1"/>
          </p:cNvGraphicFramePr>
          <p:nvPr>
            <p:extLst>
              <p:ext uri="{D42A27DB-BD31-4B8C-83A1-F6EECF244321}">
                <p14:modId xmlns:p14="http://schemas.microsoft.com/office/powerpoint/2010/main" val="540821204"/>
              </p:ext>
            </p:extLst>
          </p:nvPr>
        </p:nvGraphicFramePr>
        <p:xfrm>
          <a:off x="6066545" y="3860044"/>
          <a:ext cx="5849528" cy="2449477"/>
        </p:xfrm>
        <a:graphic>
          <a:graphicData uri="http://schemas.openxmlformats.org/drawingml/2006/table">
            <a:tbl>
              <a:tblPr firstRow="1" firstCol="1" bandRow="1">
                <a:tableStyleId>{69012ECD-51FC-41F1-AA8D-1B2483CD663E}</a:tableStyleId>
              </a:tblPr>
              <a:tblGrid>
                <a:gridCol w="2013132">
                  <a:extLst>
                    <a:ext uri="{9D8B030D-6E8A-4147-A177-3AD203B41FA5}">
                      <a16:colId xmlns:a16="http://schemas.microsoft.com/office/drawing/2014/main" val="107222020"/>
                    </a:ext>
                  </a:extLst>
                </a:gridCol>
                <a:gridCol w="1740819">
                  <a:extLst>
                    <a:ext uri="{9D8B030D-6E8A-4147-A177-3AD203B41FA5}">
                      <a16:colId xmlns:a16="http://schemas.microsoft.com/office/drawing/2014/main" val="3826308579"/>
                    </a:ext>
                  </a:extLst>
                </a:gridCol>
                <a:gridCol w="1107887">
                  <a:extLst>
                    <a:ext uri="{9D8B030D-6E8A-4147-A177-3AD203B41FA5}">
                      <a16:colId xmlns:a16="http://schemas.microsoft.com/office/drawing/2014/main" val="1859010206"/>
                    </a:ext>
                  </a:extLst>
                </a:gridCol>
                <a:gridCol w="987690">
                  <a:extLst>
                    <a:ext uri="{9D8B030D-6E8A-4147-A177-3AD203B41FA5}">
                      <a16:colId xmlns:a16="http://schemas.microsoft.com/office/drawing/2014/main" val="3695413152"/>
                    </a:ext>
                  </a:extLst>
                </a:gridCol>
              </a:tblGrid>
              <a:tr h="486498">
                <a:tc>
                  <a:txBody>
                    <a:bodyPr/>
                    <a:lstStyle/>
                    <a:p>
                      <a:pPr>
                        <a:lnSpc>
                          <a:spcPct val="110000"/>
                        </a:lnSpc>
                        <a:spcAft>
                          <a:spcPts val="1200"/>
                        </a:spcAft>
                        <a:tabLst>
                          <a:tab pos="4140835" algn="l"/>
                        </a:tabLst>
                      </a:pPr>
                      <a:r>
                        <a:rPr lang="en-GB" sz="1200">
                          <a:effectLst/>
                        </a:rPr>
                        <a:t>Government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nSpc>
                          <a:spcPct val="110000"/>
                        </a:lnSpc>
                        <a:spcAft>
                          <a:spcPts val="1200"/>
                        </a:spcAft>
                        <a:tabLst>
                          <a:tab pos="4140835" algn="l"/>
                        </a:tabLst>
                      </a:pPr>
                      <a:r>
                        <a:rPr lang="en-GB" sz="1200">
                          <a:effectLst/>
                        </a:rPr>
                        <a:t>Years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nSpc>
                          <a:spcPct val="110000"/>
                        </a:lnSpc>
                        <a:spcAft>
                          <a:spcPts val="1200"/>
                        </a:spcAft>
                        <a:tabLst>
                          <a:tab pos="4140835" algn="l"/>
                        </a:tabLst>
                      </a:pPr>
                      <a:r>
                        <a:rPr lang="en-GB" sz="1200">
                          <a:effectLst/>
                        </a:rPr>
                        <a:t>Average annual increase for social care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2828402184"/>
                  </a:ext>
                </a:extLst>
              </a:tr>
              <a:tr h="234565">
                <a:tc>
                  <a:txBody>
                    <a:bodyPr/>
                    <a:lstStyle/>
                    <a:p>
                      <a:pPr>
                        <a:lnSpc>
                          <a:spcPct val="110000"/>
                        </a:lnSpc>
                        <a:spcAft>
                          <a:spcPts val="1200"/>
                        </a:spcAft>
                        <a:tabLst>
                          <a:tab pos="4140835" algn="l"/>
                        </a:tabLst>
                      </a:pPr>
                      <a:r>
                        <a:rPr lang="en-GB" sz="1200" b="0">
                          <a:effectLst/>
                        </a:rPr>
                        <a:t>Coalition government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nSpc>
                          <a:spcPct val="110000"/>
                        </a:lnSpc>
                        <a:spcAft>
                          <a:spcPts val="1200"/>
                        </a:spcAft>
                        <a:tabLst>
                          <a:tab pos="4140835" algn="l"/>
                        </a:tabLst>
                      </a:pPr>
                      <a:r>
                        <a:rPr lang="en-GB" sz="1200">
                          <a:effectLst/>
                        </a:rPr>
                        <a:t>2009/10 – 2014/15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gn="ctr">
                        <a:lnSpc>
                          <a:spcPct val="110000"/>
                        </a:lnSpc>
                        <a:spcAft>
                          <a:spcPts val="1200"/>
                        </a:spcAft>
                        <a:tabLst>
                          <a:tab pos="4140835" algn="l"/>
                        </a:tabLst>
                      </a:pPr>
                      <a:r>
                        <a:rPr lang="en-GB" sz="1200">
                          <a:effectLst/>
                        </a:rPr>
                        <a:t>-2.0%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1383358674"/>
                  </a:ext>
                </a:extLst>
              </a:tr>
              <a:tr h="486498">
                <a:tc>
                  <a:txBody>
                    <a:bodyPr/>
                    <a:lstStyle/>
                    <a:p>
                      <a:pPr>
                        <a:lnSpc>
                          <a:spcPct val="110000"/>
                        </a:lnSpc>
                        <a:spcAft>
                          <a:spcPts val="1200"/>
                        </a:spcAft>
                        <a:tabLst>
                          <a:tab pos="4140835" algn="l"/>
                        </a:tabLst>
                      </a:pPr>
                      <a:r>
                        <a:rPr lang="en-GB" sz="1200" b="0">
                          <a:effectLst/>
                        </a:rPr>
                        <a:t>Cameron and May governments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nSpc>
                          <a:spcPct val="110000"/>
                        </a:lnSpc>
                        <a:spcAft>
                          <a:spcPts val="1200"/>
                        </a:spcAft>
                        <a:tabLst>
                          <a:tab pos="4140835" algn="l"/>
                        </a:tabLst>
                      </a:pPr>
                      <a:r>
                        <a:rPr lang="en-GB" sz="1200">
                          <a:effectLst/>
                        </a:rPr>
                        <a:t>2014/15 – 2018/19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gn="ctr">
                        <a:lnSpc>
                          <a:spcPct val="110000"/>
                        </a:lnSpc>
                        <a:spcAft>
                          <a:spcPts val="1200"/>
                        </a:spcAft>
                        <a:tabLst>
                          <a:tab pos="4140835" algn="l"/>
                        </a:tabLst>
                      </a:pPr>
                      <a:r>
                        <a:rPr lang="en-GB" sz="1200">
                          <a:effectLst/>
                        </a:rPr>
                        <a:t>1.8%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1701273555"/>
                  </a:ext>
                </a:extLst>
              </a:tr>
              <a:tr h="486498">
                <a:tc>
                  <a:txBody>
                    <a:bodyPr/>
                    <a:lstStyle/>
                    <a:p>
                      <a:pPr>
                        <a:lnSpc>
                          <a:spcPct val="110000"/>
                        </a:lnSpc>
                        <a:spcAft>
                          <a:spcPts val="1200"/>
                        </a:spcAft>
                        <a:tabLst>
                          <a:tab pos="4140835" algn="l"/>
                        </a:tabLst>
                      </a:pPr>
                      <a:r>
                        <a:rPr lang="en-GB" sz="1200" b="0">
                          <a:effectLst/>
                        </a:rPr>
                        <a:t>Johnson Conservative government</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nSpc>
                          <a:spcPct val="110000"/>
                        </a:lnSpc>
                        <a:spcAft>
                          <a:spcPts val="1200"/>
                        </a:spcAft>
                        <a:tabLst>
                          <a:tab pos="4140835" algn="l"/>
                        </a:tabLst>
                      </a:pPr>
                      <a:r>
                        <a:rPr lang="en-GB" sz="1200">
                          <a:effectLst/>
                        </a:rPr>
                        <a:t>2018/19 – 2020/21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gn="ctr">
                        <a:lnSpc>
                          <a:spcPct val="110000"/>
                        </a:lnSpc>
                        <a:spcAft>
                          <a:spcPts val="1200"/>
                        </a:spcAft>
                        <a:tabLst>
                          <a:tab pos="4140835" algn="l"/>
                        </a:tabLst>
                      </a:pPr>
                      <a:r>
                        <a:rPr lang="en-GB" sz="1200">
                          <a:effectLst/>
                        </a:rPr>
                        <a:t>1.7%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1691613505"/>
                  </a:ext>
                </a:extLst>
              </a:tr>
              <a:tr h="234565">
                <a:tc rowSpan="3">
                  <a:txBody>
                    <a:bodyPr/>
                    <a:lstStyle/>
                    <a:p>
                      <a:pPr>
                        <a:lnSpc>
                          <a:spcPct val="110000"/>
                        </a:lnSpc>
                        <a:spcAft>
                          <a:spcPts val="1200"/>
                        </a:spcAft>
                        <a:tabLst>
                          <a:tab pos="4140835" algn="l"/>
                        </a:tabLst>
                      </a:pPr>
                      <a:r>
                        <a:rPr lang="en-GB" sz="1200" b="0">
                          <a:effectLst/>
                        </a:rPr>
                        <a:t>Scenarios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tc>
                <a:tc rowSpan="3">
                  <a:txBody>
                    <a:bodyPr/>
                    <a:lstStyle/>
                    <a:p>
                      <a:pPr>
                        <a:lnSpc>
                          <a:spcPct val="110000"/>
                        </a:lnSpc>
                        <a:spcAft>
                          <a:spcPts val="1200"/>
                        </a:spcAft>
                        <a:tabLst>
                          <a:tab pos="4140835" algn="l"/>
                        </a:tabLst>
                      </a:pPr>
                      <a:r>
                        <a:rPr lang="en-GB" sz="1200">
                          <a:effectLst/>
                        </a:rPr>
                        <a:t>2019/20 – 2024/25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gn="ctr">
                        <a:lnSpc>
                          <a:spcPct val="110000"/>
                        </a:lnSpc>
                        <a:spcAft>
                          <a:spcPts val="1200"/>
                        </a:spcAft>
                        <a:tabLst>
                          <a:tab pos="4140835" algn="l"/>
                        </a:tabLst>
                      </a:pPr>
                      <a:r>
                        <a:rPr lang="en-GB" sz="1200">
                          <a:effectLst/>
                        </a:rPr>
                        <a:t>Projected growth rates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2173817885"/>
                  </a:ext>
                </a:extLst>
              </a:tr>
              <a:tr h="234565">
                <a:tc vMerge="1">
                  <a:txBody>
                    <a:bodyPr/>
                    <a:lstStyle/>
                    <a:p>
                      <a:endParaRPr lang="en-GB"/>
                    </a:p>
                  </a:txBody>
                  <a:tcPr/>
                </a:tc>
                <a:tc vMerge="1">
                  <a:txBody>
                    <a:bodyPr/>
                    <a:lstStyle/>
                    <a:p>
                      <a:endParaRPr lang="en-GB"/>
                    </a:p>
                  </a:txBody>
                  <a:tcPr/>
                </a:tc>
                <a:tc>
                  <a:txBody>
                    <a:bodyPr/>
                    <a:lstStyle/>
                    <a:p>
                      <a:pPr algn="ctr">
                        <a:lnSpc>
                          <a:spcPct val="110000"/>
                        </a:lnSpc>
                        <a:spcAft>
                          <a:spcPts val="1200"/>
                        </a:spcAft>
                        <a:tabLst>
                          <a:tab pos="4140835" algn="l"/>
                        </a:tabLst>
                      </a:pPr>
                      <a:r>
                        <a:rPr lang="en-GB" sz="1200">
                          <a:effectLst/>
                        </a:rPr>
                        <a:t>Stabilisation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gn="ctr">
                        <a:lnSpc>
                          <a:spcPct val="110000"/>
                        </a:lnSpc>
                        <a:spcAft>
                          <a:spcPts val="1200"/>
                        </a:spcAft>
                        <a:tabLst>
                          <a:tab pos="4140835" algn="l"/>
                        </a:tabLst>
                      </a:pPr>
                      <a:r>
                        <a:rPr lang="en-GB" sz="1200">
                          <a:effectLst/>
                        </a:rPr>
                        <a:t>Recovery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extLst>
                  <a:ext uri="{0D108BD9-81ED-4DB2-BD59-A6C34878D82A}">
                    <a16:rowId xmlns:a16="http://schemas.microsoft.com/office/drawing/2014/main" val="2366225453"/>
                  </a:ext>
                </a:extLst>
              </a:tr>
              <a:tr h="286288">
                <a:tc vMerge="1">
                  <a:txBody>
                    <a:bodyPr/>
                    <a:lstStyle/>
                    <a:p>
                      <a:endParaRPr lang="en-GB"/>
                    </a:p>
                  </a:txBody>
                  <a:tcPr/>
                </a:tc>
                <a:tc vMerge="1">
                  <a:txBody>
                    <a:bodyPr/>
                    <a:lstStyle/>
                    <a:p>
                      <a:endParaRPr lang="en-GB"/>
                    </a:p>
                  </a:txBody>
                  <a:tcPr/>
                </a:tc>
                <a:tc>
                  <a:txBody>
                    <a:bodyPr/>
                    <a:lstStyle/>
                    <a:p>
                      <a:pPr algn="ctr">
                        <a:lnSpc>
                          <a:spcPct val="110000"/>
                        </a:lnSpc>
                        <a:spcAft>
                          <a:spcPts val="1200"/>
                        </a:spcAft>
                        <a:tabLst>
                          <a:tab pos="4140835" algn="l"/>
                        </a:tabLst>
                      </a:pPr>
                      <a:r>
                        <a:rPr lang="en-GB" sz="1200" b="1">
                          <a:effectLst/>
                        </a:rPr>
                        <a:t>5.5% </a:t>
                      </a:r>
                      <a:endParaRPr lang="en-GB" sz="1200" b="1">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gn="ctr">
                        <a:lnSpc>
                          <a:spcPct val="110000"/>
                        </a:lnSpc>
                        <a:spcAft>
                          <a:spcPts val="1200"/>
                        </a:spcAft>
                        <a:tabLst>
                          <a:tab pos="4140835" algn="l"/>
                        </a:tabLst>
                      </a:pPr>
                      <a:r>
                        <a:rPr lang="en-GB" sz="1200" b="1">
                          <a:effectLst/>
                        </a:rPr>
                        <a:t>9.0% </a:t>
                      </a:r>
                      <a:endParaRPr lang="en-GB" sz="1200" b="1">
                        <a:solidFill>
                          <a:srgbClr val="000000"/>
                        </a:solidFill>
                        <a:effectLst/>
                        <a:latin typeface="Arial" panose="020B0604020202020204" pitchFamily="34" charset="0"/>
                        <a:ea typeface="Arial" panose="020B0604020202020204" pitchFamily="34" charset="0"/>
                      </a:endParaRPr>
                    </a:p>
                  </a:txBody>
                  <a:tcPr marL="72000" marR="0" marT="0" marB="0"/>
                </a:tc>
                <a:extLst>
                  <a:ext uri="{0D108BD9-81ED-4DB2-BD59-A6C34878D82A}">
                    <a16:rowId xmlns:a16="http://schemas.microsoft.com/office/drawing/2014/main" val="3241119287"/>
                  </a:ext>
                </a:extLst>
              </a:tr>
            </a:tbl>
          </a:graphicData>
        </a:graphic>
      </p:graphicFrame>
      <p:sp>
        <p:nvSpPr>
          <p:cNvPr id="10" name="Title 1">
            <a:extLst>
              <a:ext uri="{FF2B5EF4-FFF2-40B4-BE49-F238E27FC236}">
                <a16:creationId xmlns:a16="http://schemas.microsoft.com/office/drawing/2014/main" id="{9FDF9E2F-C2B7-459C-8D57-515B6948A271}"/>
              </a:ext>
            </a:extLst>
          </p:cNvPr>
          <p:cNvSpPr>
            <a:spLocks noGrp="1"/>
          </p:cNvSpPr>
          <p:nvPr>
            <p:ph type="title"/>
          </p:nvPr>
        </p:nvSpPr>
        <p:spPr>
          <a:xfrm>
            <a:off x="252000" y="273600"/>
            <a:ext cx="11584801" cy="612000"/>
          </a:xfrm>
        </p:spPr>
        <p:txBody>
          <a:bodyPr/>
          <a:lstStyle/>
          <a:p>
            <a:r>
              <a:rPr lang="en-GB" sz="2250"/>
              <a:t>Funding growth for both health and social care would need to be significantly higher than in recent years to meet care needs.</a:t>
            </a:r>
          </a:p>
        </p:txBody>
      </p:sp>
      <p:sp>
        <p:nvSpPr>
          <p:cNvPr id="5" name="Text Placeholder 4">
            <a:extLst>
              <a:ext uri="{FF2B5EF4-FFF2-40B4-BE49-F238E27FC236}">
                <a16:creationId xmlns:a16="http://schemas.microsoft.com/office/drawing/2014/main" id="{EB908163-FB34-441A-857F-EB4A332FF430}"/>
              </a:ext>
            </a:extLst>
          </p:cNvPr>
          <p:cNvSpPr>
            <a:spLocks noGrp="1"/>
          </p:cNvSpPr>
          <p:nvPr>
            <p:ph type="body" sz="quarter" idx="13"/>
          </p:nvPr>
        </p:nvSpPr>
        <p:spPr>
          <a:xfrm>
            <a:off x="246473" y="1161642"/>
            <a:ext cx="5546120" cy="4867040"/>
          </a:xfrm>
          <a:noFill/>
        </p:spPr>
        <p:txBody>
          <a:bodyPr/>
          <a:lstStyle/>
          <a:p>
            <a:pPr>
              <a:lnSpc>
                <a:spcPct val="110000"/>
              </a:lnSpc>
              <a:spcAft>
                <a:spcPts val="1200"/>
              </a:spcAft>
              <a:tabLst>
                <a:tab pos="4140835" algn="l"/>
              </a:tabLst>
            </a:pPr>
            <a:r>
              <a:rPr lang="en-GB" sz="1500">
                <a:ea typeface="Arial" panose="020B0604020202020204" pitchFamily="34" charset="0"/>
              </a:rPr>
              <a:t>Under our scenarios, healthcare funding (DHSC RDEL) would require average real terms increases of 3.7% and 4.3% for Stabilisation and Recovery, respectively. </a:t>
            </a:r>
          </a:p>
          <a:p>
            <a:pPr>
              <a:lnSpc>
                <a:spcPct val="110000"/>
              </a:lnSpc>
              <a:spcAft>
                <a:spcPts val="1200"/>
              </a:spcAft>
              <a:tabLst>
                <a:tab pos="4140835" algn="l"/>
              </a:tabLst>
            </a:pPr>
            <a:r>
              <a:rPr lang="en-GB" sz="1500">
                <a:ea typeface="Arial" panose="020B0604020202020204" pitchFamily="34" charset="0"/>
              </a:rPr>
              <a:t>These growth rates are at or higher than the average annual increase since 1950.</a:t>
            </a:r>
          </a:p>
          <a:p>
            <a:pPr>
              <a:lnSpc>
                <a:spcPct val="110000"/>
              </a:lnSpc>
              <a:spcAft>
                <a:spcPts val="1200"/>
              </a:spcAft>
              <a:tabLst>
                <a:tab pos="4140835" algn="l"/>
              </a:tabLst>
            </a:pPr>
            <a:r>
              <a:rPr lang="en-GB" sz="1500">
                <a:effectLst/>
                <a:ea typeface="Arial" panose="020B0604020202020204" pitchFamily="34" charset="0"/>
              </a:rPr>
              <a:t>For social care, both </a:t>
            </a:r>
            <a:r>
              <a:rPr lang="en-GB" sz="1500">
                <a:ea typeface="Arial" panose="020B0604020202020204" pitchFamily="34" charset="0"/>
              </a:rPr>
              <a:t>the Stabilisation (5.5%) and </a:t>
            </a:r>
            <a:r>
              <a:rPr lang="en-GB" sz="1500">
                <a:effectLst/>
                <a:ea typeface="Arial" panose="020B0604020202020204" pitchFamily="34" charset="0"/>
              </a:rPr>
              <a:t>Recovery (9.0%) scenarios imply much higher growth than in recent years. </a:t>
            </a:r>
          </a:p>
          <a:p>
            <a:pPr>
              <a:lnSpc>
                <a:spcPct val="110000"/>
              </a:lnSpc>
              <a:spcAft>
                <a:spcPts val="1200"/>
              </a:spcAft>
              <a:tabLst>
                <a:tab pos="4140835" algn="l"/>
              </a:tabLst>
            </a:pPr>
            <a:r>
              <a:rPr lang="en-GB" sz="1500">
                <a:effectLst/>
                <a:ea typeface="Arial" panose="020B0604020202020204" pitchFamily="34" charset="0"/>
              </a:rPr>
              <a:t>Addressing the issue of catastrophic care costs through introducing a cap of care costs as recommended in the </a:t>
            </a:r>
            <a:r>
              <a:rPr lang="en-GB" sz="1500" err="1">
                <a:effectLst/>
                <a:ea typeface="Arial" panose="020B0604020202020204" pitchFamily="34" charset="0"/>
              </a:rPr>
              <a:t>Dilnot</a:t>
            </a:r>
            <a:r>
              <a:rPr lang="en-GB" sz="1500">
                <a:effectLst/>
                <a:ea typeface="Arial" panose="020B0604020202020204" pitchFamily="34" charset="0"/>
              </a:rPr>
              <a:t> review and enacted in the 2014 Care Act would add to these costs. </a:t>
            </a:r>
            <a:endParaRPr lang="en-GB" sz="1500"/>
          </a:p>
        </p:txBody>
      </p:sp>
      <p:sp>
        <p:nvSpPr>
          <p:cNvPr id="11" name="Text Placeholder 6">
            <a:extLst>
              <a:ext uri="{FF2B5EF4-FFF2-40B4-BE49-F238E27FC236}">
                <a16:creationId xmlns:a16="http://schemas.microsoft.com/office/drawing/2014/main" id="{8DBDD731-608D-41EE-AF2B-9EE9C707123D}"/>
              </a:ext>
            </a:extLst>
          </p:cNvPr>
          <p:cNvSpPr txBox="1">
            <a:spLocks/>
          </p:cNvSpPr>
          <p:nvPr/>
        </p:nvSpPr>
        <p:spPr>
          <a:xfrm>
            <a:off x="5958348" y="3529159"/>
            <a:ext cx="6885263" cy="305260"/>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Average annual increase in funding for adult social care</a:t>
            </a:r>
          </a:p>
        </p:txBody>
      </p:sp>
      <p:graphicFrame>
        <p:nvGraphicFramePr>
          <p:cNvPr id="12" name="Chart Placeholder 7">
            <a:extLst>
              <a:ext uri="{FF2B5EF4-FFF2-40B4-BE49-F238E27FC236}">
                <a16:creationId xmlns:a16="http://schemas.microsoft.com/office/drawing/2014/main" id="{1944D14E-A03D-42E3-B94A-5840429AC98F}"/>
              </a:ext>
            </a:extLst>
          </p:cNvPr>
          <p:cNvGraphicFramePr>
            <a:graphicFrameLocks/>
          </p:cNvGraphicFramePr>
          <p:nvPr>
            <p:extLst>
              <p:ext uri="{D42A27DB-BD31-4B8C-83A1-F6EECF244321}">
                <p14:modId xmlns:p14="http://schemas.microsoft.com/office/powerpoint/2010/main" val="3629839170"/>
              </p:ext>
            </p:extLst>
          </p:nvPr>
        </p:nvGraphicFramePr>
        <p:xfrm>
          <a:off x="6095999" y="1252711"/>
          <a:ext cx="5849528" cy="2262847"/>
        </p:xfrm>
        <a:graphic>
          <a:graphicData uri="http://schemas.openxmlformats.org/drawingml/2006/table">
            <a:tbl>
              <a:tblPr firstRow="1" firstCol="1" bandRow="1">
                <a:tableStyleId>{69012ECD-51FC-41F1-AA8D-1B2483CD663E}</a:tableStyleId>
              </a:tblPr>
              <a:tblGrid>
                <a:gridCol w="2536109">
                  <a:extLst>
                    <a:ext uri="{9D8B030D-6E8A-4147-A177-3AD203B41FA5}">
                      <a16:colId xmlns:a16="http://schemas.microsoft.com/office/drawing/2014/main" val="3919340455"/>
                    </a:ext>
                  </a:extLst>
                </a:gridCol>
                <a:gridCol w="1464278">
                  <a:extLst>
                    <a:ext uri="{9D8B030D-6E8A-4147-A177-3AD203B41FA5}">
                      <a16:colId xmlns:a16="http://schemas.microsoft.com/office/drawing/2014/main" val="2508735761"/>
                    </a:ext>
                  </a:extLst>
                </a:gridCol>
                <a:gridCol w="920102">
                  <a:extLst>
                    <a:ext uri="{9D8B030D-6E8A-4147-A177-3AD203B41FA5}">
                      <a16:colId xmlns:a16="http://schemas.microsoft.com/office/drawing/2014/main" val="2442847127"/>
                    </a:ext>
                  </a:extLst>
                </a:gridCol>
                <a:gridCol w="929039">
                  <a:extLst>
                    <a:ext uri="{9D8B030D-6E8A-4147-A177-3AD203B41FA5}">
                      <a16:colId xmlns:a16="http://schemas.microsoft.com/office/drawing/2014/main" val="2631370483"/>
                    </a:ext>
                  </a:extLst>
                </a:gridCol>
              </a:tblGrid>
              <a:tr h="350084">
                <a:tc>
                  <a:txBody>
                    <a:bodyPr/>
                    <a:lstStyle/>
                    <a:p>
                      <a:pPr>
                        <a:lnSpc>
                          <a:spcPct val="110000"/>
                        </a:lnSpc>
                        <a:spcAft>
                          <a:spcPts val="1200"/>
                        </a:spcAft>
                        <a:tabLst>
                          <a:tab pos="4140835" algn="l"/>
                        </a:tabLst>
                      </a:pPr>
                      <a:r>
                        <a:rPr lang="en-GB" sz="1200">
                          <a:effectLst/>
                        </a:rPr>
                        <a:t>Government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nSpc>
                          <a:spcPct val="110000"/>
                        </a:lnSpc>
                        <a:spcAft>
                          <a:spcPts val="1200"/>
                        </a:spcAft>
                        <a:tabLst>
                          <a:tab pos="4140835" algn="l"/>
                        </a:tabLst>
                      </a:pPr>
                      <a:r>
                        <a:rPr lang="en-GB" sz="1200">
                          <a:effectLst/>
                        </a:rPr>
                        <a:t>Years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gridSpan="2">
                  <a:txBody>
                    <a:bodyPr/>
                    <a:lstStyle/>
                    <a:p>
                      <a:pPr>
                        <a:lnSpc>
                          <a:spcPct val="110000"/>
                        </a:lnSpc>
                        <a:spcAft>
                          <a:spcPts val="1200"/>
                        </a:spcAft>
                        <a:tabLst>
                          <a:tab pos="4140835" algn="l"/>
                        </a:tabLst>
                      </a:pPr>
                      <a:r>
                        <a:rPr lang="en-GB" sz="1200">
                          <a:effectLst/>
                        </a:rPr>
                        <a:t>Average annual increase for health care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hMerge="1">
                  <a:txBody>
                    <a:bodyPr/>
                    <a:lstStyle/>
                    <a:p>
                      <a:endParaRPr lang="en-GB"/>
                    </a:p>
                  </a:txBody>
                  <a:tcPr/>
                </a:tc>
                <a:extLst>
                  <a:ext uri="{0D108BD9-81ED-4DB2-BD59-A6C34878D82A}">
                    <a16:rowId xmlns:a16="http://schemas.microsoft.com/office/drawing/2014/main" val="3538898400"/>
                  </a:ext>
                </a:extLst>
              </a:tr>
              <a:tr h="168805">
                <a:tc>
                  <a:txBody>
                    <a:bodyPr/>
                    <a:lstStyle/>
                    <a:p>
                      <a:pPr>
                        <a:lnSpc>
                          <a:spcPct val="110000"/>
                        </a:lnSpc>
                        <a:spcAft>
                          <a:spcPts val="1200"/>
                        </a:spcAft>
                        <a:tabLst>
                          <a:tab pos="4140835" algn="l"/>
                        </a:tabLst>
                      </a:pPr>
                      <a:r>
                        <a:rPr lang="en-GB" sz="1200" b="0">
                          <a:effectLst/>
                        </a:rPr>
                        <a:t>Whole period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nchor="ctr"/>
                </a:tc>
                <a:tc>
                  <a:txBody>
                    <a:bodyPr/>
                    <a:lstStyle/>
                    <a:p>
                      <a:pPr>
                        <a:lnSpc>
                          <a:spcPct val="110000"/>
                        </a:lnSpc>
                        <a:spcAft>
                          <a:spcPts val="1200"/>
                        </a:spcAft>
                        <a:tabLst>
                          <a:tab pos="4140835" algn="l"/>
                        </a:tabLst>
                      </a:pPr>
                      <a:r>
                        <a:rPr lang="en-GB" sz="1200">
                          <a:effectLst/>
                        </a:rPr>
                        <a:t>1949/50 to 2019/20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gridSpan="2">
                  <a:txBody>
                    <a:bodyPr/>
                    <a:lstStyle/>
                    <a:p>
                      <a:pPr algn="ctr">
                        <a:lnSpc>
                          <a:spcPct val="110000"/>
                        </a:lnSpc>
                        <a:spcAft>
                          <a:spcPts val="1200"/>
                        </a:spcAft>
                        <a:tabLst>
                          <a:tab pos="4140835" algn="l"/>
                        </a:tabLst>
                      </a:pPr>
                      <a:r>
                        <a:rPr lang="en-GB" sz="1200" b="1">
                          <a:effectLst/>
                        </a:rPr>
                        <a:t>3.7% </a:t>
                      </a:r>
                      <a:endParaRPr lang="en-GB" sz="1200" b="1">
                        <a:solidFill>
                          <a:srgbClr val="000000"/>
                        </a:solidFill>
                        <a:effectLst/>
                        <a:latin typeface="Arial" panose="020B0604020202020204" pitchFamily="34" charset="0"/>
                        <a:ea typeface="Arial" panose="020B0604020202020204" pitchFamily="34" charset="0"/>
                      </a:endParaRPr>
                    </a:p>
                  </a:txBody>
                  <a:tcPr marL="72000" marR="0" marT="0" marB="0" anchor="ctr"/>
                </a:tc>
                <a:tc hMerge="1">
                  <a:txBody>
                    <a:bodyPr/>
                    <a:lstStyle/>
                    <a:p>
                      <a:endParaRPr lang="en-GB"/>
                    </a:p>
                  </a:txBody>
                  <a:tcPr/>
                </a:tc>
                <a:extLst>
                  <a:ext uri="{0D108BD9-81ED-4DB2-BD59-A6C34878D82A}">
                    <a16:rowId xmlns:a16="http://schemas.microsoft.com/office/drawing/2014/main" val="2818438261"/>
                  </a:ext>
                </a:extLst>
              </a:tr>
              <a:tr h="168805">
                <a:tc>
                  <a:txBody>
                    <a:bodyPr/>
                    <a:lstStyle/>
                    <a:p>
                      <a:pPr>
                        <a:lnSpc>
                          <a:spcPct val="110000"/>
                        </a:lnSpc>
                        <a:spcAft>
                          <a:spcPts val="1200"/>
                        </a:spcAft>
                        <a:tabLst>
                          <a:tab pos="4140835" algn="l"/>
                        </a:tabLst>
                      </a:pPr>
                      <a:r>
                        <a:rPr lang="en-GB" sz="1200" b="0">
                          <a:effectLst/>
                        </a:rPr>
                        <a:t>Coalition government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nchor="ctr"/>
                </a:tc>
                <a:tc>
                  <a:txBody>
                    <a:bodyPr/>
                    <a:lstStyle/>
                    <a:p>
                      <a:pPr>
                        <a:lnSpc>
                          <a:spcPct val="110000"/>
                        </a:lnSpc>
                        <a:spcAft>
                          <a:spcPts val="1200"/>
                        </a:spcAft>
                        <a:tabLst>
                          <a:tab pos="4140835" algn="l"/>
                        </a:tabLst>
                      </a:pPr>
                      <a:r>
                        <a:rPr lang="en-GB" sz="1200">
                          <a:effectLst/>
                        </a:rPr>
                        <a:t>2009/10 to 2014/15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gridSpan="2">
                  <a:txBody>
                    <a:bodyPr/>
                    <a:lstStyle/>
                    <a:p>
                      <a:pPr algn="ctr">
                        <a:lnSpc>
                          <a:spcPct val="110000"/>
                        </a:lnSpc>
                        <a:spcAft>
                          <a:spcPts val="1200"/>
                        </a:spcAft>
                        <a:tabLst>
                          <a:tab pos="4140835" algn="l"/>
                        </a:tabLst>
                      </a:pPr>
                      <a:r>
                        <a:rPr lang="en-GB" sz="1200">
                          <a:effectLst/>
                        </a:rPr>
                        <a:t>1.1%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hMerge="1">
                  <a:txBody>
                    <a:bodyPr/>
                    <a:lstStyle/>
                    <a:p>
                      <a:endParaRPr lang="en-GB"/>
                    </a:p>
                  </a:txBody>
                  <a:tcPr/>
                </a:tc>
                <a:extLst>
                  <a:ext uri="{0D108BD9-81ED-4DB2-BD59-A6C34878D82A}">
                    <a16:rowId xmlns:a16="http://schemas.microsoft.com/office/drawing/2014/main" val="3646293705"/>
                  </a:ext>
                </a:extLst>
              </a:tr>
              <a:tr h="350084">
                <a:tc>
                  <a:txBody>
                    <a:bodyPr/>
                    <a:lstStyle/>
                    <a:p>
                      <a:pPr>
                        <a:lnSpc>
                          <a:spcPct val="110000"/>
                        </a:lnSpc>
                        <a:spcAft>
                          <a:spcPts val="1200"/>
                        </a:spcAft>
                        <a:tabLst>
                          <a:tab pos="4140835" algn="l"/>
                        </a:tabLst>
                      </a:pPr>
                      <a:r>
                        <a:rPr lang="en-GB" sz="1200" b="0">
                          <a:effectLst/>
                        </a:rPr>
                        <a:t>Cameron and May Conservative governments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nchor="ctr"/>
                </a:tc>
                <a:tc>
                  <a:txBody>
                    <a:bodyPr/>
                    <a:lstStyle/>
                    <a:p>
                      <a:pPr>
                        <a:lnSpc>
                          <a:spcPct val="110000"/>
                        </a:lnSpc>
                        <a:spcAft>
                          <a:spcPts val="1200"/>
                        </a:spcAft>
                        <a:tabLst>
                          <a:tab pos="4140835" algn="l"/>
                        </a:tabLst>
                      </a:pPr>
                      <a:r>
                        <a:rPr lang="en-GB" sz="1200">
                          <a:effectLst/>
                        </a:rPr>
                        <a:t>2014/15 to 2018/19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gridSpan="2">
                  <a:txBody>
                    <a:bodyPr/>
                    <a:lstStyle/>
                    <a:p>
                      <a:pPr algn="ctr">
                        <a:lnSpc>
                          <a:spcPct val="110000"/>
                        </a:lnSpc>
                        <a:spcAft>
                          <a:spcPts val="1200"/>
                        </a:spcAft>
                        <a:tabLst>
                          <a:tab pos="4140835" algn="l"/>
                        </a:tabLst>
                      </a:pPr>
                      <a:r>
                        <a:rPr lang="en-GB" sz="1200">
                          <a:effectLst/>
                        </a:rPr>
                        <a:t>1.5%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hMerge="1">
                  <a:txBody>
                    <a:bodyPr/>
                    <a:lstStyle/>
                    <a:p>
                      <a:endParaRPr lang="en-GB"/>
                    </a:p>
                  </a:txBody>
                  <a:tcPr/>
                </a:tc>
                <a:extLst>
                  <a:ext uri="{0D108BD9-81ED-4DB2-BD59-A6C34878D82A}">
                    <a16:rowId xmlns:a16="http://schemas.microsoft.com/office/drawing/2014/main" val="706292115"/>
                  </a:ext>
                </a:extLst>
              </a:tr>
              <a:tr h="350084">
                <a:tc>
                  <a:txBody>
                    <a:bodyPr/>
                    <a:lstStyle/>
                    <a:p>
                      <a:pPr>
                        <a:lnSpc>
                          <a:spcPct val="110000"/>
                        </a:lnSpc>
                        <a:spcAft>
                          <a:spcPts val="1200"/>
                        </a:spcAft>
                        <a:tabLst>
                          <a:tab pos="4140835" algn="l"/>
                        </a:tabLst>
                      </a:pPr>
                      <a:r>
                        <a:rPr lang="en-GB" sz="1200" b="0">
                          <a:effectLst/>
                        </a:rPr>
                        <a:t>Johnson Conservative government (Long term plan)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nchor="ctr"/>
                </a:tc>
                <a:tc>
                  <a:txBody>
                    <a:bodyPr/>
                    <a:lstStyle/>
                    <a:p>
                      <a:pPr>
                        <a:lnSpc>
                          <a:spcPct val="110000"/>
                        </a:lnSpc>
                        <a:spcAft>
                          <a:spcPts val="1200"/>
                        </a:spcAft>
                        <a:tabLst>
                          <a:tab pos="4140835" algn="l"/>
                        </a:tabLst>
                      </a:pPr>
                      <a:r>
                        <a:rPr lang="en-GB" sz="1200">
                          <a:effectLst/>
                        </a:rPr>
                        <a:t>2018/19 to 2023/24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gridSpan="2">
                  <a:txBody>
                    <a:bodyPr/>
                    <a:lstStyle/>
                    <a:p>
                      <a:pPr algn="ctr">
                        <a:lnSpc>
                          <a:spcPct val="110000"/>
                        </a:lnSpc>
                        <a:spcAft>
                          <a:spcPts val="1200"/>
                        </a:spcAft>
                        <a:tabLst>
                          <a:tab pos="4140835" algn="l"/>
                        </a:tabLst>
                      </a:pPr>
                      <a:r>
                        <a:rPr lang="en-GB" sz="1200">
                          <a:effectLst/>
                        </a:rPr>
                        <a:t>3.4%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hMerge="1">
                  <a:txBody>
                    <a:bodyPr/>
                    <a:lstStyle/>
                    <a:p>
                      <a:endParaRPr lang="en-GB"/>
                    </a:p>
                  </a:txBody>
                  <a:tcPr/>
                </a:tc>
                <a:extLst>
                  <a:ext uri="{0D108BD9-81ED-4DB2-BD59-A6C34878D82A}">
                    <a16:rowId xmlns:a16="http://schemas.microsoft.com/office/drawing/2014/main" val="2048203565"/>
                  </a:ext>
                </a:extLst>
              </a:tr>
              <a:tr h="170987">
                <a:tc rowSpan="3">
                  <a:txBody>
                    <a:bodyPr/>
                    <a:lstStyle/>
                    <a:p>
                      <a:pPr>
                        <a:lnSpc>
                          <a:spcPct val="110000"/>
                        </a:lnSpc>
                        <a:spcAft>
                          <a:spcPts val="1200"/>
                        </a:spcAft>
                        <a:tabLst>
                          <a:tab pos="4140835" algn="l"/>
                        </a:tabLst>
                      </a:pPr>
                      <a:r>
                        <a:rPr lang="en-GB" sz="1200" b="0">
                          <a:effectLst/>
                        </a:rPr>
                        <a:t>Scenarios </a:t>
                      </a:r>
                      <a:endParaRPr lang="en-GB" sz="1200" b="0">
                        <a:solidFill>
                          <a:srgbClr val="000000"/>
                        </a:solidFill>
                        <a:effectLst/>
                        <a:latin typeface="Arial" panose="020B0604020202020204" pitchFamily="34" charset="0"/>
                        <a:ea typeface="Arial" panose="020B0604020202020204" pitchFamily="34" charset="0"/>
                      </a:endParaRPr>
                    </a:p>
                  </a:txBody>
                  <a:tcPr marL="72000" marR="0" marT="0" marB="0" anchor="ctr"/>
                </a:tc>
                <a:tc rowSpan="3">
                  <a:txBody>
                    <a:bodyPr/>
                    <a:lstStyle/>
                    <a:p>
                      <a:pPr>
                        <a:lnSpc>
                          <a:spcPct val="110000"/>
                        </a:lnSpc>
                        <a:spcAft>
                          <a:spcPts val="1200"/>
                        </a:spcAft>
                        <a:tabLst>
                          <a:tab pos="4140835" algn="l"/>
                        </a:tabLst>
                      </a:pPr>
                      <a:r>
                        <a:rPr lang="en-GB" sz="1200">
                          <a:effectLst/>
                        </a:rPr>
                        <a:t>2018/19 to 2024/25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gridSpan="2">
                  <a:txBody>
                    <a:bodyPr/>
                    <a:lstStyle/>
                    <a:p>
                      <a:pPr algn="ctr">
                        <a:lnSpc>
                          <a:spcPct val="110000"/>
                        </a:lnSpc>
                        <a:spcAft>
                          <a:spcPts val="1200"/>
                        </a:spcAft>
                        <a:tabLst>
                          <a:tab pos="4140835" algn="l"/>
                        </a:tabLst>
                      </a:pPr>
                      <a:r>
                        <a:rPr lang="en-GB" sz="1200">
                          <a:effectLst/>
                        </a:rPr>
                        <a:t>Projected growth rates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nchor="ctr"/>
                </a:tc>
                <a:tc hMerge="1">
                  <a:txBody>
                    <a:bodyPr/>
                    <a:lstStyle/>
                    <a:p>
                      <a:endParaRPr lang="en-GB"/>
                    </a:p>
                  </a:txBody>
                  <a:tcPr/>
                </a:tc>
                <a:extLst>
                  <a:ext uri="{0D108BD9-81ED-4DB2-BD59-A6C34878D82A}">
                    <a16:rowId xmlns:a16="http://schemas.microsoft.com/office/drawing/2014/main" val="2396371537"/>
                  </a:ext>
                </a:extLst>
              </a:tr>
              <a:tr h="0">
                <a:tc vMerge="1">
                  <a:txBody>
                    <a:bodyPr/>
                    <a:lstStyle/>
                    <a:p>
                      <a:endParaRPr lang="en-GB"/>
                    </a:p>
                  </a:txBody>
                  <a:tcPr/>
                </a:tc>
                <a:tc vMerge="1">
                  <a:txBody>
                    <a:bodyPr/>
                    <a:lstStyle/>
                    <a:p>
                      <a:endParaRPr lang="en-GB"/>
                    </a:p>
                  </a:txBody>
                  <a:tcPr/>
                </a:tc>
                <a:tc>
                  <a:txBody>
                    <a:bodyPr/>
                    <a:lstStyle/>
                    <a:p>
                      <a:pPr algn="ctr">
                        <a:lnSpc>
                          <a:spcPct val="110000"/>
                        </a:lnSpc>
                        <a:spcAft>
                          <a:spcPts val="1200"/>
                        </a:spcAft>
                        <a:tabLst>
                          <a:tab pos="4140835" algn="l"/>
                        </a:tabLst>
                      </a:pPr>
                      <a:r>
                        <a:rPr lang="en-GB" sz="1200">
                          <a:effectLst/>
                        </a:rPr>
                        <a:t>Stabilisation</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tc>
                  <a:txBody>
                    <a:bodyPr/>
                    <a:lstStyle/>
                    <a:p>
                      <a:pPr algn="ctr">
                        <a:lnSpc>
                          <a:spcPct val="110000"/>
                        </a:lnSpc>
                        <a:spcAft>
                          <a:spcPts val="1200"/>
                        </a:spcAft>
                        <a:tabLst>
                          <a:tab pos="4140835" algn="l"/>
                        </a:tabLst>
                      </a:pPr>
                      <a:r>
                        <a:rPr lang="en-GB" sz="1200">
                          <a:effectLst/>
                        </a:rPr>
                        <a:t>Recovery </a:t>
                      </a:r>
                      <a:endParaRPr lang="en-GB" sz="1200">
                        <a:solidFill>
                          <a:srgbClr val="000000"/>
                        </a:solidFill>
                        <a:effectLst/>
                        <a:latin typeface="Arial" panose="020B0604020202020204" pitchFamily="34" charset="0"/>
                        <a:ea typeface="Arial" panose="020B0604020202020204" pitchFamily="34" charset="0"/>
                      </a:endParaRPr>
                    </a:p>
                  </a:txBody>
                  <a:tcPr marL="72000" marR="0" marT="0" marB="0"/>
                </a:tc>
                <a:extLst>
                  <a:ext uri="{0D108BD9-81ED-4DB2-BD59-A6C34878D82A}">
                    <a16:rowId xmlns:a16="http://schemas.microsoft.com/office/drawing/2014/main" val="3068166423"/>
                  </a:ext>
                </a:extLst>
              </a:tr>
              <a:tr h="348068">
                <a:tc vMerge="1">
                  <a:txBody>
                    <a:bodyPr/>
                    <a:lstStyle/>
                    <a:p>
                      <a:endParaRPr lang="en-GB"/>
                    </a:p>
                  </a:txBody>
                  <a:tcPr/>
                </a:tc>
                <a:tc vMerge="1">
                  <a:txBody>
                    <a:bodyPr/>
                    <a:lstStyle/>
                    <a:p>
                      <a:endParaRPr lang="en-GB"/>
                    </a:p>
                  </a:txBody>
                  <a:tcPr/>
                </a:tc>
                <a:tc>
                  <a:txBody>
                    <a:bodyPr/>
                    <a:lstStyle/>
                    <a:p>
                      <a:pPr algn="ctr">
                        <a:lnSpc>
                          <a:spcPct val="110000"/>
                        </a:lnSpc>
                        <a:spcAft>
                          <a:spcPts val="1200"/>
                        </a:spcAft>
                        <a:tabLst>
                          <a:tab pos="4140835" algn="l"/>
                        </a:tabLst>
                      </a:pPr>
                      <a:r>
                        <a:rPr lang="en-GB" sz="1200" b="1">
                          <a:effectLst/>
                        </a:rPr>
                        <a:t>3.7% </a:t>
                      </a:r>
                      <a:endParaRPr lang="en-GB" sz="1200" b="1">
                        <a:solidFill>
                          <a:srgbClr val="000000"/>
                        </a:solidFill>
                        <a:effectLst/>
                        <a:latin typeface="Arial" panose="020B0604020202020204" pitchFamily="34" charset="0"/>
                        <a:ea typeface="Arial" panose="020B0604020202020204" pitchFamily="34" charset="0"/>
                      </a:endParaRPr>
                    </a:p>
                  </a:txBody>
                  <a:tcPr marL="72000" marR="0" marT="0" marB="0" anchor="ctr"/>
                </a:tc>
                <a:tc>
                  <a:txBody>
                    <a:bodyPr/>
                    <a:lstStyle/>
                    <a:p>
                      <a:pPr algn="ctr">
                        <a:lnSpc>
                          <a:spcPct val="110000"/>
                        </a:lnSpc>
                        <a:spcAft>
                          <a:spcPts val="1200"/>
                        </a:spcAft>
                        <a:tabLst>
                          <a:tab pos="4140835" algn="l"/>
                        </a:tabLst>
                      </a:pPr>
                      <a:r>
                        <a:rPr lang="en-GB" sz="1200" b="1">
                          <a:effectLst/>
                        </a:rPr>
                        <a:t>4.3% </a:t>
                      </a:r>
                      <a:endParaRPr lang="en-GB" sz="1200" b="1">
                        <a:solidFill>
                          <a:srgbClr val="000000"/>
                        </a:solidFill>
                        <a:effectLst/>
                        <a:latin typeface="Arial" panose="020B0604020202020204" pitchFamily="34" charset="0"/>
                        <a:ea typeface="Arial" panose="020B0604020202020204" pitchFamily="34" charset="0"/>
                      </a:endParaRPr>
                    </a:p>
                  </a:txBody>
                  <a:tcPr marL="72000" marR="0" marT="0" marB="0" anchor="ctr"/>
                </a:tc>
                <a:extLst>
                  <a:ext uri="{0D108BD9-81ED-4DB2-BD59-A6C34878D82A}">
                    <a16:rowId xmlns:a16="http://schemas.microsoft.com/office/drawing/2014/main" val="1780937040"/>
                  </a:ext>
                </a:extLst>
              </a:tr>
            </a:tbl>
          </a:graphicData>
        </a:graphic>
      </p:graphicFrame>
      <p:sp>
        <p:nvSpPr>
          <p:cNvPr id="14" name="Text Placeholder 6">
            <a:extLst>
              <a:ext uri="{FF2B5EF4-FFF2-40B4-BE49-F238E27FC236}">
                <a16:creationId xmlns:a16="http://schemas.microsoft.com/office/drawing/2014/main" id="{E4EF8456-BB10-4521-BC02-D333E5E3AB0C}"/>
              </a:ext>
            </a:extLst>
          </p:cNvPr>
          <p:cNvSpPr txBox="1">
            <a:spLocks/>
          </p:cNvSpPr>
          <p:nvPr/>
        </p:nvSpPr>
        <p:spPr>
          <a:xfrm>
            <a:off x="6066545" y="878981"/>
            <a:ext cx="6885263" cy="305260"/>
          </a:xfrm>
          <a:prstGeom prst="rect">
            <a:avLst/>
          </a:prstGeom>
        </p:spPr>
        <p:txBody>
          <a:bodyPr/>
          <a:lstStyle>
            <a:lvl1pPr marL="360000" indent="-360000" algn="l" defTabSz="914400" rtl="0" eaLnBrk="1" latinLnBrk="0" hangingPunct="1">
              <a:lnSpc>
                <a:spcPct val="100000"/>
              </a:lnSpc>
              <a:spcBef>
                <a:spcPts val="0"/>
              </a:spcBef>
              <a:spcAft>
                <a:spcPts val="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marL="0" indent="0">
              <a:buNone/>
            </a:pPr>
            <a:r>
              <a:rPr lang="en-GB" sz="1600" b="1">
                <a:solidFill>
                  <a:srgbClr val="890D03"/>
                </a:solidFill>
                <a:latin typeface="+mj-lt"/>
              </a:rPr>
              <a:t>Average annual increase in funding for health care</a:t>
            </a:r>
          </a:p>
          <a:p>
            <a:endParaRPr lang="en-GB"/>
          </a:p>
        </p:txBody>
      </p:sp>
      <p:sp>
        <p:nvSpPr>
          <p:cNvPr id="16" name="Footer Placeholder 2">
            <a:extLst>
              <a:ext uri="{FF2B5EF4-FFF2-40B4-BE49-F238E27FC236}">
                <a16:creationId xmlns:a16="http://schemas.microsoft.com/office/drawing/2014/main" id="{44B2A26E-AFCC-4592-884D-98AEA2495292}"/>
              </a:ext>
            </a:extLst>
          </p:cNvPr>
          <p:cNvSpPr>
            <a:spLocks noGrp="1"/>
          </p:cNvSpPr>
          <p:nvPr>
            <p:ph type="ftr" sz="quarter" idx="11"/>
          </p:nvPr>
        </p:nvSpPr>
        <p:spPr>
          <a:xfrm>
            <a:off x="6201225" y="6355243"/>
            <a:ext cx="2263914" cy="365125"/>
          </a:xfrm>
        </p:spPr>
        <p:txBody>
          <a:bodyPr/>
          <a:lstStyle/>
          <a:p>
            <a:r>
              <a:rPr lang="en-GB"/>
              <a:t>Source: REAL Centre calculations</a:t>
            </a:r>
          </a:p>
        </p:txBody>
      </p:sp>
    </p:spTree>
    <p:extLst>
      <p:ext uri="{BB962C8B-B14F-4D97-AF65-F5344CB8AC3E}">
        <p14:creationId xmlns:p14="http://schemas.microsoft.com/office/powerpoint/2010/main" val="223308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D20C-DC21-4C6D-89CB-EB7CDD47FEDA}"/>
              </a:ext>
            </a:extLst>
          </p:cNvPr>
          <p:cNvSpPr>
            <a:spLocks noGrp="1"/>
          </p:cNvSpPr>
          <p:nvPr>
            <p:ph type="title"/>
          </p:nvPr>
        </p:nvSpPr>
        <p:spPr>
          <a:xfrm>
            <a:off x="252000" y="273600"/>
            <a:ext cx="11641301" cy="612000"/>
          </a:xfrm>
        </p:spPr>
        <p:txBody>
          <a:bodyPr/>
          <a:lstStyle/>
          <a:p>
            <a:r>
              <a:rPr lang="en-GB" sz="2250"/>
              <a:t>Our projections imply an increase of more than 20% in the healthcare workforce and a 28% increase in LA-funded adult social care jobs.</a:t>
            </a:r>
          </a:p>
        </p:txBody>
      </p:sp>
      <p:sp>
        <p:nvSpPr>
          <p:cNvPr id="4" name="Slide Number Placeholder 3">
            <a:extLst>
              <a:ext uri="{FF2B5EF4-FFF2-40B4-BE49-F238E27FC236}">
                <a16:creationId xmlns:a16="http://schemas.microsoft.com/office/drawing/2014/main" id="{D647FE72-307D-4062-A20B-AB7ACAE0273B}"/>
              </a:ext>
            </a:extLst>
          </p:cNvPr>
          <p:cNvSpPr>
            <a:spLocks noGrp="1"/>
          </p:cNvSpPr>
          <p:nvPr>
            <p:ph type="sldNum" sz="quarter" idx="12"/>
          </p:nvPr>
        </p:nvSpPr>
        <p:spPr/>
        <p:txBody>
          <a:bodyPr/>
          <a:lstStyle/>
          <a:p>
            <a:fld id="{81671F1F-C2EB-4484-9694-2E03901D1FCF}" type="slidenum">
              <a:rPr lang="en-GB" smtClean="0"/>
              <a:t>25</a:t>
            </a:fld>
            <a:endParaRPr lang="en-GB"/>
          </a:p>
        </p:txBody>
      </p:sp>
      <p:sp>
        <p:nvSpPr>
          <p:cNvPr id="6" name="Footer Placeholder 2">
            <a:extLst>
              <a:ext uri="{FF2B5EF4-FFF2-40B4-BE49-F238E27FC236}">
                <a16:creationId xmlns:a16="http://schemas.microsoft.com/office/drawing/2014/main" id="{932C97B3-46C4-4748-B003-729D7DE4B0BF}"/>
              </a:ext>
            </a:extLst>
          </p:cNvPr>
          <p:cNvSpPr>
            <a:spLocks noGrp="1"/>
          </p:cNvSpPr>
          <p:nvPr>
            <p:ph type="ftr" sz="quarter" idx="11"/>
          </p:nvPr>
        </p:nvSpPr>
        <p:spPr>
          <a:xfrm>
            <a:off x="5179397" y="6029625"/>
            <a:ext cx="2263914" cy="365125"/>
          </a:xfrm>
        </p:spPr>
        <p:txBody>
          <a:bodyPr/>
          <a:lstStyle/>
          <a:p>
            <a:r>
              <a:rPr lang="en-GB"/>
              <a:t>Source: REAL Centre calculations</a:t>
            </a:r>
          </a:p>
        </p:txBody>
      </p:sp>
      <p:graphicFrame>
        <p:nvGraphicFramePr>
          <p:cNvPr id="3" name="Table 2">
            <a:extLst>
              <a:ext uri="{FF2B5EF4-FFF2-40B4-BE49-F238E27FC236}">
                <a16:creationId xmlns:a16="http://schemas.microsoft.com/office/drawing/2014/main" id="{4972EDC2-61A8-4E6F-868F-4382A863D77C}"/>
              </a:ext>
            </a:extLst>
          </p:cNvPr>
          <p:cNvGraphicFramePr>
            <a:graphicFrameLocks noGrp="1"/>
          </p:cNvGraphicFramePr>
          <p:nvPr>
            <p:extLst>
              <p:ext uri="{D42A27DB-BD31-4B8C-83A1-F6EECF244321}">
                <p14:modId xmlns:p14="http://schemas.microsoft.com/office/powerpoint/2010/main" val="1672764572"/>
              </p:ext>
            </p:extLst>
          </p:nvPr>
        </p:nvGraphicFramePr>
        <p:xfrm>
          <a:off x="5185835" y="1535315"/>
          <a:ext cx="6460205" cy="4009432"/>
        </p:xfrm>
        <a:graphic>
          <a:graphicData uri="http://schemas.openxmlformats.org/drawingml/2006/table">
            <a:tbl>
              <a:tblPr firstRow="1" firstCol="1" bandRow="1">
                <a:tableStyleId>{5C22544A-7EE6-4342-B048-85BDC9FD1C3A}</a:tableStyleId>
              </a:tblPr>
              <a:tblGrid>
                <a:gridCol w="1118482">
                  <a:extLst>
                    <a:ext uri="{9D8B030D-6E8A-4147-A177-3AD203B41FA5}">
                      <a16:colId xmlns:a16="http://schemas.microsoft.com/office/drawing/2014/main" val="2403426765"/>
                    </a:ext>
                  </a:extLst>
                </a:gridCol>
                <a:gridCol w="1935331">
                  <a:extLst>
                    <a:ext uri="{9D8B030D-6E8A-4147-A177-3AD203B41FA5}">
                      <a16:colId xmlns:a16="http://schemas.microsoft.com/office/drawing/2014/main" val="1809027145"/>
                    </a:ext>
                  </a:extLst>
                </a:gridCol>
                <a:gridCol w="851598">
                  <a:extLst>
                    <a:ext uri="{9D8B030D-6E8A-4147-A177-3AD203B41FA5}">
                      <a16:colId xmlns:a16="http://schemas.microsoft.com/office/drawing/2014/main" val="2410770890"/>
                    </a:ext>
                  </a:extLst>
                </a:gridCol>
                <a:gridCol w="851598">
                  <a:extLst>
                    <a:ext uri="{9D8B030D-6E8A-4147-A177-3AD203B41FA5}">
                      <a16:colId xmlns:a16="http://schemas.microsoft.com/office/drawing/2014/main" val="3765537576"/>
                    </a:ext>
                  </a:extLst>
                </a:gridCol>
                <a:gridCol w="851598">
                  <a:extLst>
                    <a:ext uri="{9D8B030D-6E8A-4147-A177-3AD203B41FA5}">
                      <a16:colId xmlns:a16="http://schemas.microsoft.com/office/drawing/2014/main" val="3130845615"/>
                    </a:ext>
                  </a:extLst>
                </a:gridCol>
                <a:gridCol w="851598">
                  <a:extLst>
                    <a:ext uri="{9D8B030D-6E8A-4147-A177-3AD203B41FA5}">
                      <a16:colId xmlns:a16="http://schemas.microsoft.com/office/drawing/2014/main" val="2991464167"/>
                    </a:ext>
                  </a:extLst>
                </a:gridCol>
              </a:tblGrid>
              <a:tr h="409432">
                <a:tc>
                  <a:txBody>
                    <a:bodyPr/>
                    <a:lstStyle/>
                    <a:p>
                      <a:pPr algn="l" fontAlgn="b"/>
                      <a:endParaRPr lang="en-GB"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400" u="none" strike="noStrike">
                          <a:effectLst/>
                        </a:rPr>
                        <a:t>2018/19</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GB" sz="1400" u="none" strike="noStrike">
                          <a:effectLst/>
                        </a:rPr>
                        <a:t>2024/25</a:t>
                      </a:r>
                      <a:endParaRPr lang="en-GB"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GB" sz="1400" u="none" strike="noStrike">
                          <a:effectLst/>
                        </a:rPr>
                        <a:t>Extra FTE</a:t>
                      </a:r>
                      <a:endParaRPr lang="en-GB" sz="1400" b="0" i="1"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GB" sz="1400" b="1" u="none" strike="noStrike" kern="1200">
                          <a:solidFill>
                            <a:schemeClr val="lt1"/>
                          </a:solidFill>
                          <a:effectLst/>
                          <a:latin typeface="+mn-lt"/>
                          <a:ea typeface="+mn-ea"/>
                          <a:cs typeface="+mn-cs"/>
                        </a:rPr>
                        <a:t>% change</a:t>
                      </a:r>
                    </a:p>
                  </a:txBody>
                  <a:tcPr marL="0" marR="0" marT="0" marB="0" anchor="ctr"/>
                </a:tc>
                <a:extLst>
                  <a:ext uri="{0D108BD9-81ED-4DB2-BD59-A6C34878D82A}">
                    <a16:rowId xmlns:a16="http://schemas.microsoft.com/office/drawing/2014/main" val="1851641985"/>
                  </a:ext>
                </a:extLst>
              </a:tr>
              <a:tr h="360000">
                <a:tc rowSpan="5">
                  <a:txBody>
                    <a:bodyPr/>
                    <a:lstStyle/>
                    <a:p>
                      <a:pPr algn="ctr" fontAlgn="b"/>
                      <a:r>
                        <a:rPr lang="en-GB" sz="1400" b="1" u="none" strike="noStrike">
                          <a:effectLst/>
                        </a:rPr>
                        <a:t>Stabilisation</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GB" sz="1400" b="1" u="none" strike="noStrike">
                          <a:effectLst/>
                        </a:rPr>
                        <a:t>Health care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GB" sz="1400" b="0" i="0" u="none" strike="noStrike">
                          <a:solidFill>
                            <a:schemeClr val="tx1"/>
                          </a:solidFill>
                          <a:effectLst/>
                          <a:latin typeface="+mn-lt"/>
                        </a:rPr>
                        <a:t> 1,218,000 </a:t>
                      </a:r>
                    </a:p>
                  </a:txBody>
                  <a:tcPr marL="0" marR="0" marT="0" marB="0" anchor="ctr"/>
                </a:tc>
                <a:tc>
                  <a:txBody>
                    <a:bodyPr/>
                    <a:lstStyle/>
                    <a:p>
                      <a:pPr algn="ctr" fontAlgn="b"/>
                      <a:r>
                        <a:rPr lang="en-GB" sz="1400" b="0" i="0" u="none" strike="noStrike">
                          <a:solidFill>
                            <a:schemeClr val="tx1"/>
                          </a:solidFill>
                          <a:effectLst/>
                          <a:latin typeface="+mn-lt"/>
                        </a:rPr>
                        <a:t> 1,482,200</a:t>
                      </a:r>
                    </a:p>
                  </a:txBody>
                  <a:tcPr marL="0" marR="0" marT="0" marB="0" anchor="ctr"/>
                </a:tc>
                <a:tc>
                  <a:txBody>
                    <a:bodyPr/>
                    <a:lstStyle/>
                    <a:p>
                      <a:pPr algn="ctr" fontAlgn="b"/>
                      <a:r>
                        <a:rPr lang="en-GB" sz="1400" b="0" i="0" u="none" strike="noStrike">
                          <a:solidFill>
                            <a:schemeClr val="tx1"/>
                          </a:solidFill>
                          <a:effectLst/>
                          <a:latin typeface="+mn-lt"/>
                        </a:rPr>
                        <a:t>264,200 </a:t>
                      </a:r>
                    </a:p>
                  </a:txBody>
                  <a:tcPr marL="0" marR="0" marT="0" marB="0" anchor="ctr"/>
                </a:tc>
                <a:tc>
                  <a:txBody>
                    <a:bodyPr/>
                    <a:lstStyle/>
                    <a:p>
                      <a:pPr algn="ctr" fontAlgn="b"/>
                      <a:r>
                        <a:rPr lang="en-GB" sz="1400" b="0" i="0" u="none" strike="noStrike">
                          <a:solidFill>
                            <a:schemeClr val="tx1"/>
                          </a:solidFill>
                          <a:effectLst/>
                          <a:latin typeface="+mn-lt"/>
                        </a:rPr>
                        <a:t>22%</a:t>
                      </a:r>
                    </a:p>
                  </a:txBody>
                  <a:tcPr marL="0" marR="0" marT="0" marB="0" anchor="ctr"/>
                </a:tc>
                <a:extLst>
                  <a:ext uri="{0D108BD9-81ED-4DB2-BD59-A6C34878D82A}">
                    <a16:rowId xmlns:a16="http://schemas.microsoft.com/office/drawing/2014/main" val="1605095905"/>
                  </a:ext>
                </a:extLst>
              </a:tr>
              <a:tr h="360000">
                <a:tc vMerge="1">
                  <a:txBody>
                    <a:bodyPr/>
                    <a:lstStyle/>
                    <a:p>
                      <a:endParaRPr lang="en-GB"/>
                    </a:p>
                  </a:txBody>
                  <a:tcPr/>
                </a:tc>
                <a:tc>
                  <a:txBody>
                    <a:bodyPr/>
                    <a:lstStyle/>
                    <a:p>
                      <a:pPr algn="l" fontAlgn="b"/>
                      <a:r>
                        <a:rPr lang="en-GB" sz="1400" u="none" strike="noStrike">
                          <a:effectLst/>
                        </a:rPr>
                        <a:t>Of which:</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algn="ctr" fontAlgn="b"/>
                      <a:r>
                        <a:rPr lang="en-GB" sz="1400" b="0" i="0" u="none" strike="noStrike">
                          <a:solidFill>
                            <a:schemeClr val="tx1"/>
                          </a:solidFill>
                          <a:effectLst/>
                          <a:latin typeface="+mn-lt"/>
                        </a:rPr>
                        <a:t> </a:t>
                      </a:r>
                    </a:p>
                  </a:txBody>
                  <a:tcPr marL="0" marR="0" marT="0" marB="0" anchor="ctr"/>
                </a:tc>
                <a:tc>
                  <a:txBody>
                    <a:bodyPr/>
                    <a:lstStyle/>
                    <a:p>
                      <a:pPr algn="ctr" fontAlgn="b"/>
                      <a:r>
                        <a:rPr lang="en-GB" sz="1400" b="0" i="0" u="none" strike="noStrike">
                          <a:solidFill>
                            <a:schemeClr val="tx1"/>
                          </a:solidFill>
                          <a:effectLst/>
                          <a:latin typeface="+mn-lt"/>
                        </a:rPr>
                        <a:t> </a:t>
                      </a:r>
                    </a:p>
                  </a:txBody>
                  <a:tcPr marL="0" marR="0" marT="0" marB="0" anchor="ctr"/>
                </a:tc>
                <a:tc>
                  <a:txBody>
                    <a:bodyPr/>
                    <a:lstStyle/>
                    <a:p>
                      <a:pPr algn="ctr" fontAlgn="b"/>
                      <a:endParaRPr lang="en-GB" sz="1400" b="0" i="0" u="none" strike="noStrike">
                        <a:solidFill>
                          <a:schemeClr val="tx1"/>
                        </a:solidFill>
                        <a:effectLst/>
                        <a:latin typeface="+mn-lt"/>
                      </a:endParaRPr>
                    </a:p>
                  </a:txBody>
                  <a:tcPr marL="0" marR="0" marT="0" marB="0" anchor="ctr"/>
                </a:tc>
                <a:tc>
                  <a:txBody>
                    <a:bodyPr/>
                    <a:lstStyle/>
                    <a:p>
                      <a:pPr algn="ctr" fontAlgn="b"/>
                      <a:r>
                        <a:rPr lang="en-GB" sz="1400" b="0" i="0" u="none" strike="noStrike">
                          <a:solidFill>
                            <a:schemeClr val="tx1"/>
                          </a:solidFill>
                          <a:effectLst/>
                          <a:latin typeface="+mn-lt"/>
                        </a:rPr>
                        <a:t> </a:t>
                      </a:r>
                    </a:p>
                  </a:txBody>
                  <a:tcPr marL="0" marR="0" marT="0" marB="0" anchor="ctr"/>
                </a:tc>
                <a:extLst>
                  <a:ext uri="{0D108BD9-81ED-4DB2-BD59-A6C34878D82A}">
                    <a16:rowId xmlns:a16="http://schemas.microsoft.com/office/drawing/2014/main" val="3884397833"/>
                  </a:ext>
                </a:extLst>
              </a:tr>
              <a:tr h="360000">
                <a:tc vMerge="1">
                  <a:txBody>
                    <a:bodyPr/>
                    <a:lstStyle/>
                    <a:p>
                      <a:endParaRPr lang="en-GB"/>
                    </a:p>
                  </a:txBody>
                  <a:tcPr/>
                </a:tc>
                <a:tc>
                  <a:txBody>
                    <a:bodyPr/>
                    <a:lstStyle/>
                    <a:p>
                      <a:pPr algn="l" fontAlgn="b"/>
                      <a:r>
                        <a:rPr lang="en-GB" sz="1400" u="none" strike="noStrike">
                          <a:effectLst/>
                        </a:rPr>
                        <a:t>Doctors</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algn="ctr" fontAlgn="b"/>
                      <a:r>
                        <a:rPr lang="en-GB" sz="1400" b="0" i="0" u="none" strike="noStrike">
                          <a:solidFill>
                            <a:schemeClr val="tx1"/>
                          </a:solidFill>
                          <a:effectLst/>
                          <a:latin typeface="+mn-lt"/>
                        </a:rPr>
                        <a:t>146,200 </a:t>
                      </a:r>
                    </a:p>
                  </a:txBody>
                  <a:tcPr marL="0" marR="0" marT="0" marB="0" anchor="ctr"/>
                </a:tc>
                <a:tc>
                  <a:txBody>
                    <a:bodyPr/>
                    <a:lstStyle/>
                    <a:p>
                      <a:pPr algn="ctr" fontAlgn="b"/>
                      <a:r>
                        <a:rPr lang="en-GB" sz="1400" b="0" i="0" u="none" strike="noStrike">
                          <a:solidFill>
                            <a:schemeClr val="tx1"/>
                          </a:solidFill>
                          <a:effectLst/>
                          <a:latin typeface="+mn-lt"/>
                        </a:rPr>
                        <a:t>179,200 </a:t>
                      </a:r>
                    </a:p>
                  </a:txBody>
                  <a:tcPr marL="0" marR="0" marT="0" marB="0" anchor="ctr"/>
                </a:tc>
                <a:tc>
                  <a:txBody>
                    <a:bodyPr/>
                    <a:lstStyle/>
                    <a:p>
                      <a:pPr algn="ctr" fontAlgn="b"/>
                      <a:r>
                        <a:rPr lang="en-GB" sz="1400" b="0" i="0" u="none" strike="noStrike">
                          <a:solidFill>
                            <a:schemeClr val="tx1"/>
                          </a:solidFill>
                          <a:effectLst/>
                          <a:latin typeface="+mn-lt"/>
                        </a:rPr>
                        <a:t>33,000 </a:t>
                      </a:r>
                    </a:p>
                  </a:txBody>
                  <a:tcPr marL="0" marR="0" marT="0" marB="0" anchor="ctr"/>
                </a:tc>
                <a:tc>
                  <a:txBody>
                    <a:bodyPr/>
                    <a:lstStyle/>
                    <a:p>
                      <a:pPr algn="ctr" fontAlgn="b"/>
                      <a:r>
                        <a:rPr lang="en-GB" sz="1400" b="0" i="0" u="none" strike="noStrike">
                          <a:solidFill>
                            <a:schemeClr val="tx1"/>
                          </a:solidFill>
                          <a:effectLst/>
                          <a:latin typeface="+mn-lt"/>
                        </a:rPr>
                        <a:t>23%</a:t>
                      </a:r>
                    </a:p>
                  </a:txBody>
                  <a:tcPr marL="0" marR="0" marT="0" marB="0" anchor="ctr"/>
                </a:tc>
                <a:extLst>
                  <a:ext uri="{0D108BD9-81ED-4DB2-BD59-A6C34878D82A}">
                    <a16:rowId xmlns:a16="http://schemas.microsoft.com/office/drawing/2014/main" val="374139049"/>
                  </a:ext>
                </a:extLst>
              </a:tr>
              <a:tr h="360000">
                <a:tc vMerge="1">
                  <a:txBody>
                    <a:bodyPr/>
                    <a:lstStyle/>
                    <a:p>
                      <a:endParaRPr lang="en-GB"/>
                    </a:p>
                  </a:txBody>
                  <a:tcPr/>
                </a:tc>
                <a:tc>
                  <a:txBody>
                    <a:bodyPr/>
                    <a:lstStyle/>
                    <a:p>
                      <a:pPr algn="l" fontAlgn="b"/>
                      <a:r>
                        <a:rPr lang="en-GB" sz="1400" u="none" strike="noStrike">
                          <a:effectLst/>
                        </a:rPr>
                        <a:t>Nurses</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algn="ctr" fontAlgn="b"/>
                      <a:r>
                        <a:rPr lang="en-GB" sz="1400" b="0" i="0" u="none" strike="noStrike">
                          <a:solidFill>
                            <a:schemeClr val="tx1"/>
                          </a:solidFill>
                          <a:effectLst/>
                          <a:latin typeface="+mn-lt"/>
                        </a:rPr>
                        <a:t>300,900 </a:t>
                      </a:r>
                    </a:p>
                  </a:txBody>
                  <a:tcPr marL="0" marR="0" marT="0" marB="0" anchor="ctr"/>
                </a:tc>
                <a:tc>
                  <a:txBody>
                    <a:bodyPr/>
                    <a:lstStyle/>
                    <a:p>
                      <a:pPr algn="ctr" fontAlgn="b"/>
                      <a:r>
                        <a:rPr lang="en-GB" sz="1400" b="0" i="0" u="none" strike="noStrike">
                          <a:solidFill>
                            <a:schemeClr val="tx1"/>
                          </a:solidFill>
                          <a:effectLst/>
                          <a:latin typeface="+mn-lt"/>
                        </a:rPr>
                        <a:t>366,600 </a:t>
                      </a:r>
                    </a:p>
                  </a:txBody>
                  <a:tcPr marL="0" marR="0" marT="0" marB="0" anchor="ctr"/>
                </a:tc>
                <a:tc>
                  <a:txBody>
                    <a:bodyPr/>
                    <a:lstStyle/>
                    <a:p>
                      <a:pPr algn="ctr" fontAlgn="b"/>
                      <a:r>
                        <a:rPr lang="en-GB" sz="1400" b="0" i="0" u="none" strike="noStrike">
                          <a:solidFill>
                            <a:schemeClr val="tx1"/>
                          </a:solidFill>
                          <a:effectLst/>
                          <a:latin typeface="+mn-lt"/>
                        </a:rPr>
                        <a:t>65,700 </a:t>
                      </a:r>
                    </a:p>
                  </a:txBody>
                  <a:tcPr marL="0" marR="0" marT="0" marB="0" anchor="ctr"/>
                </a:tc>
                <a:tc>
                  <a:txBody>
                    <a:bodyPr/>
                    <a:lstStyle/>
                    <a:p>
                      <a:pPr algn="ctr" fontAlgn="b"/>
                      <a:r>
                        <a:rPr lang="en-GB" sz="1400" b="0" i="0" u="none" strike="noStrike">
                          <a:solidFill>
                            <a:schemeClr val="tx1"/>
                          </a:solidFill>
                          <a:effectLst/>
                          <a:latin typeface="+mn-lt"/>
                        </a:rPr>
                        <a:t>22%</a:t>
                      </a:r>
                    </a:p>
                  </a:txBody>
                  <a:tcPr marL="0" marR="0" marT="0" marB="0" anchor="ctr"/>
                </a:tc>
                <a:extLst>
                  <a:ext uri="{0D108BD9-81ED-4DB2-BD59-A6C34878D82A}">
                    <a16:rowId xmlns:a16="http://schemas.microsoft.com/office/drawing/2014/main" val="2654650189"/>
                  </a:ext>
                </a:extLst>
              </a:tr>
              <a:tr h="360000">
                <a:tc vMerge="1">
                  <a:txBody>
                    <a:bodyPr/>
                    <a:lstStyle/>
                    <a:p>
                      <a:endParaRPr lang="en-GB"/>
                    </a:p>
                  </a:txBody>
                  <a:tcPr/>
                </a:tc>
                <a:tc>
                  <a:txBody>
                    <a:bodyPr/>
                    <a:lstStyle/>
                    <a:p>
                      <a:pPr algn="l" fontAlgn="b"/>
                      <a:r>
                        <a:rPr lang="en-GB" sz="1400" b="1" u="none" strike="noStrike">
                          <a:effectLst/>
                        </a:rPr>
                        <a:t>LA-funded social care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91,700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117,500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25,800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28%</a:t>
                      </a:r>
                    </a:p>
                  </a:txBody>
                  <a:tcPr marL="0" marR="0" marT="0" marB="0" anchor="ctr"/>
                </a:tc>
                <a:extLst>
                  <a:ext uri="{0D108BD9-81ED-4DB2-BD59-A6C34878D82A}">
                    <a16:rowId xmlns:a16="http://schemas.microsoft.com/office/drawing/2014/main" val="20519779"/>
                  </a:ext>
                </a:extLst>
              </a:tr>
              <a:tr h="360000">
                <a:tc rowSpan="5">
                  <a:txBody>
                    <a:bodyPr/>
                    <a:lstStyle/>
                    <a:p>
                      <a:pPr algn="ctr" fontAlgn="b"/>
                      <a:r>
                        <a:rPr lang="en-GB" sz="1400" b="1" u="none" strike="noStrike">
                          <a:effectLst/>
                        </a:rPr>
                        <a:t>Recovery</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GB" sz="1400" b="1" u="none" strike="noStrike">
                          <a:effectLst/>
                        </a:rPr>
                        <a:t>Healthcare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1,218,000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1,495,500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277,500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23%</a:t>
                      </a:r>
                    </a:p>
                  </a:txBody>
                  <a:tcPr marL="0" marR="0" marT="0" marB="0" anchor="ctr"/>
                </a:tc>
                <a:extLst>
                  <a:ext uri="{0D108BD9-81ED-4DB2-BD59-A6C34878D82A}">
                    <a16:rowId xmlns:a16="http://schemas.microsoft.com/office/drawing/2014/main" val="2134303893"/>
                  </a:ext>
                </a:extLst>
              </a:tr>
              <a:tr h="360000">
                <a:tc vMerge="1">
                  <a:txBody>
                    <a:bodyPr/>
                    <a:lstStyle/>
                    <a:p>
                      <a:endParaRPr lang="en-GB"/>
                    </a:p>
                  </a:txBody>
                  <a:tcPr/>
                </a:tc>
                <a:tc>
                  <a:txBody>
                    <a:bodyPr/>
                    <a:lstStyle/>
                    <a:p>
                      <a:pPr algn="l" fontAlgn="b"/>
                      <a:r>
                        <a:rPr lang="en-GB" sz="1400" u="none" strike="noStrike">
                          <a:effectLst/>
                        </a:rPr>
                        <a:t>Of which:</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 </a:t>
                      </a:r>
                    </a:p>
                  </a:txBody>
                  <a:tcPr marL="0" marR="0" marT="0" marB="0" anchor="ctr"/>
                </a:tc>
                <a:tc>
                  <a:txBody>
                    <a:bodyPr/>
                    <a:lstStyle/>
                    <a:p>
                      <a:pPr marL="0" algn="ctr" defTabSz="914400" rtl="0" eaLnBrk="1" fontAlgn="b" latinLnBrk="0" hangingPunct="1"/>
                      <a:endParaRPr lang="en-GB" sz="1400" b="0" i="0" u="none" strike="noStrike" kern="120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 </a:t>
                      </a:r>
                    </a:p>
                  </a:txBody>
                  <a:tcPr marL="0" marR="0" marT="0" marB="0" anchor="ctr"/>
                </a:tc>
                <a:extLst>
                  <a:ext uri="{0D108BD9-81ED-4DB2-BD59-A6C34878D82A}">
                    <a16:rowId xmlns:a16="http://schemas.microsoft.com/office/drawing/2014/main" val="2520568273"/>
                  </a:ext>
                </a:extLst>
              </a:tr>
              <a:tr h="360000">
                <a:tc vMerge="1">
                  <a:txBody>
                    <a:bodyPr/>
                    <a:lstStyle/>
                    <a:p>
                      <a:endParaRPr lang="en-GB"/>
                    </a:p>
                  </a:txBody>
                  <a:tcPr/>
                </a:tc>
                <a:tc>
                  <a:txBody>
                    <a:bodyPr/>
                    <a:lstStyle/>
                    <a:p>
                      <a:pPr algn="l" fontAlgn="b"/>
                      <a:r>
                        <a:rPr lang="en-GB" sz="1400" u="none" strike="noStrike">
                          <a:effectLst/>
                        </a:rPr>
                        <a:t>Doctors</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146,200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180,400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34,200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23%</a:t>
                      </a:r>
                    </a:p>
                  </a:txBody>
                  <a:tcPr marL="0" marR="0" marT="0" marB="0" anchor="ctr"/>
                </a:tc>
                <a:extLst>
                  <a:ext uri="{0D108BD9-81ED-4DB2-BD59-A6C34878D82A}">
                    <a16:rowId xmlns:a16="http://schemas.microsoft.com/office/drawing/2014/main" val="81849662"/>
                  </a:ext>
                </a:extLst>
              </a:tr>
              <a:tr h="360000">
                <a:tc vMerge="1">
                  <a:txBody>
                    <a:bodyPr/>
                    <a:lstStyle/>
                    <a:p>
                      <a:endParaRPr lang="en-GB"/>
                    </a:p>
                  </a:txBody>
                  <a:tcPr/>
                </a:tc>
                <a:tc>
                  <a:txBody>
                    <a:bodyPr/>
                    <a:lstStyle/>
                    <a:p>
                      <a:pPr algn="l" fontAlgn="b"/>
                      <a:r>
                        <a:rPr lang="en-GB" sz="1400" u="none" strike="noStrike">
                          <a:effectLst/>
                        </a:rPr>
                        <a:t>Nurses</a:t>
                      </a:r>
                      <a:endParaRPr lang="en-GB" sz="1400" b="0" i="0" u="none" strike="noStrike">
                        <a:solidFill>
                          <a:srgbClr val="000000"/>
                        </a:solidFill>
                        <a:effectLst/>
                        <a:latin typeface="Calibri" panose="020F0502020204030204" pitchFamily="34" charset="0"/>
                      </a:endParaRPr>
                    </a:p>
                  </a:txBody>
                  <a:tcPr marL="19050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  300,900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370,500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69,600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23%</a:t>
                      </a:r>
                    </a:p>
                  </a:txBody>
                  <a:tcPr marL="0" marR="0" marT="0" marB="0" anchor="ctr"/>
                </a:tc>
                <a:extLst>
                  <a:ext uri="{0D108BD9-81ED-4DB2-BD59-A6C34878D82A}">
                    <a16:rowId xmlns:a16="http://schemas.microsoft.com/office/drawing/2014/main" val="1064030753"/>
                  </a:ext>
                </a:extLst>
              </a:tr>
              <a:tr h="360000">
                <a:tc vMerge="1">
                  <a:txBody>
                    <a:bodyPr/>
                    <a:lstStyle/>
                    <a:p>
                      <a:endParaRPr lang="en-GB"/>
                    </a:p>
                  </a:txBody>
                  <a:tcPr/>
                </a:tc>
                <a:tc>
                  <a:txBody>
                    <a:bodyPr/>
                    <a:lstStyle/>
                    <a:p>
                      <a:pPr algn="l" fontAlgn="b"/>
                      <a:r>
                        <a:rPr lang="en-GB" sz="1400" b="1" u="none" strike="noStrike">
                          <a:effectLst/>
                        </a:rPr>
                        <a:t>LA-funded social care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91,700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117,500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25,800 </a:t>
                      </a:r>
                    </a:p>
                  </a:txBody>
                  <a:tcPr marL="0" marR="0" marT="0" marB="0" anchor="ctr"/>
                </a:tc>
                <a:tc>
                  <a:txBody>
                    <a:bodyPr/>
                    <a:lstStyle/>
                    <a:p>
                      <a:pPr marL="0" algn="ctr" defTabSz="914400" rtl="0" eaLnBrk="1" fontAlgn="b" latinLnBrk="0" hangingPunct="1"/>
                      <a:r>
                        <a:rPr lang="en-GB" sz="1400" b="0" i="0" u="none" strike="noStrike" kern="1200">
                          <a:solidFill>
                            <a:schemeClr val="tx1"/>
                          </a:solidFill>
                          <a:effectLst/>
                          <a:latin typeface="+mn-lt"/>
                          <a:ea typeface="+mn-ea"/>
                          <a:cs typeface="+mn-cs"/>
                        </a:rPr>
                        <a:t>28%</a:t>
                      </a:r>
                    </a:p>
                  </a:txBody>
                  <a:tcPr marL="0" marR="0" marT="0" marB="0" anchor="ctr"/>
                </a:tc>
                <a:extLst>
                  <a:ext uri="{0D108BD9-81ED-4DB2-BD59-A6C34878D82A}">
                    <a16:rowId xmlns:a16="http://schemas.microsoft.com/office/drawing/2014/main" val="149165054"/>
                  </a:ext>
                </a:extLst>
              </a:tr>
            </a:tbl>
          </a:graphicData>
        </a:graphic>
      </p:graphicFrame>
      <p:sp>
        <p:nvSpPr>
          <p:cNvPr id="8" name="TextBox 7">
            <a:extLst>
              <a:ext uri="{FF2B5EF4-FFF2-40B4-BE49-F238E27FC236}">
                <a16:creationId xmlns:a16="http://schemas.microsoft.com/office/drawing/2014/main" id="{F5764263-40E3-4749-A022-18F8818086D9}"/>
              </a:ext>
            </a:extLst>
          </p:cNvPr>
          <p:cNvSpPr txBox="1"/>
          <p:nvPr/>
        </p:nvSpPr>
        <p:spPr>
          <a:xfrm>
            <a:off x="5100876" y="1165983"/>
            <a:ext cx="8128000" cy="338554"/>
          </a:xfrm>
          <a:prstGeom prst="rect">
            <a:avLst/>
          </a:prstGeom>
          <a:noFill/>
        </p:spPr>
        <p:txBody>
          <a:bodyPr wrap="square">
            <a:spAutoFit/>
          </a:bodyPr>
          <a:lstStyle/>
          <a:p>
            <a:r>
              <a:rPr lang="en-GB" sz="1600" b="1">
                <a:solidFill>
                  <a:srgbClr val="890D03"/>
                </a:solidFill>
                <a:latin typeface="+mj-lt"/>
              </a:rPr>
              <a:t>Increase in the NHS and social care workforces</a:t>
            </a:r>
          </a:p>
        </p:txBody>
      </p:sp>
      <p:sp>
        <p:nvSpPr>
          <p:cNvPr id="10" name="TextBox 9">
            <a:extLst>
              <a:ext uri="{FF2B5EF4-FFF2-40B4-BE49-F238E27FC236}">
                <a16:creationId xmlns:a16="http://schemas.microsoft.com/office/drawing/2014/main" id="{0A480287-51BF-4F96-863C-A4BB967FC949}"/>
              </a:ext>
            </a:extLst>
          </p:cNvPr>
          <p:cNvSpPr txBox="1"/>
          <p:nvPr/>
        </p:nvSpPr>
        <p:spPr>
          <a:xfrm>
            <a:off x="291068" y="1176031"/>
            <a:ext cx="4150304" cy="4245842"/>
          </a:xfrm>
          <a:prstGeom prst="rect">
            <a:avLst/>
          </a:prstGeom>
          <a:noFill/>
        </p:spPr>
        <p:txBody>
          <a:bodyPr wrap="square">
            <a:spAutoFit/>
          </a:bodyPr>
          <a:lstStyle/>
          <a:p>
            <a:pPr marL="285750" indent="-285750">
              <a:lnSpc>
                <a:spcPct val="110000"/>
              </a:lnSpc>
              <a:spcAft>
                <a:spcPts val="1200"/>
              </a:spcAft>
              <a:buFont typeface="Arial" panose="020B0604020202020204" pitchFamily="34" charset="0"/>
              <a:buChar char="•"/>
              <a:tabLst>
                <a:tab pos="4140835" algn="l"/>
              </a:tabLst>
            </a:pPr>
            <a:r>
              <a:rPr lang="en-GB" sz="1500"/>
              <a:t>Funding is a vital part of the solution but so too is the workforce. </a:t>
            </a:r>
          </a:p>
          <a:p>
            <a:pPr marL="285750" indent="-285750">
              <a:lnSpc>
                <a:spcPct val="110000"/>
              </a:lnSpc>
              <a:spcAft>
                <a:spcPts val="1200"/>
              </a:spcAft>
              <a:buFont typeface="Arial" panose="020B0604020202020204" pitchFamily="34" charset="0"/>
              <a:buChar char="•"/>
              <a:tabLst>
                <a:tab pos="4140835" algn="l"/>
              </a:tabLst>
            </a:pPr>
            <a:r>
              <a:rPr lang="en-GB" sz="1500"/>
              <a:t>Even before the pandemic there were significant staff shortages. Pandemic-related burn-out and sickness absence have only added to the challenge. </a:t>
            </a:r>
          </a:p>
          <a:p>
            <a:pPr marL="285750" indent="-285750">
              <a:lnSpc>
                <a:spcPct val="110000"/>
              </a:lnSpc>
              <a:spcAft>
                <a:spcPts val="1200"/>
              </a:spcAft>
              <a:buFont typeface="Arial" panose="020B0604020202020204" pitchFamily="34" charset="0"/>
              <a:buChar char="•"/>
              <a:tabLst>
                <a:tab pos="4140835" algn="l"/>
              </a:tabLst>
            </a:pPr>
            <a:r>
              <a:rPr lang="en-GB" sz="1500"/>
              <a:t>Tackling the backlog and meeting demand imply the NHS workforce would need to grow by more than a fifth by 2024/25.</a:t>
            </a:r>
          </a:p>
          <a:p>
            <a:pPr marL="285750" indent="-285750">
              <a:lnSpc>
                <a:spcPct val="110000"/>
              </a:lnSpc>
              <a:spcAft>
                <a:spcPts val="1200"/>
              </a:spcAft>
              <a:buFont typeface="Arial" panose="020B0604020202020204" pitchFamily="34" charset="0"/>
              <a:buChar char="•"/>
              <a:tabLst>
                <a:tab pos="4140835" algn="l"/>
              </a:tabLst>
            </a:pPr>
            <a:r>
              <a:rPr lang="en-GB" sz="1500"/>
              <a:t>Improving social care may require the workforce to increase by more than a quarter.</a:t>
            </a:r>
          </a:p>
          <a:p>
            <a:pPr marL="285750" indent="-285750">
              <a:lnSpc>
                <a:spcPct val="110000"/>
              </a:lnSpc>
              <a:spcAft>
                <a:spcPts val="1200"/>
              </a:spcAft>
              <a:buFont typeface="Arial" panose="020B0604020202020204" pitchFamily="34" charset="0"/>
              <a:buChar char="•"/>
              <a:tabLst>
                <a:tab pos="4140835" algn="l"/>
              </a:tabLst>
            </a:pPr>
            <a:r>
              <a:rPr lang="en-GB" sz="1500"/>
              <a:t>Productivity gains may be labour saving but this sets out the scale of the challenge.</a:t>
            </a:r>
          </a:p>
        </p:txBody>
      </p:sp>
    </p:spTree>
    <p:extLst>
      <p:ext uri="{BB962C8B-B14F-4D97-AF65-F5344CB8AC3E}">
        <p14:creationId xmlns:p14="http://schemas.microsoft.com/office/powerpoint/2010/main" val="2171959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05E1-AE9B-4A30-9CA8-260232F239C5}"/>
              </a:ext>
            </a:extLst>
          </p:cNvPr>
          <p:cNvSpPr>
            <a:spLocks noGrp="1"/>
          </p:cNvSpPr>
          <p:nvPr>
            <p:ph type="title"/>
          </p:nvPr>
        </p:nvSpPr>
        <p:spPr>
          <a:xfrm>
            <a:off x="252000" y="273600"/>
            <a:ext cx="10826052" cy="612000"/>
          </a:xfrm>
        </p:spPr>
        <p:txBody>
          <a:bodyPr/>
          <a:lstStyle/>
          <a:p>
            <a:r>
              <a:rPr lang="en-US"/>
              <a:t>Funding increases for the NHS would also need to be matched by funding for the public health grant, Health Education England and DHSC capital to ensure the system has the resources it needs.</a:t>
            </a:r>
          </a:p>
        </p:txBody>
      </p:sp>
      <p:sp>
        <p:nvSpPr>
          <p:cNvPr id="4" name="Slide Number Placeholder 3">
            <a:extLst>
              <a:ext uri="{FF2B5EF4-FFF2-40B4-BE49-F238E27FC236}">
                <a16:creationId xmlns:a16="http://schemas.microsoft.com/office/drawing/2014/main" id="{9FAFC7E8-F219-440A-AB4A-4F2E7DB43566}"/>
              </a:ext>
            </a:extLst>
          </p:cNvPr>
          <p:cNvSpPr>
            <a:spLocks noGrp="1"/>
          </p:cNvSpPr>
          <p:nvPr>
            <p:ph type="sldNum" sz="quarter" idx="12"/>
          </p:nvPr>
        </p:nvSpPr>
        <p:spPr/>
        <p:txBody>
          <a:bodyPr/>
          <a:lstStyle/>
          <a:p>
            <a:fld id="{81671F1F-C2EB-4484-9694-2E03901D1FCF}" type="slidenum">
              <a:rPr lang="en-GB" smtClean="0"/>
              <a:t>26</a:t>
            </a:fld>
            <a:endParaRPr lang="en-GB"/>
          </a:p>
        </p:txBody>
      </p:sp>
      <p:graphicFrame>
        <p:nvGraphicFramePr>
          <p:cNvPr id="8" name="Table 7">
            <a:extLst>
              <a:ext uri="{FF2B5EF4-FFF2-40B4-BE49-F238E27FC236}">
                <a16:creationId xmlns:a16="http://schemas.microsoft.com/office/drawing/2014/main" id="{0699DA26-1876-4829-A171-03112CC1439C}"/>
              </a:ext>
            </a:extLst>
          </p:cNvPr>
          <p:cNvGraphicFramePr>
            <a:graphicFrameLocks noGrp="1"/>
          </p:cNvGraphicFramePr>
          <p:nvPr>
            <p:extLst>
              <p:ext uri="{D42A27DB-BD31-4B8C-83A1-F6EECF244321}">
                <p14:modId xmlns:p14="http://schemas.microsoft.com/office/powerpoint/2010/main" val="1782587415"/>
              </p:ext>
            </p:extLst>
          </p:nvPr>
        </p:nvGraphicFramePr>
        <p:xfrm>
          <a:off x="5063613" y="1638009"/>
          <a:ext cx="6718961" cy="4169232"/>
        </p:xfrm>
        <a:graphic>
          <a:graphicData uri="http://schemas.openxmlformats.org/drawingml/2006/table">
            <a:tbl>
              <a:tblPr firstRow="1" firstCol="1" bandRow="1">
                <a:tableStyleId>{69CF1AB2-1976-4502-BF36-3FF5EA218861}</a:tableStyleId>
              </a:tblPr>
              <a:tblGrid>
                <a:gridCol w="4083189">
                  <a:extLst>
                    <a:ext uri="{9D8B030D-6E8A-4147-A177-3AD203B41FA5}">
                      <a16:colId xmlns:a16="http://schemas.microsoft.com/office/drawing/2014/main" val="1585906651"/>
                    </a:ext>
                  </a:extLst>
                </a:gridCol>
                <a:gridCol w="1303679">
                  <a:extLst>
                    <a:ext uri="{9D8B030D-6E8A-4147-A177-3AD203B41FA5}">
                      <a16:colId xmlns:a16="http://schemas.microsoft.com/office/drawing/2014/main" val="3187431643"/>
                    </a:ext>
                  </a:extLst>
                </a:gridCol>
                <a:gridCol w="1332093">
                  <a:extLst>
                    <a:ext uri="{9D8B030D-6E8A-4147-A177-3AD203B41FA5}">
                      <a16:colId xmlns:a16="http://schemas.microsoft.com/office/drawing/2014/main" val="3806138582"/>
                    </a:ext>
                  </a:extLst>
                </a:gridCol>
              </a:tblGrid>
              <a:tr h="225034">
                <a:tc>
                  <a:txBody>
                    <a:bodyPr/>
                    <a:lstStyle/>
                    <a:p>
                      <a:pPr>
                        <a:lnSpc>
                          <a:spcPts val="1300"/>
                        </a:lnSpc>
                      </a:pPr>
                      <a:r>
                        <a:rPr lang="en-GB" sz="1600">
                          <a:solidFill>
                            <a:schemeClr val="bg1"/>
                          </a:solidFill>
                          <a:effectLst/>
                        </a:rPr>
                        <a:t>£bn (2021/22 prices)</a:t>
                      </a:r>
                      <a:endParaRPr lang="en-GB" sz="1800">
                        <a:solidFill>
                          <a:schemeClr val="bg1"/>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solidFill>
                      <a:schemeClr val="accent1"/>
                    </a:solidFill>
                  </a:tcPr>
                </a:tc>
                <a:tc>
                  <a:txBody>
                    <a:bodyPr/>
                    <a:lstStyle/>
                    <a:p>
                      <a:pPr algn="ctr">
                        <a:lnSpc>
                          <a:spcPts val="1300"/>
                        </a:lnSpc>
                      </a:pPr>
                      <a:r>
                        <a:rPr lang="en-GB" sz="1600">
                          <a:solidFill>
                            <a:schemeClr val="bg1"/>
                          </a:solidFill>
                          <a:effectLst/>
                        </a:rPr>
                        <a:t>2018/19</a:t>
                      </a:r>
                      <a:endParaRPr lang="en-GB" sz="1800">
                        <a:solidFill>
                          <a:schemeClr val="bg1"/>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solidFill>
                      <a:schemeClr val="accent1"/>
                    </a:solidFill>
                  </a:tcPr>
                </a:tc>
                <a:tc>
                  <a:txBody>
                    <a:bodyPr/>
                    <a:lstStyle/>
                    <a:p>
                      <a:pPr algn="ctr">
                        <a:lnSpc>
                          <a:spcPts val="1300"/>
                        </a:lnSpc>
                      </a:pPr>
                      <a:r>
                        <a:rPr lang="en-GB" sz="1600">
                          <a:solidFill>
                            <a:schemeClr val="bg1"/>
                          </a:solidFill>
                          <a:effectLst/>
                        </a:rPr>
                        <a:t>2024/25</a:t>
                      </a:r>
                      <a:endParaRPr lang="en-GB" sz="1800">
                        <a:solidFill>
                          <a:schemeClr val="bg1"/>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146515577"/>
                  </a:ext>
                </a:extLst>
              </a:tr>
              <a:tr h="225034">
                <a:tc gridSpan="3">
                  <a:txBody>
                    <a:bodyPr/>
                    <a:lstStyle/>
                    <a:p>
                      <a:pPr algn="ctr">
                        <a:lnSpc>
                          <a:spcPts val="1300"/>
                        </a:lnSpc>
                      </a:pPr>
                      <a:r>
                        <a:rPr lang="en-GB" sz="1600" b="1">
                          <a:solidFill>
                            <a:schemeClr val="bg1"/>
                          </a:solidFill>
                          <a:effectLst/>
                        </a:rPr>
                        <a:t>Stabilisation scenario</a:t>
                      </a:r>
                      <a:endParaRPr lang="en-GB" sz="1800" b="1">
                        <a:solidFill>
                          <a:schemeClr val="bg1"/>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42193457"/>
                  </a:ext>
                </a:extLst>
              </a:tr>
              <a:tr h="217433">
                <a:tc>
                  <a:txBody>
                    <a:bodyPr/>
                    <a:lstStyle/>
                    <a:p>
                      <a:pPr>
                        <a:lnSpc>
                          <a:spcPts val="1300"/>
                        </a:lnSpc>
                      </a:pPr>
                      <a:r>
                        <a:rPr lang="en-GB" sz="1600" b="0">
                          <a:effectLst/>
                          <a:latin typeface="+mn-lt"/>
                        </a:rPr>
                        <a:t>DHSC RDEL*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134.2</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169.5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15052928"/>
                  </a:ext>
                </a:extLst>
              </a:tr>
              <a:tr h="217433">
                <a:tc>
                  <a:txBody>
                    <a:bodyPr/>
                    <a:lstStyle/>
                    <a:p>
                      <a:pPr indent="977900">
                        <a:lnSpc>
                          <a:spcPts val="1300"/>
                        </a:lnSpc>
                      </a:pPr>
                      <a:r>
                        <a:rPr lang="en-GB" sz="1600" b="0">
                          <a:effectLst/>
                          <a:latin typeface="+mn-lt"/>
                        </a:rPr>
                        <a:t>Of which:</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nSpc>
                          <a:spcPts val="1300"/>
                        </a:lnSpc>
                      </a:pPr>
                      <a:endParaRPr lang="en-GB" sz="1600">
                        <a:solidFill>
                          <a:srgbClr val="000000"/>
                        </a:solidFill>
                        <a:effectLst/>
                        <a:latin typeface="+mn-lt"/>
                      </a:endParaRPr>
                    </a:p>
                  </a:txBody>
                  <a:tcPr marL="68580" marR="68580" marT="0" marB="0" anchor="b"/>
                </a:tc>
                <a:tc>
                  <a:txBody>
                    <a:bodyPr/>
                    <a:lstStyle/>
                    <a:p>
                      <a:pPr>
                        <a:lnSpc>
                          <a:spcPts val="1300"/>
                        </a:lnSpc>
                      </a:pPr>
                      <a:endParaRPr lang="en-GB" sz="1600">
                        <a:solidFill>
                          <a:srgbClr val="000000"/>
                        </a:solidFill>
                        <a:effectLst/>
                        <a:latin typeface="+mn-lt"/>
                      </a:endParaRPr>
                    </a:p>
                  </a:txBody>
                  <a:tcPr marL="68580" marR="68580" marT="0" marB="0" anchor="b"/>
                </a:tc>
                <a:extLst>
                  <a:ext uri="{0D108BD9-81ED-4DB2-BD59-A6C34878D82A}">
                    <a16:rowId xmlns:a16="http://schemas.microsoft.com/office/drawing/2014/main" val="1944919706"/>
                  </a:ext>
                </a:extLst>
              </a:tr>
              <a:tr h="217433">
                <a:tc>
                  <a:txBody>
                    <a:bodyPr/>
                    <a:lstStyle/>
                    <a:p>
                      <a:pPr indent="977900">
                        <a:lnSpc>
                          <a:spcPts val="1300"/>
                        </a:lnSpc>
                      </a:pPr>
                      <a:r>
                        <a:rPr lang="en-GB" sz="1600" b="0">
                          <a:effectLst/>
                          <a:latin typeface="+mn-lt"/>
                        </a:rPr>
                        <a:t>NHS RDEL*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123.3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155.3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74826426"/>
                  </a:ext>
                </a:extLst>
              </a:tr>
              <a:tr h="217433">
                <a:tc>
                  <a:txBody>
                    <a:bodyPr/>
                    <a:lstStyle/>
                    <a:p>
                      <a:pPr indent="977900">
                        <a:lnSpc>
                          <a:spcPts val="1300"/>
                        </a:lnSpc>
                      </a:pPr>
                      <a:r>
                        <a:rPr lang="en-GB" sz="1600" b="0">
                          <a:effectLst/>
                          <a:latin typeface="+mn-lt"/>
                        </a:rPr>
                        <a:t>Public Health grant</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3.5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4.3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92477812"/>
                  </a:ext>
                </a:extLst>
              </a:tr>
              <a:tr h="217433">
                <a:tc>
                  <a:txBody>
                    <a:bodyPr/>
                    <a:lstStyle/>
                    <a:p>
                      <a:pPr indent="977900">
                        <a:lnSpc>
                          <a:spcPts val="1300"/>
                        </a:lnSpc>
                      </a:pPr>
                      <a:r>
                        <a:rPr lang="en-GB" sz="1600" b="0">
                          <a:effectLst/>
                          <a:latin typeface="+mn-lt"/>
                        </a:rPr>
                        <a:t>Health Education England</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4.4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5.5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90976990"/>
                  </a:ext>
                </a:extLst>
              </a:tr>
              <a:tr h="217433">
                <a:tc>
                  <a:txBody>
                    <a:bodyPr/>
                    <a:lstStyle/>
                    <a:p>
                      <a:pPr>
                        <a:lnSpc>
                          <a:spcPts val="1300"/>
                        </a:lnSpc>
                      </a:pPr>
                      <a:r>
                        <a:rPr lang="en-GB" sz="1600" b="0">
                          <a:effectLst/>
                          <a:latin typeface="+mn-lt"/>
                        </a:rPr>
                        <a:t>DHSC CDEL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6.4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10.2</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08368741"/>
                  </a:ext>
                </a:extLst>
              </a:tr>
              <a:tr h="217433">
                <a:tc>
                  <a:txBody>
                    <a:bodyPr/>
                    <a:lstStyle/>
                    <a:p>
                      <a:pPr>
                        <a:lnSpc>
                          <a:spcPts val="1300"/>
                        </a:lnSpc>
                      </a:pPr>
                      <a:r>
                        <a:rPr lang="en-GB" sz="1600" b="0">
                          <a:effectLst/>
                          <a:latin typeface="+mn-lt"/>
                        </a:rPr>
                        <a:t>DHSC TDEL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140.6</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179.6</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93362677"/>
                  </a:ext>
                </a:extLst>
              </a:tr>
              <a:tr h="225034">
                <a:tc>
                  <a:txBody>
                    <a:bodyPr/>
                    <a:lstStyle/>
                    <a:p>
                      <a:pPr>
                        <a:lnSpc>
                          <a:spcPts val="1300"/>
                        </a:lnSpc>
                      </a:pPr>
                      <a:r>
                        <a:rPr lang="en-GB" sz="1600" b="0">
                          <a:effectLst/>
                          <a:latin typeface="+mn-lt"/>
                        </a:rPr>
                        <a:t>Social Care (2019/20 baseline)</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19.5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25.5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5912647"/>
                  </a:ext>
                </a:extLst>
              </a:tr>
              <a:tr h="225034">
                <a:tc gridSpan="3">
                  <a:txBody>
                    <a:bodyPr/>
                    <a:lstStyle/>
                    <a:p>
                      <a:pPr algn="ctr">
                        <a:lnSpc>
                          <a:spcPts val="1300"/>
                        </a:lnSpc>
                      </a:pPr>
                      <a:r>
                        <a:rPr lang="en-GB" sz="1600" b="1">
                          <a:solidFill>
                            <a:schemeClr val="bg1"/>
                          </a:solidFill>
                          <a:effectLst/>
                          <a:latin typeface="+mn-lt"/>
                        </a:rPr>
                        <a:t>Recovery scenario</a:t>
                      </a:r>
                      <a:endParaRPr lang="en-GB" sz="1600" b="1">
                        <a:solidFill>
                          <a:schemeClr val="bg1"/>
                        </a:solidFill>
                        <a:effectLst/>
                        <a:latin typeface="+mn-lt"/>
                        <a:ea typeface="Arial" panose="020B0604020202020204" pitchFamily="34" charset="0"/>
                        <a:cs typeface="Arial" panose="020B0604020202020204" pitchFamily="34" charset="0"/>
                      </a:endParaRPr>
                    </a:p>
                  </a:txBody>
                  <a:tcPr marL="68580" marR="68580" marT="0" marB="0" anchor="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5268857"/>
                  </a:ext>
                </a:extLst>
              </a:tr>
              <a:tr h="217433">
                <a:tc>
                  <a:txBody>
                    <a:bodyPr/>
                    <a:lstStyle/>
                    <a:p>
                      <a:pPr>
                        <a:lnSpc>
                          <a:spcPts val="1300"/>
                        </a:lnSpc>
                      </a:pPr>
                      <a:r>
                        <a:rPr lang="en-GB" sz="1600" b="0">
                          <a:effectLst/>
                          <a:latin typeface="+mn-lt"/>
                        </a:rPr>
                        <a:t>DHSC RDEL*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134.2</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175.0</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68074154"/>
                  </a:ext>
                </a:extLst>
              </a:tr>
              <a:tr h="217433">
                <a:tc>
                  <a:txBody>
                    <a:bodyPr/>
                    <a:lstStyle/>
                    <a:p>
                      <a:pPr indent="977900">
                        <a:lnSpc>
                          <a:spcPts val="1300"/>
                        </a:lnSpc>
                      </a:pPr>
                      <a:r>
                        <a:rPr lang="en-GB" sz="1600" b="0">
                          <a:effectLst/>
                          <a:latin typeface="+mn-lt"/>
                        </a:rPr>
                        <a:t>Of which:</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nSpc>
                          <a:spcPts val="1300"/>
                        </a:lnSpc>
                      </a:pPr>
                      <a:endParaRPr lang="en-GB" sz="1600">
                        <a:solidFill>
                          <a:srgbClr val="000000"/>
                        </a:solidFill>
                        <a:effectLst/>
                        <a:latin typeface="+mn-lt"/>
                      </a:endParaRPr>
                    </a:p>
                  </a:txBody>
                  <a:tcPr marL="68580" marR="68580" marT="0" marB="0" anchor="b"/>
                </a:tc>
                <a:tc>
                  <a:txBody>
                    <a:bodyPr/>
                    <a:lstStyle/>
                    <a:p>
                      <a:pPr>
                        <a:lnSpc>
                          <a:spcPts val="1300"/>
                        </a:lnSpc>
                      </a:pPr>
                      <a:endParaRPr lang="en-GB" sz="1600">
                        <a:solidFill>
                          <a:srgbClr val="000000"/>
                        </a:solidFill>
                        <a:effectLst/>
                        <a:latin typeface="+mn-lt"/>
                      </a:endParaRPr>
                    </a:p>
                  </a:txBody>
                  <a:tcPr marL="68580" marR="68580" marT="0" marB="0" anchor="b"/>
                </a:tc>
                <a:extLst>
                  <a:ext uri="{0D108BD9-81ED-4DB2-BD59-A6C34878D82A}">
                    <a16:rowId xmlns:a16="http://schemas.microsoft.com/office/drawing/2014/main" val="2766651609"/>
                  </a:ext>
                </a:extLst>
              </a:tr>
              <a:tr h="217433">
                <a:tc>
                  <a:txBody>
                    <a:bodyPr/>
                    <a:lstStyle/>
                    <a:p>
                      <a:pPr indent="977900">
                        <a:lnSpc>
                          <a:spcPts val="1300"/>
                        </a:lnSpc>
                      </a:pPr>
                      <a:r>
                        <a:rPr lang="en-GB" sz="1600" b="0">
                          <a:effectLst/>
                          <a:latin typeface="+mn-lt"/>
                        </a:rPr>
                        <a:t>NHS RDEL*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123.3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160.4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70440774"/>
                  </a:ext>
                </a:extLst>
              </a:tr>
              <a:tr h="217433">
                <a:tc>
                  <a:txBody>
                    <a:bodyPr/>
                    <a:lstStyle/>
                    <a:p>
                      <a:pPr indent="977900">
                        <a:lnSpc>
                          <a:spcPts val="1300"/>
                        </a:lnSpc>
                      </a:pPr>
                      <a:r>
                        <a:rPr lang="en-GB" sz="1600" b="0">
                          <a:effectLst/>
                          <a:latin typeface="+mn-lt"/>
                        </a:rPr>
                        <a:t>Public Health grant</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3.5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4.4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52244946"/>
                  </a:ext>
                </a:extLst>
              </a:tr>
              <a:tr h="217433">
                <a:tc>
                  <a:txBody>
                    <a:bodyPr/>
                    <a:lstStyle/>
                    <a:p>
                      <a:pPr indent="977900">
                        <a:lnSpc>
                          <a:spcPts val="1300"/>
                        </a:lnSpc>
                      </a:pPr>
                      <a:r>
                        <a:rPr lang="en-GB" sz="1600" b="0">
                          <a:effectLst/>
                          <a:latin typeface="+mn-lt"/>
                        </a:rPr>
                        <a:t>Health Education England</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4.4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5.7</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93068703"/>
                  </a:ext>
                </a:extLst>
              </a:tr>
              <a:tr h="217433">
                <a:tc>
                  <a:txBody>
                    <a:bodyPr/>
                    <a:lstStyle/>
                    <a:p>
                      <a:pPr>
                        <a:lnSpc>
                          <a:spcPts val="1300"/>
                        </a:lnSpc>
                      </a:pPr>
                      <a:r>
                        <a:rPr lang="en-GB" sz="1600" b="0">
                          <a:effectLst/>
                          <a:latin typeface="+mn-lt"/>
                        </a:rPr>
                        <a:t>DHSC CDEL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6.4</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10.3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29757670"/>
                  </a:ext>
                </a:extLst>
              </a:tr>
              <a:tr h="217433">
                <a:tc>
                  <a:txBody>
                    <a:bodyPr/>
                    <a:lstStyle/>
                    <a:p>
                      <a:pPr>
                        <a:lnSpc>
                          <a:spcPts val="1300"/>
                        </a:lnSpc>
                      </a:pPr>
                      <a:r>
                        <a:rPr lang="en-GB" sz="1600" b="0">
                          <a:effectLst/>
                          <a:latin typeface="+mn-lt"/>
                        </a:rPr>
                        <a:t>DHSC TDEL</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140.6</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185.3</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97907669"/>
                  </a:ext>
                </a:extLst>
              </a:tr>
              <a:tr h="225034">
                <a:tc>
                  <a:txBody>
                    <a:bodyPr/>
                    <a:lstStyle/>
                    <a:p>
                      <a:pPr>
                        <a:lnSpc>
                          <a:spcPts val="1300"/>
                        </a:lnSpc>
                      </a:pPr>
                      <a:r>
                        <a:rPr lang="en-GB" sz="1600" b="0">
                          <a:effectLst/>
                          <a:latin typeface="+mn-lt"/>
                        </a:rPr>
                        <a:t>Social Care (2019/20 baseline)</a:t>
                      </a:r>
                      <a:endParaRPr lang="en-GB" sz="1600" b="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19.5</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600">
                          <a:effectLst/>
                          <a:latin typeface="+mn-lt"/>
                        </a:rPr>
                        <a:t>30.0</a:t>
                      </a:r>
                      <a:endParaRPr lang="en-GB" sz="1600">
                        <a:solidFill>
                          <a:srgbClr val="000000"/>
                        </a:solidFill>
                        <a:effectLst/>
                        <a:latin typeface="+mn-lt"/>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68488668"/>
                  </a:ext>
                </a:extLst>
              </a:tr>
            </a:tbl>
          </a:graphicData>
        </a:graphic>
      </p:graphicFrame>
      <p:sp>
        <p:nvSpPr>
          <p:cNvPr id="7" name="TextBox 6">
            <a:extLst>
              <a:ext uri="{FF2B5EF4-FFF2-40B4-BE49-F238E27FC236}">
                <a16:creationId xmlns:a16="http://schemas.microsoft.com/office/drawing/2014/main" id="{77AF90DE-605D-4B27-B235-13AEEEBBEC80}"/>
              </a:ext>
            </a:extLst>
          </p:cNvPr>
          <p:cNvSpPr txBox="1"/>
          <p:nvPr/>
        </p:nvSpPr>
        <p:spPr>
          <a:xfrm>
            <a:off x="266302" y="1473439"/>
            <a:ext cx="4378884" cy="3076291"/>
          </a:xfrm>
          <a:prstGeom prst="rect">
            <a:avLst/>
          </a:prstGeom>
          <a:noFill/>
        </p:spPr>
        <p:txBody>
          <a:bodyPr wrap="square">
            <a:spAutoFit/>
          </a:bodyPr>
          <a:lstStyle/>
          <a:p>
            <a:pPr marL="285750" indent="-285750">
              <a:lnSpc>
                <a:spcPct val="110000"/>
              </a:lnSpc>
              <a:spcAft>
                <a:spcPts val="1200"/>
              </a:spcAft>
              <a:buFont typeface="Arial" panose="020B0604020202020204" pitchFamily="34" charset="0"/>
              <a:buChar char="•"/>
              <a:tabLst>
                <a:tab pos="4140835" algn="l"/>
              </a:tabLst>
            </a:pPr>
            <a:r>
              <a:rPr lang="en-GB" sz="1500"/>
              <a:t>Staffing needs can't be fixed overnight but investment should start now. </a:t>
            </a:r>
          </a:p>
          <a:p>
            <a:pPr marL="285750" indent="-285750">
              <a:lnSpc>
                <a:spcPct val="110000"/>
              </a:lnSpc>
              <a:spcAft>
                <a:spcPts val="1200"/>
              </a:spcAft>
              <a:buFont typeface="Arial" panose="020B0604020202020204" pitchFamily="34" charset="0"/>
              <a:buChar char="•"/>
              <a:tabLst>
                <a:tab pos="4140835" algn="l"/>
              </a:tabLst>
            </a:pPr>
            <a:r>
              <a:rPr lang="en-GB" sz="1500"/>
              <a:t>This means further funding for Health Education England.</a:t>
            </a:r>
          </a:p>
          <a:p>
            <a:pPr marL="285750" indent="-285750">
              <a:lnSpc>
                <a:spcPct val="110000"/>
              </a:lnSpc>
              <a:spcAft>
                <a:spcPts val="1200"/>
              </a:spcAft>
              <a:buFont typeface="Arial" panose="020B0604020202020204" pitchFamily="34" charset="0"/>
              <a:buChar char="•"/>
              <a:tabLst>
                <a:tab pos="4140835" algn="l"/>
              </a:tabLst>
            </a:pPr>
            <a:r>
              <a:rPr lang="en-GB" sz="1500"/>
              <a:t>To keep up with growth in NHS funding and improve prevention, the public health grant would need to rise. </a:t>
            </a:r>
          </a:p>
          <a:p>
            <a:pPr marL="285750" indent="-285750">
              <a:lnSpc>
                <a:spcPct val="110000"/>
              </a:lnSpc>
              <a:spcAft>
                <a:spcPts val="1200"/>
              </a:spcAft>
              <a:buFont typeface="Arial" panose="020B0604020202020204" pitchFamily="34" charset="0"/>
              <a:buChar char="•"/>
              <a:tabLst>
                <a:tab pos="4140835" algn="l"/>
              </a:tabLst>
            </a:pPr>
            <a:r>
              <a:rPr lang="en-GB" sz="1500"/>
              <a:t>Finally, significant investment in capital is also needed, including for additional beds and diagnostic equipment</a:t>
            </a:r>
            <a:r>
              <a:rPr lang="en-US" sz="1500"/>
              <a:t>.</a:t>
            </a:r>
            <a:endParaRPr lang="en-GB" sz="1500"/>
          </a:p>
        </p:txBody>
      </p:sp>
      <p:sp>
        <p:nvSpPr>
          <p:cNvPr id="9" name="TextBox 8">
            <a:extLst>
              <a:ext uri="{FF2B5EF4-FFF2-40B4-BE49-F238E27FC236}">
                <a16:creationId xmlns:a16="http://schemas.microsoft.com/office/drawing/2014/main" id="{774F585B-EFB9-48EE-88D6-809F7B7A3E1F}"/>
              </a:ext>
            </a:extLst>
          </p:cNvPr>
          <p:cNvSpPr txBox="1"/>
          <p:nvPr/>
        </p:nvSpPr>
        <p:spPr>
          <a:xfrm>
            <a:off x="4991071" y="1228485"/>
            <a:ext cx="5762919" cy="338554"/>
          </a:xfrm>
          <a:prstGeom prst="rect">
            <a:avLst/>
          </a:prstGeom>
          <a:noFill/>
        </p:spPr>
        <p:txBody>
          <a:bodyPr wrap="square">
            <a:spAutoFit/>
          </a:bodyPr>
          <a:lstStyle/>
          <a:p>
            <a:r>
              <a:rPr lang="en-GB" sz="1600" b="1">
                <a:solidFill>
                  <a:srgbClr val="890D03"/>
                </a:solidFill>
                <a:latin typeface="+mj-lt"/>
              </a:rPr>
              <a:t>Funding requirements, all budgets</a:t>
            </a:r>
          </a:p>
        </p:txBody>
      </p:sp>
      <p:sp>
        <p:nvSpPr>
          <p:cNvPr id="10" name="Footer Placeholder 2">
            <a:extLst>
              <a:ext uri="{FF2B5EF4-FFF2-40B4-BE49-F238E27FC236}">
                <a16:creationId xmlns:a16="http://schemas.microsoft.com/office/drawing/2014/main" id="{33690CEC-B869-4FA3-85FB-FC81B2DB2C8C}"/>
              </a:ext>
            </a:extLst>
          </p:cNvPr>
          <p:cNvSpPr txBox="1">
            <a:spLocks/>
          </p:cNvSpPr>
          <p:nvPr/>
        </p:nvSpPr>
        <p:spPr>
          <a:xfrm>
            <a:off x="5063614" y="5862875"/>
            <a:ext cx="6367188" cy="365125"/>
          </a:xfrm>
          <a:prstGeom prst="rect">
            <a:avLst/>
          </a:prstGeom>
        </p:spPr>
        <p:txBody>
          <a:bodyPr vert="horz" lIns="0" tIns="0" rIns="0" bIns="0" rtlCol="0" anchor="t" anchorCtr="0">
            <a:noAutofit/>
          </a:bodyPr>
          <a:lstStyle>
            <a:defPPr>
              <a:defRPr lang="en-US"/>
            </a:defPPr>
            <a:lvl1pPr marL="0" algn="l" defTabSz="914400" rtl="0" eaLnBrk="1" latinLnBrk="0" hangingPunct="1">
              <a:defRPr sz="1150" b="0" i="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Source: REAL Centre calculations</a:t>
            </a:r>
          </a:p>
          <a:p>
            <a:r>
              <a:rPr lang="en-GB"/>
              <a:t>*Absolute values for 2024/25 include NHS pensions adjustment of £2.85bn in nominal terms; growth rates exclude the pensions adjustment since it is not present in the baseline.</a:t>
            </a:r>
          </a:p>
          <a:p>
            <a:r>
              <a:rPr lang="en-GB"/>
              <a:t> </a:t>
            </a:r>
          </a:p>
        </p:txBody>
      </p:sp>
    </p:spTree>
    <p:extLst>
      <p:ext uri="{BB962C8B-B14F-4D97-AF65-F5344CB8AC3E}">
        <p14:creationId xmlns:p14="http://schemas.microsoft.com/office/powerpoint/2010/main" val="357420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D047-822E-403C-A6D0-5E17EF34D89D}"/>
              </a:ext>
            </a:extLst>
          </p:cNvPr>
          <p:cNvSpPr>
            <a:spLocks noGrp="1"/>
          </p:cNvSpPr>
          <p:nvPr>
            <p:ph type="title"/>
          </p:nvPr>
        </p:nvSpPr>
        <p:spPr>
          <a:xfrm>
            <a:off x="424544" y="1407602"/>
            <a:ext cx="11767456" cy="900000"/>
          </a:xfrm>
        </p:spPr>
        <p:txBody>
          <a:bodyPr/>
          <a:lstStyle/>
          <a:p>
            <a:r>
              <a:rPr lang="en-GB"/>
              <a:t>5. Implications</a:t>
            </a:r>
          </a:p>
        </p:txBody>
      </p:sp>
      <p:sp>
        <p:nvSpPr>
          <p:cNvPr id="4" name="Slide Number Placeholder 3">
            <a:extLst>
              <a:ext uri="{FF2B5EF4-FFF2-40B4-BE49-F238E27FC236}">
                <a16:creationId xmlns:a16="http://schemas.microsoft.com/office/drawing/2014/main" id="{9225C18C-DD9E-49CD-A690-8B4E3B2A728C}"/>
              </a:ext>
            </a:extLst>
          </p:cNvPr>
          <p:cNvSpPr>
            <a:spLocks noGrp="1"/>
          </p:cNvSpPr>
          <p:nvPr>
            <p:ph type="sldNum" sz="quarter" idx="12"/>
          </p:nvPr>
        </p:nvSpPr>
        <p:spPr/>
        <p:txBody>
          <a:bodyPr/>
          <a:lstStyle/>
          <a:p>
            <a:fld id="{81671F1F-C2EB-4484-9694-2E03901D1FCF}" type="slidenum">
              <a:rPr lang="en-GB" smtClean="0"/>
              <a:t>27</a:t>
            </a:fld>
            <a:endParaRPr lang="en-GB"/>
          </a:p>
        </p:txBody>
      </p:sp>
      <p:graphicFrame>
        <p:nvGraphicFramePr>
          <p:cNvPr id="6" name="Diagram 5">
            <a:extLst>
              <a:ext uri="{FF2B5EF4-FFF2-40B4-BE49-F238E27FC236}">
                <a16:creationId xmlns:a16="http://schemas.microsoft.com/office/drawing/2014/main" id="{362996CD-1096-4D73-9777-78360628A26E}"/>
              </a:ext>
            </a:extLst>
          </p:cNvPr>
          <p:cNvGraphicFramePr/>
          <p:nvPr>
            <p:extLst>
              <p:ext uri="{D42A27DB-BD31-4B8C-83A1-F6EECF244321}">
                <p14:modId xmlns:p14="http://schemas.microsoft.com/office/powerpoint/2010/main" val="473923066"/>
              </p:ext>
            </p:extLst>
          </p:nvPr>
        </p:nvGraphicFramePr>
        <p:xfrm>
          <a:off x="103414" y="2402398"/>
          <a:ext cx="1198517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479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612D47-EE35-45BD-B464-9D058A9E4D9A}"/>
              </a:ext>
            </a:extLst>
          </p:cNvPr>
          <p:cNvSpPr>
            <a:spLocks noGrp="1"/>
          </p:cNvSpPr>
          <p:nvPr>
            <p:ph type="sldNum" sz="quarter" idx="12"/>
          </p:nvPr>
        </p:nvSpPr>
        <p:spPr/>
        <p:txBody>
          <a:bodyPr/>
          <a:lstStyle/>
          <a:p>
            <a:fld id="{81671F1F-C2EB-4484-9694-2E03901D1FCF}" type="slidenum">
              <a:rPr lang="en-GB" smtClean="0"/>
              <a:t>28</a:t>
            </a:fld>
            <a:endParaRPr lang="en-GB"/>
          </a:p>
        </p:txBody>
      </p:sp>
      <p:sp>
        <p:nvSpPr>
          <p:cNvPr id="5" name="Text Placeholder 4">
            <a:extLst>
              <a:ext uri="{FF2B5EF4-FFF2-40B4-BE49-F238E27FC236}">
                <a16:creationId xmlns:a16="http://schemas.microsoft.com/office/drawing/2014/main" id="{467622FC-ED71-4978-989F-E02857EC00F9}"/>
              </a:ext>
            </a:extLst>
          </p:cNvPr>
          <p:cNvSpPr>
            <a:spLocks noGrp="1"/>
          </p:cNvSpPr>
          <p:nvPr>
            <p:ph type="body" sz="quarter" idx="13"/>
          </p:nvPr>
        </p:nvSpPr>
        <p:spPr>
          <a:xfrm>
            <a:off x="303836" y="1183023"/>
            <a:ext cx="10027653" cy="4104000"/>
          </a:xfrm>
        </p:spPr>
        <p:txBody>
          <a:bodyPr/>
          <a:lstStyle/>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Rising numbers of older people, chronic conditions and deaths in the coming decade imply high underlying pressures for care; the outlook for pay will be critical to the funding implications associated with those pressures.</a:t>
            </a:r>
          </a:p>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The ongoing impact of COVID-19, in particular the impact on service productivity, affect funding requirements significantly. </a:t>
            </a:r>
          </a:p>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There are key policy choices and funding requirements associated with the speed and ambition for clearing the NHS elective backlog. </a:t>
            </a:r>
          </a:p>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Similarly, the government has key policy choices for its level of ambition for adult social care and funding requirements to improve the service are higher than the NHS.</a:t>
            </a:r>
          </a:p>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Additional capacity is needed to return to NHS constitutional standards and clear the elective backlog.</a:t>
            </a:r>
            <a:endParaRPr lang="en-GB" b="1">
              <a:solidFill>
                <a:srgbClr val="000000"/>
              </a:solidFill>
              <a:ea typeface="Arial" panose="020B0604020202020204" pitchFamily="34" charset="0"/>
            </a:endParaRPr>
          </a:p>
          <a:p>
            <a:pPr marL="539750" lvl="2" indent="-400050">
              <a:lnSpc>
                <a:spcPct val="110000"/>
              </a:lnSpc>
              <a:spcAft>
                <a:spcPts val="600"/>
              </a:spcAft>
              <a:buFont typeface="+mj-lt"/>
              <a:buAutoNum type="arabicPeriod"/>
              <a:tabLst>
                <a:tab pos="4140835" algn="l"/>
              </a:tabLst>
            </a:pPr>
            <a:r>
              <a:rPr lang="en-GB">
                <a:solidFill>
                  <a:srgbClr val="000000"/>
                </a:solidFill>
                <a:ea typeface="Arial" panose="020B0604020202020204" pitchFamily="34" charset="0"/>
              </a:rPr>
              <a:t>The NHS and adult social care workforce will need to grow to meet these pressures and deliver policy. </a:t>
            </a:r>
            <a:endParaRPr lang="en-GB"/>
          </a:p>
          <a:p>
            <a:pPr marL="0" indent="0">
              <a:buNone/>
            </a:pPr>
            <a:endParaRPr lang="en-GB"/>
          </a:p>
        </p:txBody>
      </p:sp>
      <p:sp>
        <p:nvSpPr>
          <p:cNvPr id="8" name="Title 1">
            <a:extLst>
              <a:ext uri="{FF2B5EF4-FFF2-40B4-BE49-F238E27FC236}">
                <a16:creationId xmlns:a16="http://schemas.microsoft.com/office/drawing/2014/main" id="{0703C6B7-2C48-4498-8DF9-F5830B98DFCF}"/>
              </a:ext>
            </a:extLst>
          </p:cNvPr>
          <p:cNvSpPr txBox="1">
            <a:spLocks/>
          </p:cNvSpPr>
          <p:nvPr/>
        </p:nvSpPr>
        <p:spPr>
          <a:xfrm>
            <a:off x="252000" y="273600"/>
            <a:ext cx="10515600" cy="612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b="1" i="0" kern="1200">
                <a:solidFill>
                  <a:schemeClr val="tx1"/>
                </a:solidFill>
                <a:latin typeface="+mj-lt"/>
                <a:ea typeface="+mj-ea"/>
                <a:cs typeface="+mj-cs"/>
              </a:defRPr>
            </a:lvl1pPr>
          </a:lstStyle>
          <a:p>
            <a:pPr marL="0" indent="0">
              <a:lnSpc>
                <a:spcPct val="110000"/>
              </a:lnSpc>
              <a:spcAft>
                <a:spcPts val="600"/>
              </a:spcAft>
              <a:buNone/>
              <a:tabLst>
                <a:tab pos="4140835" algn="l"/>
              </a:tabLst>
            </a:pPr>
            <a:r>
              <a:rPr lang="en-GB" sz="2250"/>
              <a:t>Key implications of our analysis </a:t>
            </a:r>
          </a:p>
        </p:txBody>
      </p:sp>
      <p:sp>
        <p:nvSpPr>
          <p:cNvPr id="9" name="TextBox 8">
            <a:extLst>
              <a:ext uri="{FF2B5EF4-FFF2-40B4-BE49-F238E27FC236}">
                <a16:creationId xmlns:a16="http://schemas.microsoft.com/office/drawing/2014/main" id="{E91B7BA1-ADD9-438C-AFD4-1BAEBCF78401}"/>
              </a:ext>
            </a:extLst>
          </p:cNvPr>
          <p:cNvSpPr txBox="1"/>
          <p:nvPr/>
        </p:nvSpPr>
        <p:spPr>
          <a:xfrm>
            <a:off x="1784015" y="6353940"/>
            <a:ext cx="8430502" cy="260136"/>
          </a:xfrm>
          <a:prstGeom prst="rect">
            <a:avLst/>
          </a:prstGeom>
          <a:noFill/>
        </p:spPr>
        <p:txBody>
          <a:bodyPr wrap="square" rtlCol="0">
            <a:spAutoFit/>
          </a:bodyPr>
          <a:lstStyle/>
          <a:p>
            <a:pPr>
              <a:lnSpc>
                <a:spcPct val="110000"/>
              </a:lnSpc>
              <a:spcAft>
                <a:spcPts val="1200"/>
              </a:spcAft>
              <a:tabLst>
                <a:tab pos="4140835" algn="l"/>
              </a:tabLst>
            </a:pPr>
            <a:r>
              <a:rPr lang="en-GB" sz="1050">
                <a:solidFill>
                  <a:srgbClr val="000000"/>
                </a:solidFill>
                <a:effectLst/>
                <a:latin typeface="Calibri" panose="020F0502020204030204" pitchFamily="34" charset="0"/>
                <a:ea typeface="Times New Roman" panose="02020603050405020304" pitchFamily="18" charset="0"/>
              </a:rPr>
              <a:t>* Absolute values include NHS pensions adjustment of £2.85bn in nominal terms; growth rates exclude pension adjustment</a:t>
            </a:r>
            <a:endParaRPr lang="en-GB" sz="105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1095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2BCB-EFE1-4FE4-A9F4-4F82EEEDC0BC}"/>
              </a:ext>
            </a:extLst>
          </p:cNvPr>
          <p:cNvSpPr>
            <a:spLocks noGrp="1"/>
          </p:cNvSpPr>
          <p:nvPr>
            <p:ph type="title"/>
          </p:nvPr>
        </p:nvSpPr>
        <p:spPr/>
        <p:txBody>
          <a:bodyPr/>
          <a:lstStyle/>
          <a:p>
            <a:r>
              <a:rPr lang="en-GB"/>
              <a:t>Annex – scenario assumptions</a:t>
            </a:r>
          </a:p>
        </p:txBody>
      </p:sp>
      <p:sp>
        <p:nvSpPr>
          <p:cNvPr id="4" name="Slide Number Placeholder 3">
            <a:extLst>
              <a:ext uri="{FF2B5EF4-FFF2-40B4-BE49-F238E27FC236}">
                <a16:creationId xmlns:a16="http://schemas.microsoft.com/office/drawing/2014/main" id="{A1004626-0125-4A4B-8AE5-A29901F8C7AC}"/>
              </a:ext>
            </a:extLst>
          </p:cNvPr>
          <p:cNvSpPr>
            <a:spLocks noGrp="1"/>
          </p:cNvSpPr>
          <p:nvPr>
            <p:ph type="sldNum" sz="quarter" idx="12"/>
          </p:nvPr>
        </p:nvSpPr>
        <p:spPr/>
        <p:txBody>
          <a:bodyPr/>
          <a:lstStyle/>
          <a:p>
            <a:fld id="{81671F1F-C2EB-4484-9694-2E03901D1FCF}" type="slidenum">
              <a:rPr lang="en-GB" smtClean="0"/>
              <a:t>29</a:t>
            </a:fld>
            <a:endParaRPr lang="en-GB"/>
          </a:p>
        </p:txBody>
      </p:sp>
    </p:spTree>
    <p:extLst>
      <p:ext uri="{BB962C8B-B14F-4D97-AF65-F5344CB8AC3E}">
        <p14:creationId xmlns:p14="http://schemas.microsoft.com/office/powerpoint/2010/main" val="220082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D047-822E-403C-A6D0-5E17EF34D89D}"/>
              </a:ext>
            </a:extLst>
          </p:cNvPr>
          <p:cNvSpPr>
            <a:spLocks noGrp="1"/>
          </p:cNvSpPr>
          <p:nvPr>
            <p:ph type="title"/>
          </p:nvPr>
        </p:nvSpPr>
        <p:spPr>
          <a:xfrm>
            <a:off x="424544" y="1407602"/>
            <a:ext cx="11767456" cy="900000"/>
          </a:xfrm>
        </p:spPr>
        <p:txBody>
          <a:bodyPr/>
          <a:lstStyle/>
          <a:p>
            <a:r>
              <a:rPr lang="en-GB"/>
              <a:t>1. Our approach</a:t>
            </a:r>
          </a:p>
        </p:txBody>
      </p:sp>
      <p:sp>
        <p:nvSpPr>
          <p:cNvPr id="4" name="Slide Number Placeholder 3">
            <a:extLst>
              <a:ext uri="{FF2B5EF4-FFF2-40B4-BE49-F238E27FC236}">
                <a16:creationId xmlns:a16="http://schemas.microsoft.com/office/drawing/2014/main" id="{9225C18C-DD9E-49CD-A690-8B4E3B2A728C}"/>
              </a:ext>
            </a:extLst>
          </p:cNvPr>
          <p:cNvSpPr>
            <a:spLocks noGrp="1"/>
          </p:cNvSpPr>
          <p:nvPr>
            <p:ph type="sldNum" sz="quarter" idx="12"/>
          </p:nvPr>
        </p:nvSpPr>
        <p:spPr/>
        <p:txBody>
          <a:bodyPr/>
          <a:lstStyle/>
          <a:p>
            <a:fld id="{81671F1F-C2EB-4484-9694-2E03901D1FCF}" type="slidenum">
              <a:rPr lang="en-GB" smtClean="0"/>
              <a:t>3</a:t>
            </a:fld>
            <a:endParaRPr lang="en-GB"/>
          </a:p>
        </p:txBody>
      </p:sp>
      <p:graphicFrame>
        <p:nvGraphicFramePr>
          <p:cNvPr id="5" name="Diagram 4">
            <a:extLst>
              <a:ext uri="{FF2B5EF4-FFF2-40B4-BE49-F238E27FC236}">
                <a16:creationId xmlns:a16="http://schemas.microsoft.com/office/drawing/2014/main" id="{AA96A2A7-5C3A-4363-80AC-D4DC61E28101}"/>
              </a:ext>
            </a:extLst>
          </p:cNvPr>
          <p:cNvGraphicFramePr/>
          <p:nvPr>
            <p:extLst>
              <p:ext uri="{D42A27DB-BD31-4B8C-83A1-F6EECF244321}">
                <p14:modId xmlns:p14="http://schemas.microsoft.com/office/powerpoint/2010/main" val="3965143122"/>
              </p:ext>
            </p:extLst>
          </p:nvPr>
        </p:nvGraphicFramePr>
        <p:xfrm>
          <a:off x="103414" y="2402398"/>
          <a:ext cx="1198517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67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FBA7-C1E3-1F44-AC75-BADBDEB0B443}"/>
              </a:ext>
            </a:extLst>
          </p:cNvPr>
          <p:cNvSpPr>
            <a:spLocks noGrp="1"/>
          </p:cNvSpPr>
          <p:nvPr>
            <p:ph type="title"/>
          </p:nvPr>
        </p:nvSpPr>
        <p:spPr>
          <a:xfrm>
            <a:off x="252000" y="273600"/>
            <a:ext cx="11099366" cy="612000"/>
          </a:xfrm>
        </p:spPr>
        <p:txBody>
          <a:bodyPr/>
          <a:lstStyle/>
          <a:p>
            <a:r>
              <a:rPr lang="en-GB" sz="2000"/>
              <a:t>A number of assumptions are held constant across both scenarios. These include those relating to underlying pressures, and some relating to policy choices.</a:t>
            </a:r>
            <a:endParaRPr lang="en-US" sz="3600"/>
          </a:p>
        </p:txBody>
      </p:sp>
      <p:sp>
        <p:nvSpPr>
          <p:cNvPr id="5" name="Slide Number Placeholder 4">
            <a:extLst>
              <a:ext uri="{FF2B5EF4-FFF2-40B4-BE49-F238E27FC236}">
                <a16:creationId xmlns:a16="http://schemas.microsoft.com/office/drawing/2014/main" id="{503FFC7C-4807-454C-8D6D-1B76B15723BB}"/>
              </a:ext>
            </a:extLst>
          </p:cNvPr>
          <p:cNvSpPr>
            <a:spLocks noGrp="1"/>
          </p:cNvSpPr>
          <p:nvPr>
            <p:ph type="sldNum" sz="quarter" idx="12"/>
          </p:nvPr>
        </p:nvSpPr>
        <p:spPr>
          <a:xfrm>
            <a:off x="11481822" y="6463574"/>
            <a:ext cx="360000" cy="180000"/>
          </a:xfrm>
        </p:spPr>
        <p:txBody>
          <a:bodyPr/>
          <a:lstStyle/>
          <a:p>
            <a:fld id="{81671F1F-C2EB-4484-9694-2E03901D1FCF}" type="slidenum">
              <a:rPr lang="en-GB" smtClean="0"/>
              <a:t>30</a:t>
            </a:fld>
            <a:endParaRPr lang="en-GB"/>
          </a:p>
        </p:txBody>
      </p:sp>
      <p:graphicFrame>
        <p:nvGraphicFramePr>
          <p:cNvPr id="3" name="Table 3">
            <a:extLst>
              <a:ext uri="{FF2B5EF4-FFF2-40B4-BE49-F238E27FC236}">
                <a16:creationId xmlns:a16="http://schemas.microsoft.com/office/drawing/2014/main" id="{7AF00A3F-693D-4225-B84B-4A089C9C65F1}"/>
              </a:ext>
            </a:extLst>
          </p:cNvPr>
          <p:cNvGraphicFramePr>
            <a:graphicFrameLocks noGrp="1"/>
          </p:cNvGraphicFramePr>
          <p:nvPr>
            <p:extLst>
              <p:ext uri="{D42A27DB-BD31-4B8C-83A1-F6EECF244321}">
                <p14:modId xmlns:p14="http://schemas.microsoft.com/office/powerpoint/2010/main" val="649312553"/>
              </p:ext>
            </p:extLst>
          </p:nvPr>
        </p:nvGraphicFramePr>
        <p:xfrm>
          <a:off x="255100" y="1017347"/>
          <a:ext cx="11336536" cy="4478231"/>
        </p:xfrm>
        <a:graphic>
          <a:graphicData uri="http://schemas.openxmlformats.org/drawingml/2006/table">
            <a:tbl>
              <a:tblPr firstRow="1" bandRow="1">
                <a:tableStyleId>{5C22544A-7EE6-4342-B048-85BDC9FD1C3A}</a:tableStyleId>
              </a:tblPr>
              <a:tblGrid>
                <a:gridCol w="1282298">
                  <a:extLst>
                    <a:ext uri="{9D8B030D-6E8A-4147-A177-3AD203B41FA5}">
                      <a16:colId xmlns:a16="http://schemas.microsoft.com/office/drawing/2014/main" val="3629111978"/>
                    </a:ext>
                  </a:extLst>
                </a:gridCol>
                <a:gridCol w="215623">
                  <a:extLst>
                    <a:ext uri="{9D8B030D-6E8A-4147-A177-3AD203B41FA5}">
                      <a16:colId xmlns:a16="http://schemas.microsoft.com/office/drawing/2014/main" val="3255161560"/>
                    </a:ext>
                  </a:extLst>
                </a:gridCol>
                <a:gridCol w="2025159">
                  <a:extLst>
                    <a:ext uri="{9D8B030D-6E8A-4147-A177-3AD203B41FA5}">
                      <a16:colId xmlns:a16="http://schemas.microsoft.com/office/drawing/2014/main" val="4261577891"/>
                    </a:ext>
                  </a:extLst>
                </a:gridCol>
                <a:gridCol w="3889534">
                  <a:extLst>
                    <a:ext uri="{9D8B030D-6E8A-4147-A177-3AD203B41FA5}">
                      <a16:colId xmlns:a16="http://schemas.microsoft.com/office/drawing/2014/main" val="2739304988"/>
                    </a:ext>
                  </a:extLst>
                </a:gridCol>
                <a:gridCol w="3923922">
                  <a:extLst>
                    <a:ext uri="{9D8B030D-6E8A-4147-A177-3AD203B41FA5}">
                      <a16:colId xmlns:a16="http://schemas.microsoft.com/office/drawing/2014/main" val="916206203"/>
                    </a:ext>
                  </a:extLst>
                </a:gridCol>
              </a:tblGrid>
              <a:tr h="329760">
                <a:tc gridSpan="2">
                  <a:txBody>
                    <a:bodyPr/>
                    <a:lstStyle/>
                    <a:p>
                      <a:endParaRPr lang="en-GB" sz="1400"/>
                    </a:p>
                  </a:txBody>
                  <a:tcPr>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GB" sz="1400"/>
                    </a:p>
                  </a:txBody>
                  <a:tcPr>
                    <a:lnB w="12700" cap="flat" cmpd="sng" algn="ctr">
                      <a:solidFill>
                        <a:schemeClr val="accent1"/>
                      </a:solidFill>
                      <a:prstDash val="solid"/>
                      <a:round/>
                      <a:headEnd type="none" w="med" len="med"/>
                      <a:tailEnd type="none" w="med" len="med"/>
                    </a:lnB>
                    <a:solidFill>
                      <a:schemeClr val="bg1"/>
                    </a:solidFill>
                  </a:tcPr>
                </a:tc>
                <a:tc>
                  <a:txBody>
                    <a:bodyPr/>
                    <a:lstStyle/>
                    <a:p>
                      <a:endParaRPr lang="en-GB" sz="1400"/>
                    </a:p>
                  </a:txBody>
                  <a:tcPr>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Stabilisation</a:t>
                      </a:r>
                    </a:p>
                  </a:txBody>
                  <a:tcPr>
                    <a:lnB w="12700" cap="flat" cmpd="sng" algn="ctr">
                      <a:solidFill>
                        <a:schemeClr val="accent1"/>
                      </a:solidFill>
                      <a:prstDash val="solid"/>
                      <a:round/>
                      <a:headEnd type="none" w="med" len="med"/>
                      <a:tailEnd type="none" w="med" len="med"/>
                    </a:lnB>
                  </a:tcPr>
                </a:tc>
                <a:tc>
                  <a:txBody>
                    <a:bodyPr/>
                    <a:lstStyle/>
                    <a:p>
                      <a:r>
                        <a:rPr lang="en-GB" sz="1400"/>
                        <a:t>Recovery</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9302649"/>
                  </a:ext>
                </a:extLst>
              </a:tr>
              <a:tr h="812843">
                <a:tc gridSpan="3">
                  <a:txBody>
                    <a:bodyPr/>
                    <a:lstStyle/>
                    <a:p>
                      <a:r>
                        <a:rPr lang="en-GB" sz="1400" b="1">
                          <a:solidFill>
                            <a:schemeClr val="bg1"/>
                          </a:solidFill>
                        </a:rPr>
                        <a:t>Scenario summary</a:t>
                      </a: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solidFill>
                  </a:tcPr>
                </a:tc>
                <a:tc hMerge="1">
                  <a:txBody>
                    <a:bodyPr/>
                    <a:lstStyle/>
                    <a:p>
                      <a:endParaRPr lang="en-GB"/>
                    </a:p>
                  </a:txBody>
                  <a:tcPr/>
                </a:tc>
                <a:tc hMerge="1">
                  <a:txBody>
                    <a:bodyPr/>
                    <a:lstStyle/>
                    <a:p>
                      <a:endParaRPr lang="en-GB"/>
                    </a:p>
                  </a:txBody>
                  <a:tcPr/>
                </a:tc>
                <a:tc>
                  <a:txBody>
                    <a:bodyPr/>
                    <a:lstStyle/>
                    <a:p>
                      <a:r>
                        <a:rPr lang="en-GB" sz="1400"/>
                        <a:t>The system is stabilised after the COVID-19 shock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The ongoing effects of COVID-19 are limited and more ambitious policy choices are made to fund recovery.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78985951"/>
                  </a:ext>
                </a:extLst>
              </a:tr>
              <a:tr h="568990">
                <a:tc rowSpan="3">
                  <a:txBody>
                    <a:bodyPr/>
                    <a:lstStyle/>
                    <a:p>
                      <a:r>
                        <a:rPr lang="en-GB" sz="1400" b="1">
                          <a:solidFill>
                            <a:schemeClr val="bg1"/>
                          </a:solidFill>
                        </a:rPr>
                        <a:t>Assumptions held constant across all scenarios</a:t>
                      </a:r>
                    </a:p>
                  </a:txBody>
                  <a:tcPr>
                    <a:lnR w="12700" cap="flat" cmpd="sng" algn="ctr">
                      <a:solidFill>
                        <a:schemeClr val="accent1"/>
                      </a:solidFill>
                      <a:prstDash val="solid"/>
                      <a:round/>
                      <a:headEnd type="none" w="med" len="med"/>
                      <a:tailEnd type="none" w="med" len="med"/>
                    </a:lnR>
                    <a:solidFill>
                      <a:schemeClr val="accent1"/>
                    </a:solidFill>
                  </a:tcPr>
                </a:tc>
                <a:tc gridSpan="2">
                  <a:txBody>
                    <a:bodyPr/>
                    <a:lstStyle/>
                    <a:p>
                      <a:r>
                        <a:rPr lang="en-GB" sz="1400" i="1"/>
                        <a:t>Demand factors</a:t>
                      </a:r>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r>
                        <a:rPr lang="en-GB"/>
                        <a:t>Demand factors</a:t>
                      </a:r>
                    </a:p>
                  </a:txBody>
                  <a:tcPr/>
                </a:tc>
                <a:tc gridSpan="2">
                  <a:txBody>
                    <a:bodyPr/>
                    <a:lstStyle/>
                    <a:p>
                      <a:r>
                        <a:rPr lang="en-GB" sz="1400"/>
                        <a:t>Size and age structure of the population</a:t>
                      </a:r>
                    </a:p>
                    <a:p>
                      <a:r>
                        <a:rPr lang="en-GB" sz="1400"/>
                        <a:t>Mortality and birth rates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2137961402"/>
                  </a:ext>
                </a:extLst>
              </a:tr>
              <a:tr h="1709942">
                <a:tc vMerge="1">
                  <a:txBody>
                    <a:bodyPr/>
                    <a:lstStyle/>
                    <a:p>
                      <a:endParaRPr lang="en-GB"/>
                    </a:p>
                  </a:txBody>
                  <a:tcPr/>
                </a:tc>
                <a:tc gridSpan="2">
                  <a:txBody>
                    <a:bodyPr/>
                    <a:lstStyle/>
                    <a:p>
                      <a:r>
                        <a:rPr lang="en-GB" sz="1400" i="1"/>
                        <a:t>Supply factors</a:t>
                      </a:r>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r>
                        <a:rPr lang="en-GB"/>
                        <a:t>Supply factors</a:t>
                      </a:r>
                    </a:p>
                  </a:txBody>
                  <a:tcPr/>
                </a:tc>
                <a:tc gridSpan="2">
                  <a:txBody>
                    <a:bodyPr/>
                    <a:lstStyle/>
                    <a:p>
                      <a:r>
                        <a:rPr lang="en-US" sz="1400" kern="1200">
                          <a:solidFill>
                            <a:schemeClr val="dk1"/>
                          </a:solidFill>
                          <a:effectLst/>
                          <a:latin typeface="+mn-lt"/>
                          <a:ea typeface="+mn-ea"/>
                          <a:cs typeface="+mn-cs"/>
                        </a:rPr>
                        <a:t>Hospital drug price growth (5.9% in real terms) and community drug price growth (flat in real terms)</a:t>
                      </a:r>
                      <a:endParaRPr lang="en-GB" sz="1400" kern="1200">
                        <a:solidFill>
                          <a:schemeClr val="dk1"/>
                        </a:solidFill>
                        <a:effectLst/>
                        <a:latin typeface="+mn-lt"/>
                        <a:ea typeface="+mn-ea"/>
                        <a:cs typeface="+mn-cs"/>
                      </a:endParaRPr>
                    </a:p>
                    <a:p>
                      <a:r>
                        <a:rPr lang="en-US" sz="1400" kern="1200">
                          <a:solidFill>
                            <a:schemeClr val="dk1"/>
                          </a:solidFill>
                          <a:effectLst/>
                          <a:latin typeface="+mn-lt"/>
                          <a:ea typeface="+mn-ea"/>
                          <a:cs typeface="+mn-cs"/>
                        </a:rPr>
                        <a:t>Actual NHS pay growth (2018/19 to 2020/21)</a:t>
                      </a:r>
                      <a:endParaRPr lang="en-GB" sz="1400" kern="1200">
                        <a:solidFill>
                          <a:schemeClr val="dk1"/>
                        </a:solidFill>
                        <a:effectLst/>
                        <a:latin typeface="+mn-lt"/>
                        <a:ea typeface="+mn-ea"/>
                        <a:cs typeface="+mn-cs"/>
                      </a:endParaRPr>
                    </a:p>
                    <a:p>
                      <a:r>
                        <a:rPr lang="en-US" sz="1400" kern="1200">
                          <a:solidFill>
                            <a:schemeClr val="dk1"/>
                          </a:solidFill>
                          <a:effectLst/>
                          <a:latin typeface="+mn-lt"/>
                          <a:ea typeface="+mn-ea"/>
                          <a:cs typeface="+mn-cs"/>
                        </a:rPr>
                        <a:t>Flat productivity during COVID-19 pandemic (2020/21 to 2021/22)</a:t>
                      </a:r>
                      <a:endParaRPr lang="en-GB" sz="1400" kern="1200">
                        <a:solidFill>
                          <a:schemeClr val="dk1"/>
                        </a:solidFill>
                        <a:effectLst/>
                        <a:latin typeface="+mn-lt"/>
                        <a:ea typeface="+mn-ea"/>
                        <a:cs typeface="+mn-cs"/>
                      </a:endParaRPr>
                    </a:p>
                    <a:p>
                      <a:r>
                        <a:rPr lang="en-US" sz="1400" kern="1200">
                          <a:solidFill>
                            <a:schemeClr val="dk1"/>
                          </a:solidFill>
                          <a:effectLst/>
                          <a:latin typeface="+mn-lt"/>
                          <a:ea typeface="+mn-ea"/>
                          <a:cs typeface="+mn-cs"/>
                        </a:rPr>
                        <a:t>Capital funding grows with plans and with NHS RDEL</a:t>
                      </a:r>
                      <a:endParaRPr lang="en-GB" sz="1400" kern="1200">
                        <a:solidFill>
                          <a:schemeClr val="dk1"/>
                        </a:solidFill>
                        <a:effectLst/>
                        <a:latin typeface="+mn-lt"/>
                        <a:ea typeface="+mn-ea"/>
                        <a:cs typeface="+mn-cs"/>
                      </a:endParaRPr>
                    </a:p>
                    <a:p>
                      <a:r>
                        <a:rPr lang="en-US" sz="1400" kern="1200">
                          <a:solidFill>
                            <a:schemeClr val="dk1"/>
                          </a:solidFill>
                          <a:effectLst/>
                          <a:latin typeface="+mn-lt"/>
                          <a:ea typeface="+mn-ea"/>
                          <a:cs typeface="+mn-cs"/>
                        </a:rPr>
                        <a:t>Public Health grant and Health Education England funding grows in line with NHS RDEL</a:t>
                      </a:r>
                      <a:endParaRPr lang="en-GB" sz="1400" kern="1200">
                        <a:solidFill>
                          <a:schemeClr val="dk1"/>
                        </a:solidFill>
                        <a:effectLst/>
                        <a:latin typeface="+mn-lt"/>
                        <a:ea typeface="+mn-ea"/>
                        <a:cs typeface="+mn-cs"/>
                      </a:endParaRPr>
                    </a:p>
                    <a:p>
                      <a:r>
                        <a:rPr lang="en-US" sz="1400" kern="1200" err="1">
                          <a:solidFill>
                            <a:schemeClr val="dk1"/>
                          </a:solidFill>
                          <a:effectLst/>
                          <a:latin typeface="+mn-lt"/>
                          <a:ea typeface="+mn-ea"/>
                          <a:cs typeface="+mn-cs"/>
                        </a:rPr>
                        <a:t>Specialised</a:t>
                      </a:r>
                      <a:r>
                        <a:rPr lang="en-US" sz="1400" kern="1200">
                          <a:solidFill>
                            <a:schemeClr val="dk1"/>
                          </a:solidFill>
                          <a:effectLst/>
                          <a:latin typeface="+mn-lt"/>
                          <a:ea typeface="+mn-ea"/>
                          <a:cs typeface="+mn-cs"/>
                        </a:rPr>
                        <a:t> services grow in line with trend (4.6% in real terms)</a:t>
                      </a:r>
                      <a:endParaRPr lang="en-GB"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265409067"/>
                  </a:ext>
                </a:extLst>
              </a:tr>
              <a:tr h="1056696">
                <a:tc vMerge="1">
                  <a:txBody>
                    <a:bodyPr/>
                    <a:lstStyle/>
                    <a:p>
                      <a:endParaRPr lang="en-GB"/>
                    </a:p>
                  </a:txBody>
                  <a:tcPr/>
                </a:tc>
                <a:tc gridSpan="2">
                  <a:txBody>
                    <a:bodyPr/>
                    <a:lstStyle/>
                    <a:p>
                      <a:r>
                        <a:rPr lang="en-GB" sz="1400" i="1"/>
                        <a:t>Additional funding pressures and policy choices</a:t>
                      </a:r>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r>
                        <a:rPr lang="en-GB"/>
                        <a:t>Additional funding pressures and policy choices</a:t>
                      </a:r>
                    </a:p>
                  </a:txBody>
                  <a:tcPr/>
                </a:tc>
                <a:tc gridSpan="2">
                  <a:txBody>
                    <a:bodyPr/>
                    <a:lstStyle/>
                    <a:p>
                      <a:r>
                        <a:rPr lang="en-GB" sz="1400"/>
                        <a:t>Long term plan commitments for primary care, community care and mental health</a:t>
                      </a:r>
                    </a:p>
                    <a:p>
                      <a:r>
                        <a:rPr lang="en-GB" sz="1400"/>
                        <a:t>Ongoing vaccination programme linked to COVID-19</a:t>
                      </a:r>
                    </a:p>
                    <a:p>
                      <a:r>
                        <a:rPr lang="en-US" sz="1400" kern="1200">
                          <a:solidFill>
                            <a:schemeClr val="dk1"/>
                          </a:solidFill>
                          <a:effectLst/>
                          <a:latin typeface="+mn-lt"/>
                          <a:ea typeface="+mn-ea"/>
                          <a:cs typeface="+mn-cs"/>
                        </a:rPr>
                        <a:t>Addressing the additional COVID-19 related mental health demand.</a:t>
                      </a:r>
                      <a:endParaRPr lang="en-GB"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48714703"/>
                  </a:ext>
                </a:extLst>
              </a:tr>
            </a:tbl>
          </a:graphicData>
        </a:graphic>
      </p:graphicFrame>
    </p:spTree>
    <p:extLst>
      <p:ext uri="{BB962C8B-B14F-4D97-AF65-F5344CB8AC3E}">
        <p14:creationId xmlns:p14="http://schemas.microsoft.com/office/powerpoint/2010/main" val="364047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FBA7-C1E3-1F44-AC75-BADBDEB0B443}"/>
              </a:ext>
            </a:extLst>
          </p:cNvPr>
          <p:cNvSpPr>
            <a:spLocks noGrp="1"/>
          </p:cNvSpPr>
          <p:nvPr>
            <p:ph type="title"/>
          </p:nvPr>
        </p:nvSpPr>
        <p:spPr>
          <a:xfrm>
            <a:off x="252000" y="273600"/>
            <a:ext cx="11099366" cy="612000"/>
          </a:xfrm>
        </p:spPr>
        <p:txBody>
          <a:bodyPr/>
          <a:lstStyle/>
          <a:p>
            <a:r>
              <a:rPr lang="en-GB" sz="2250"/>
              <a:t>Other assumptions are varied between scenarios. Our results are sensitive to assumptions about the ongoing impact of COVID-19 on productivity, how ambitious the government is in policy aims and decisions about pay.</a:t>
            </a:r>
            <a:endParaRPr lang="en-US" sz="2250"/>
          </a:p>
        </p:txBody>
      </p:sp>
      <p:sp>
        <p:nvSpPr>
          <p:cNvPr id="5" name="Slide Number Placeholder 4">
            <a:extLst>
              <a:ext uri="{FF2B5EF4-FFF2-40B4-BE49-F238E27FC236}">
                <a16:creationId xmlns:a16="http://schemas.microsoft.com/office/drawing/2014/main" id="{503FFC7C-4807-454C-8D6D-1B76B15723BB}"/>
              </a:ext>
            </a:extLst>
          </p:cNvPr>
          <p:cNvSpPr>
            <a:spLocks noGrp="1"/>
          </p:cNvSpPr>
          <p:nvPr>
            <p:ph type="sldNum" sz="quarter" idx="12"/>
          </p:nvPr>
        </p:nvSpPr>
        <p:spPr>
          <a:xfrm>
            <a:off x="11481822" y="6463574"/>
            <a:ext cx="360000" cy="180000"/>
          </a:xfrm>
        </p:spPr>
        <p:txBody>
          <a:bodyPr/>
          <a:lstStyle/>
          <a:p>
            <a:fld id="{81671F1F-C2EB-4484-9694-2E03901D1FCF}" type="slidenum">
              <a:rPr lang="en-GB" smtClean="0"/>
              <a:t>31</a:t>
            </a:fld>
            <a:endParaRPr lang="en-GB"/>
          </a:p>
        </p:txBody>
      </p:sp>
      <p:graphicFrame>
        <p:nvGraphicFramePr>
          <p:cNvPr id="3" name="Table 3">
            <a:extLst>
              <a:ext uri="{FF2B5EF4-FFF2-40B4-BE49-F238E27FC236}">
                <a16:creationId xmlns:a16="http://schemas.microsoft.com/office/drawing/2014/main" id="{7AF00A3F-693D-4225-B84B-4A089C9C65F1}"/>
              </a:ext>
            </a:extLst>
          </p:cNvPr>
          <p:cNvGraphicFramePr>
            <a:graphicFrameLocks noGrp="1"/>
          </p:cNvGraphicFramePr>
          <p:nvPr>
            <p:extLst>
              <p:ext uri="{D42A27DB-BD31-4B8C-83A1-F6EECF244321}">
                <p14:modId xmlns:p14="http://schemas.microsoft.com/office/powerpoint/2010/main" val="628498797"/>
              </p:ext>
            </p:extLst>
          </p:nvPr>
        </p:nvGraphicFramePr>
        <p:xfrm>
          <a:off x="236629" y="1342315"/>
          <a:ext cx="11406721" cy="4270505"/>
        </p:xfrm>
        <a:graphic>
          <a:graphicData uri="http://schemas.openxmlformats.org/drawingml/2006/table">
            <a:tbl>
              <a:tblPr firstRow="1" bandRow="1">
                <a:tableStyleId>{5C22544A-7EE6-4342-B048-85BDC9FD1C3A}</a:tableStyleId>
              </a:tblPr>
              <a:tblGrid>
                <a:gridCol w="1258915">
                  <a:extLst>
                    <a:ext uri="{9D8B030D-6E8A-4147-A177-3AD203B41FA5}">
                      <a16:colId xmlns:a16="http://schemas.microsoft.com/office/drawing/2014/main" val="3629111978"/>
                    </a:ext>
                  </a:extLst>
                </a:gridCol>
                <a:gridCol w="129805">
                  <a:extLst>
                    <a:ext uri="{9D8B030D-6E8A-4147-A177-3AD203B41FA5}">
                      <a16:colId xmlns:a16="http://schemas.microsoft.com/office/drawing/2014/main" val="4261577891"/>
                    </a:ext>
                  </a:extLst>
                </a:gridCol>
                <a:gridCol w="1302579">
                  <a:extLst>
                    <a:ext uri="{9D8B030D-6E8A-4147-A177-3AD203B41FA5}">
                      <a16:colId xmlns:a16="http://schemas.microsoft.com/office/drawing/2014/main" val="3598248931"/>
                    </a:ext>
                  </a:extLst>
                </a:gridCol>
                <a:gridCol w="1562100">
                  <a:extLst>
                    <a:ext uri="{9D8B030D-6E8A-4147-A177-3AD203B41FA5}">
                      <a16:colId xmlns:a16="http://schemas.microsoft.com/office/drawing/2014/main" val="1585360920"/>
                    </a:ext>
                  </a:extLst>
                </a:gridCol>
                <a:gridCol w="3454400">
                  <a:extLst>
                    <a:ext uri="{9D8B030D-6E8A-4147-A177-3AD203B41FA5}">
                      <a16:colId xmlns:a16="http://schemas.microsoft.com/office/drawing/2014/main" val="2739304988"/>
                    </a:ext>
                  </a:extLst>
                </a:gridCol>
                <a:gridCol w="3698922">
                  <a:extLst>
                    <a:ext uri="{9D8B030D-6E8A-4147-A177-3AD203B41FA5}">
                      <a16:colId xmlns:a16="http://schemas.microsoft.com/office/drawing/2014/main" val="916206203"/>
                    </a:ext>
                  </a:extLst>
                </a:gridCol>
              </a:tblGrid>
              <a:tr h="256927">
                <a:tc>
                  <a:txBody>
                    <a:bodyPr/>
                    <a:lstStyle/>
                    <a:p>
                      <a:endParaRPr lang="en-GB" sz="1400"/>
                    </a:p>
                  </a:txBody>
                  <a:tcPr>
                    <a:lnB w="12700" cap="flat" cmpd="sng" algn="ctr">
                      <a:solidFill>
                        <a:schemeClr val="accent1"/>
                      </a:solidFill>
                      <a:prstDash val="solid"/>
                      <a:round/>
                      <a:headEnd type="none" w="med" len="med"/>
                      <a:tailEnd type="none" w="med" len="med"/>
                    </a:lnB>
                    <a:noFill/>
                  </a:tcPr>
                </a:tc>
                <a:tc gridSpan="2">
                  <a:txBody>
                    <a:bodyPr/>
                    <a:lstStyle/>
                    <a:p>
                      <a:endParaRPr lang="en-GB" sz="1400"/>
                    </a:p>
                  </a:txBody>
                  <a:tcPr>
                    <a:lnB w="12700" cap="flat" cmpd="sng" algn="ctr">
                      <a:solidFill>
                        <a:schemeClr val="accent1"/>
                      </a:solidFill>
                      <a:prstDash val="solid"/>
                      <a:round/>
                      <a:headEnd type="none" w="med" len="med"/>
                      <a:tailEnd type="none" w="med" len="med"/>
                    </a:lnB>
                    <a:noFill/>
                  </a:tcPr>
                </a:tc>
                <a:tc hMerge="1">
                  <a:txBody>
                    <a:bodyPr/>
                    <a:lstStyle/>
                    <a:p>
                      <a:endParaRPr lang="en-GB"/>
                    </a:p>
                  </a:txBody>
                  <a:tcPr>
                    <a:solidFill>
                      <a:schemeClr val="bg1"/>
                    </a:solidFill>
                  </a:tcPr>
                </a:tc>
                <a:tc>
                  <a:txBody>
                    <a:bodyPr/>
                    <a:lstStyle/>
                    <a:p>
                      <a:endParaRPr lang="en-GB" sz="1400"/>
                    </a:p>
                  </a:txBody>
                  <a:tcPr>
                    <a:lnB w="12700" cap="flat" cmpd="sng" algn="ctr">
                      <a:solidFill>
                        <a:schemeClr val="accent1"/>
                      </a:solidFill>
                      <a:prstDash val="solid"/>
                      <a:round/>
                      <a:headEnd type="none" w="med" len="med"/>
                      <a:tailEnd type="none" w="med" len="med"/>
                    </a:lnB>
                    <a:noFill/>
                  </a:tcPr>
                </a:tc>
                <a:tc>
                  <a:txBody>
                    <a:bodyPr/>
                    <a:lstStyle/>
                    <a:p>
                      <a:r>
                        <a:rPr lang="en-GB" sz="1400"/>
                        <a:t>Stabilisation</a:t>
                      </a:r>
                    </a:p>
                  </a:txBody>
                  <a:tcPr>
                    <a:lnB w="12700" cap="flat" cmpd="sng" algn="ctr">
                      <a:solidFill>
                        <a:schemeClr val="accent1"/>
                      </a:solidFill>
                      <a:prstDash val="solid"/>
                      <a:round/>
                      <a:headEnd type="none" w="med" len="med"/>
                      <a:tailEnd type="none" w="med" len="med"/>
                    </a:lnB>
                  </a:tcPr>
                </a:tc>
                <a:tc>
                  <a:txBody>
                    <a:bodyPr/>
                    <a:lstStyle/>
                    <a:p>
                      <a:r>
                        <a:rPr lang="en-GB" sz="1400"/>
                        <a:t>Recovery</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9302649"/>
                  </a:ext>
                </a:extLst>
              </a:tr>
              <a:tr h="461424">
                <a:tc rowSpan="7" gridSpan="2">
                  <a:txBody>
                    <a:bodyPr/>
                    <a:lstStyle/>
                    <a:p>
                      <a:r>
                        <a:rPr lang="en-GB" sz="1400" b="1">
                          <a:solidFill>
                            <a:schemeClr val="bg1"/>
                          </a:solidFill>
                        </a:rPr>
                        <a:t>Assumptions varied between scenarios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rowSpan="7" hMerge="1">
                  <a:txBody>
                    <a:bodyPr/>
                    <a:lstStyle/>
                    <a:p>
                      <a:r>
                        <a:rPr lang="en-GB"/>
                        <a:t>Demand factors</a:t>
                      </a:r>
                    </a:p>
                  </a:txBody>
                  <a:tcPr/>
                </a:tc>
                <a:tc>
                  <a:txBody>
                    <a:bodyPr/>
                    <a:lstStyle/>
                    <a:p>
                      <a:r>
                        <a:rPr lang="en-GB" sz="1400" i="1"/>
                        <a:t>Supply factors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400" i="1"/>
                        <a:t>Pay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400"/>
                        <a:t>Medium: 1.3% real-term annual increase from 2021/22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High: 2.6% real-term annual increase from 2021/22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37961402"/>
                  </a:ext>
                </a:extLst>
              </a:tr>
              <a:tr h="436776">
                <a:tc gridSpan="2" vMerge="1">
                  <a:txBody>
                    <a:bodyPr/>
                    <a:lstStyle/>
                    <a:p>
                      <a:endParaRPr lang="en-GB"/>
                    </a:p>
                  </a:txBody>
                  <a:tcPr/>
                </a:tc>
                <a:tc hMerge="1" vMerge="1">
                  <a:txBody>
                    <a:bodyPr/>
                    <a:lstStyle/>
                    <a:p>
                      <a:r>
                        <a:rPr lang="en-GB"/>
                        <a:t>Supply factors</a:t>
                      </a:r>
                    </a:p>
                  </a:txBody>
                  <a:tcPr/>
                </a:tc>
                <a:tc rowSpan="6">
                  <a:txBody>
                    <a:bodyPr/>
                    <a:lstStyle/>
                    <a:p>
                      <a:r>
                        <a:rPr lang="en-GB" sz="1400" i="1"/>
                        <a:t>Additional funding pressures and policy choices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i="1"/>
                        <a:t>Post COVID-19 productivity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Medium: 0.8% annual growth from 2021/22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High: 1.2% annual growth from 2021/22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265409067"/>
                  </a:ext>
                </a:extLst>
              </a:tr>
              <a:tr h="616625">
                <a:tc gridSpan="2" vMerge="1">
                  <a:txBody>
                    <a:bodyPr/>
                    <a:lstStyle/>
                    <a:p>
                      <a:endParaRPr lang="en-GB" b="1">
                        <a:solidFill>
                          <a:schemeClr val="bg1"/>
                        </a:solidFill>
                      </a:endParaRPr>
                    </a:p>
                  </a:txBody>
                  <a:tcPr>
                    <a:lnR w="12700" cap="flat" cmpd="sng" algn="ctr">
                      <a:solidFill>
                        <a:schemeClr val="accent1"/>
                      </a:solidFill>
                      <a:prstDash val="solid"/>
                      <a:round/>
                      <a:headEnd type="none" w="med" len="med"/>
                      <a:tailEnd type="none" w="med" len="med"/>
                    </a:lnR>
                    <a:solidFill>
                      <a:schemeClr val="accent1"/>
                    </a:solidFill>
                  </a:tcPr>
                </a:tc>
                <a:tc hMerge="1" vMerge="1">
                  <a:txBody>
                    <a:bodyPr/>
                    <a:lstStyle/>
                    <a:p>
                      <a:endParaRPr lang="en-GB"/>
                    </a:p>
                  </a:txBody>
                  <a:tcPr/>
                </a:tc>
                <a:tc vMerge="1">
                  <a:txBody>
                    <a:bodyPr/>
                    <a:lstStyle/>
                    <a:p>
                      <a:endParaRPr lang="en-GB"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4">
                  <a:txBody>
                    <a:bodyPr/>
                    <a:lstStyle/>
                    <a:p>
                      <a:r>
                        <a:rPr lang="en-GB" sz="1400" i="1"/>
                        <a:t>Policy choices and constitutional standards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Increase in bed capacity to return to 2018/19 occupancy rates (89.6%) from 2021/22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Increase in bed capacity to reach 85% occupancy rate from 2024/25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782504557"/>
                  </a:ext>
                </a:extLst>
              </a:tr>
              <a:tr h="436776">
                <a:tc gridSpan="2" vMerge="1">
                  <a:txBody>
                    <a:bodyPr/>
                    <a:lstStyle/>
                    <a:p>
                      <a:endParaRPr lang="en-GB" b="1">
                        <a:solidFill>
                          <a:schemeClr val="bg1"/>
                        </a:solidFill>
                      </a:endParaRPr>
                    </a:p>
                  </a:txBody>
                  <a:tcPr>
                    <a:lnR w="12700" cap="flat" cmpd="sng" algn="ctr">
                      <a:solidFill>
                        <a:schemeClr val="accent1"/>
                      </a:solidFill>
                      <a:prstDash val="solid"/>
                      <a:round/>
                      <a:headEnd type="none" w="med" len="med"/>
                      <a:tailEnd type="none" w="med" len="med"/>
                    </a:lnR>
                    <a:solidFill>
                      <a:schemeClr val="accent1"/>
                    </a:solidFill>
                  </a:tcPr>
                </a:tc>
                <a:tc hMerge="1" vMerge="1">
                  <a:txBody>
                    <a:bodyPr/>
                    <a:lstStyle/>
                    <a:p>
                      <a:endParaRPr lang="en-GB"/>
                    </a:p>
                  </a:txBody>
                  <a:tcPr/>
                </a:tc>
                <a:tc vMerge="1">
                  <a:txBody>
                    <a:bodyPr/>
                    <a:lstStyle/>
                    <a:p>
                      <a:endParaRPr lang="en-GB"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endParaRPr lang="en-GB" sz="14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RTT waiting time back to 2018/19 levels (but not 18-week target) by 2028/29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RTT waiting times back to 18-week target by 2024/25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49640285"/>
                  </a:ext>
                </a:extLst>
              </a:tr>
              <a:tr h="643385">
                <a:tc gridSpan="2" vMerge="1">
                  <a:txBody>
                    <a:bodyPr/>
                    <a:lstStyle/>
                    <a:p>
                      <a:endParaRPr lang="en-GB" b="1">
                        <a:solidFill>
                          <a:schemeClr val="bg1"/>
                        </a:solidFill>
                      </a:endParaRPr>
                    </a:p>
                  </a:txBody>
                  <a:tcPr>
                    <a:lnR w="12700" cap="flat" cmpd="sng" algn="ctr">
                      <a:solidFill>
                        <a:schemeClr val="accent1"/>
                      </a:solidFill>
                      <a:prstDash val="solid"/>
                      <a:round/>
                      <a:headEnd type="none" w="med" len="med"/>
                      <a:tailEnd type="none" w="med" len="med"/>
                    </a:lnR>
                    <a:solidFill>
                      <a:schemeClr val="accent1"/>
                    </a:solidFill>
                  </a:tcPr>
                </a:tc>
                <a:tc hMerge="1" vMerge="1">
                  <a:txBody>
                    <a:bodyPr/>
                    <a:lstStyle/>
                    <a:p>
                      <a:endParaRPr lang="en-GB"/>
                    </a:p>
                  </a:txBody>
                  <a:tcPr/>
                </a:tc>
                <a:tc vMerge="1">
                  <a:txBody>
                    <a:bodyPr/>
                    <a:lstStyle/>
                    <a:p>
                      <a:endParaRPr lang="en-GB"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endParaRPr lang="en-GB" sz="14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Public health grows in line with NHS RDEL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Public health grows in line with higher rate of NHS RDEL growth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73056583"/>
                  </a:ext>
                </a:extLst>
              </a:tr>
              <a:tr h="436776">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sz="14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Post LTP, mental health growing with underlying funding pressures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Post LTP, mental health growing in line with rest of the budget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23841488"/>
                  </a:ext>
                </a:extLst>
              </a:tr>
              <a:tr h="436776">
                <a:tc gridSpan="2" vMerge="1">
                  <a:txBody>
                    <a:bodyPr/>
                    <a:lstStyle/>
                    <a:p>
                      <a:endParaRPr lang="en-GB" b="1">
                        <a:solidFill>
                          <a:schemeClr val="bg1"/>
                        </a:solidFill>
                      </a:endParaRPr>
                    </a:p>
                  </a:txBody>
                  <a:tcPr>
                    <a:lnR w="12700" cap="flat" cmpd="sng" algn="ctr">
                      <a:solidFill>
                        <a:schemeClr val="accent1"/>
                      </a:solidFill>
                      <a:prstDash val="solid"/>
                      <a:round/>
                      <a:headEnd type="none" w="med" len="med"/>
                      <a:tailEnd type="none" w="med" len="med"/>
                    </a:lnR>
                    <a:solidFill>
                      <a:schemeClr val="accent1"/>
                    </a:solidFill>
                  </a:tcPr>
                </a:tc>
                <a:tc hMerge="1" vMerge="1">
                  <a:txBody>
                    <a:bodyPr/>
                    <a:lstStyle/>
                    <a:p>
                      <a:endParaRPr lang="en-GB"/>
                    </a:p>
                  </a:txBody>
                  <a:tcPr/>
                </a:tc>
                <a:tc vMerge="1">
                  <a:txBody>
                    <a:bodyPr/>
                    <a:lstStyle/>
                    <a:p>
                      <a:endParaRPr lang="en-GB"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i="1"/>
                        <a:t>Social care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Additional care packages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sz="1400"/>
                        <a:t>Additional care packages and higher staff pay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12408472"/>
                  </a:ext>
                </a:extLst>
              </a:tr>
            </a:tbl>
          </a:graphicData>
        </a:graphic>
      </p:graphicFrame>
    </p:spTree>
    <p:extLst>
      <p:ext uri="{BB962C8B-B14F-4D97-AF65-F5344CB8AC3E}">
        <p14:creationId xmlns:p14="http://schemas.microsoft.com/office/powerpoint/2010/main" val="101784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1D77-3451-402A-8663-2EFD729FE08E}"/>
              </a:ext>
            </a:extLst>
          </p:cNvPr>
          <p:cNvSpPr>
            <a:spLocks noGrp="1"/>
          </p:cNvSpPr>
          <p:nvPr>
            <p:ph type="title"/>
          </p:nvPr>
        </p:nvSpPr>
        <p:spPr>
          <a:xfrm>
            <a:off x="252000" y="273600"/>
            <a:ext cx="10515600" cy="622952"/>
          </a:xfrm>
        </p:spPr>
        <p:txBody>
          <a:bodyPr/>
          <a:lstStyle/>
          <a:p>
            <a:r>
              <a:rPr lang="en-GB"/>
              <a:t>For our health care projections we combine ‘underlying funding pressures’ with ‘additional funding pressures’ to estimate total funding needs</a:t>
            </a:r>
          </a:p>
        </p:txBody>
      </p:sp>
      <p:sp>
        <p:nvSpPr>
          <p:cNvPr id="4" name="Slide Number Placeholder 3">
            <a:extLst>
              <a:ext uri="{FF2B5EF4-FFF2-40B4-BE49-F238E27FC236}">
                <a16:creationId xmlns:a16="http://schemas.microsoft.com/office/drawing/2014/main" id="{F99493E1-B37E-41C6-9F62-371A5EB1A124}"/>
              </a:ext>
            </a:extLst>
          </p:cNvPr>
          <p:cNvSpPr>
            <a:spLocks noGrp="1"/>
          </p:cNvSpPr>
          <p:nvPr>
            <p:ph type="sldNum" sz="quarter" idx="12"/>
          </p:nvPr>
        </p:nvSpPr>
        <p:spPr/>
        <p:txBody>
          <a:bodyPr/>
          <a:lstStyle/>
          <a:p>
            <a:fld id="{81671F1F-C2EB-4484-9694-2E03901D1FCF}" type="slidenum">
              <a:rPr lang="en-GB" smtClean="0"/>
              <a:t>4</a:t>
            </a:fld>
            <a:endParaRPr lang="en-GB"/>
          </a:p>
        </p:txBody>
      </p:sp>
      <p:sp>
        <p:nvSpPr>
          <p:cNvPr id="6" name="Text Placeholder 5">
            <a:extLst>
              <a:ext uri="{FF2B5EF4-FFF2-40B4-BE49-F238E27FC236}">
                <a16:creationId xmlns:a16="http://schemas.microsoft.com/office/drawing/2014/main" id="{85A05E70-A13A-4F3C-8C96-5C12585703BB}"/>
              </a:ext>
            </a:extLst>
          </p:cNvPr>
          <p:cNvSpPr>
            <a:spLocks noGrp="1"/>
          </p:cNvSpPr>
          <p:nvPr>
            <p:ph type="body" sz="quarter" idx="4294967295"/>
          </p:nvPr>
        </p:nvSpPr>
        <p:spPr>
          <a:xfrm>
            <a:off x="284401" y="1358146"/>
            <a:ext cx="3775134" cy="4319587"/>
          </a:xfrm>
        </p:spPr>
        <p:txBody>
          <a:bodyPr/>
          <a:lstStyle/>
          <a:p>
            <a:pPr>
              <a:spcBef>
                <a:spcPts val="600"/>
              </a:spcBef>
            </a:pPr>
            <a:r>
              <a:rPr lang="en-GB" sz="1500" b="0" i="0">
                <a:solidFill>
                  <a:srgbClr val="000000"/>
                </a:solidFill>
                <a:effectLst/>
              </a:rPr>
              <a:t>We calculate ‘</a:t>
            </a:r>
            <a:r>
              <a:rPr lang="en-GB" sz="1500" b="1" i="0">
                <a:solidFill>
                  <a:srgbClr val="000000"/>
                </a:solidFill>
                <a:effectLst/>
              </a:rPr>
              <a:t>underlying funding pressures</a:t>
            </a:r>
            <a:r>
              <a:rPr lang="en-GB" sz="1500" b="0" i="0">
                <a:solidFill>
                  <a:srgbClr val="000000"/>
                </a:solidFill>
                <a:effectLst/>
              </a:rPr>
              <a:t>’ based on a set </a:t>
            </a:r>
            <a:r>
              <a:rPr lang="en-GB" sz="1500">
                <a:solidFill>
                  <a:srgbClr val="000000"/>
                </a:solidFill>
              </a:rPr>
              <a:t>of assumptions about demand-side (</a:t>
            </a:r>
            <a:r>
              <a:rPr lang="en-GB" sz="1500" err="1">
                <a:solidFill>
                  <a:srgbClr val="000000"/>
                </a:solidFill>
              </a:rPr>
              <a:t>eg</a:t>
            </a:r>
            <a:r>
              <a:rPr lang="en-GB" sz="1500">
                <a:solidFill>
                  <a:srgbClr val="000000"/>
                </a:solidFill>
              </a:rPr>
              <a:t> population growth and ageing) and supply-side (</a:t>
            </a:r>
            <a:r>
              <a:rPr lang="en-GB" sz="1500" err="1">
                <a:solidFill>
                  <a:srgbClr val="000000"/>
                </a:solidFill>
              </a:rPr>
              <a:t>eg</a:t>
            </a:r>
            <a:r>
              <a:rPr lang="en-GB" sz="1500">
                <a:solidFill>
                  <a:srgbClr val="000000"/>
                </a:solidFill>
              </a:rPr>
              <a:t> pay) factors.</a:t>
            </a:r>
          </a:p>
          <a:p>
            <a:pPr>
              <a:spcBef>
                <a:spcPts val="600"/>
              </a:spcBef>
            </a:pPr>
            <a:r>
              <a:rPr lang="en-GB" sz="1500" b="0" i="0">
                <a:solidFill>
                  <a:srgbClr val="000000"/>
                </a:solidFill>
                <a:effectLst/>
              </a:rPr>
              <a:t>We then calculate ‘</a:t>
            </a:r>
            <a:r>
              <a:rPr lang="en-GB" sz="1500" b="1" i="0">
                <a:solidFill>
                  <a:srgbClr val="000000"/>
                </a:solidFill>
                <a:effectLst/>
              </a:rPr>
              <a:t>additional funding pressures</a:t>
            </a:r>
            <a:r>
              <a:rPr lang="en-GB" sz="1500" b="0" i="0">
                <a:solidFill>
                  <a:srgbClr val="000000"/>
                </a:solidFill>
                <a:effectLst/>
              </a:rPr>
              <a:t>’. These are issues that are largely within contro</a:t>
            </a:r>
            <a:r>
              <a:rPr lang="en-GB" sz="1500">
                <a:solidFill>
                  <a:srgbClr val="000000"/>
                </a:solidFill>
              </a:rPr>
              <a:t>l of policymakers</a:t>
            </a:r>
            <a:r>
              <a:rPr lang="en-GB" sz="1500" b="0" i="0">
                <a:solidFill>
                  <a:srgbClr val="000000"/>
                </a:solidFill>
                <a:effectLst/>
              </a:rPr>
              <a:t>, such as performance against waiting times targets,</a:t>
            </a:r>
            <a:r>
              <a:rPr lang="en-GB" sz="1500">
                <a:solidFill>
                  <a:srgbClr val="000000"/>
                </a:solidFill>
              </a:rPr>
              <a:t> but also covers the impact of COVID-19.</a:t>
            </a:r>
          </a:p>
          <a:p>
            <a:pPr>
              <a:spcBef>
                <a:spcPts val="600"/>
              </a:spcBef>
            </a:pPr>
            <a:r>
              <a:rPr lang="en-GB" sz="1500">
                <a:solidFill>
                  <a:srgbClr val="000000"/>
                </a:solidFill>
              </a:rPr>
              <a:t>We combine the two in a set of scenarios in order to estimate total funding needs through to 2024/25.</a:t>
            </a:r>
          </a:p>
          <a:p>
            <a:pPr>
              <a:spcBef>
                <a:spcPts val="600"/>
              </a:spcBef>
            </a:pPr>
            <a:endParaRPr lang="en-GB" sz="2400" b="1">
              <a:latin typeface="+mj-lt"/>
              <a:ea typeface="+mj-ea"/>
              <a:cs typeface="+mj-cs"/>
            </a:endParaRPr>
          </a:p>
        </p:txBody>
      </p:sp>
      <p:pic>
        <p:nvPicPr>
          <p:cNvPr id="10" name="Picture 9">
            <a:extLst>
              <a:ext uri="{FF2B5EF4-FFF2-40B4-BE49-F238E27FC236}">
                <a16:creationId xmlns:a16="http://schemas.microsoft.com/office/drawing/2014/main" id="{E9E2E3FE-588A-46A2-A1E5-65056AB4E125}"/>
              </a:ext>
            </a:extLst>
          </p:cNvPr>
          <p:cNvPicPr/>
          <p:nvPr/>
        </p:nvPicPr>
        <p:blipFill rotWithShape="1">
          <a:blip r:embed="rId2"/>
          <a:srcRect l="65743" t="21284" r="1774" b="10022"/>
          <a:stretch/>
        </p:blipFill>
        <p:spPr bwMode="auto">
          <a:xfrm>
            <a:off x="5293895" y="1625530"/>
            <a:ext cx="6463891" cy="4138831"/>
          </a:xfrm>
          <a:prstGeom prst="rect">
            <a:avLst/>
          </a:prstGeom>
          <a:ln>
            <a:noFill/>
          </a:ln>
          <a:extLst>
            <a:ext uri="{53640926-AAD7-44D8-BBD7-CCE9431645EC}">
              <a14:shadowObscured xmlns:a14="http://schemas.microsoft.com/office/drawing/2010/main"/>
            </a:ext>
          </a:extLst>
        </p:spPr>
      </p:pic>
      <p:sp>
        <p:nvSpPr>
          <p:cNvPr id="8" name="Text Placeholder 6">
            <a:extLst>
              <a:ext uri="{FF2B5EF4-FFF2-40B4-BE49-F238E27FC236}">
                <a16:creationId xmlns:a16="http://schemas.microsoft.com/office/drawing/2014/main" id="{D73746D3-640E-470F-A245-0AEE281F67CD}"/>
              </a:ext>
            </a:extLst>
          </p:cNvPr>
          <p:cNvSpPr txBox="1">
            <a:spLocks/>
          </p:cNvSpPr>
          <p:nvPr/>
        </p:nvSpPr>
        <p:spPr>
          <a:xfrm>
            <a:off x="5293895" y="1266895"/>
            <a:ext cx="5126458" cy="29759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REAL Centre modelling approach</a:t>
            </a:r>
          </a:p>
        </p:txBody>
      </p:sp>
    </p:spTree>
    <p:extLst>
      <p:ext uri="{BB962C8B-B14F-4D97-AF65-F5344CB8AC3E}">
        <p14:creationId xmlns:p14="http://schemas.microsoft.com/office/powerpoint/2010/main" val="97845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D047-822E-403C-A6D0-5E17EF34D89D}"/>
              </a:ext>
            </a:extLst>
          </p:cNvPr>
          <p:cNvSpPr>
            <a:spLocks noGrp="1"/>
          </p:cNvSpPr>
          <p:nvPr>
            <p:ph type="title"/>
          </p:nvPr>
        </p:nvSpPr>
        <p:spPr>
          <a:xfrm>
            <a:off x="424544" y="1407602"/>
            <a:ext cx="11767456" cy="900000"/>
          </a:xfrm>
        </p:spPr>
        <p:txBody>
          <a:bodyPr/>
          <a:lstStyle/>
          <a:p>
            <a:r>
              <a:rPr lang="en-GB"/>
              <a:t>2. Underlying funding pressures</a:t>
            </a:r>
          </a:p>
        </p:txBody>
      </p:sp>
      <p:sp>
        <p:nvSpPr>
          <p:cNvPr id="4" name="Slide Number Placeholder 3">
            <a:extLst>
              <a:ext uri="{FF2B5EF4-FFF2-40B4-BE49-F238E27FC236}">
                <a16:creationId xmlns:a16="http://schemas.microsoft.com/office/drawing/2014/main" id="{9225C18C-DD9E-49CD-A690-8B4E3B2A728C}"/>
              </a:ext>
            </a:extLst>
          </p:cNvPr>
          <p:cNvSpPr>
            <a:spLocks noGrp="1"/>
          </p:cNvSpPr>
          <p:nvPr>
            <p:ph type="sldNum" sz="quarter" idx="12"/>
          </p:nvPr>
        </p:nvSpPr>
        <p:spPr/>
        <p:txBody>
          <a:bodyPr/>
          <a:lstStyle/>
          <a:p>
            <a:fld id="{81671F1F-C2EB-4484-9694-2E03901D1FCF}" type="slidenum">
              <a:rPr lang="en-GB" smtClean="0"/>
              <a:t>5</a:t>
            </a:fld>
            <a:endParaRPr lang="en-GB"/>
          </a:p>
        </p:txBody>
      </p:sp>
      <p:graphicFrame>
        <p:nvGraphicFramePr>
          <p:cNvPr id="6" name="Diagram 5">
            <a:extLst>
              <a:ext uri="{FF2B5EF4-FFF2-40B4-BE49-F238E27FC236}">
                <a16:creationId xmlns:a16="http://schemas.microsoft.com/office/drawing/2014/main" id="{E131BF20-2201-4489-80A4-9BAB0A5D6400}"/>
              </a:ext>
            </a:extLst>
          </p:cNvPr>
          <p:cNvGraphicFramePr/>
          <p:nvPr>
            <p:extLst>
              <p:ext uri="{D42A27DB-BD31-4B8C-83A1-F6EECF244321}">
                <p14:modId xmlns:p14="http://schemas.microsoft.com/office/powerpoint/2010/main" val="1084644166"/>
              </p:ext>
            </p:extLst>
          </p:nvPr>
        </p:nvGraphicFramePr>
        <p:xfrm>
          <a:off x="103414" y="2402398"/>
          <a:ext cx="1198517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21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1D77-3451-402A-8663-2EFD729FE08E}"/>
              </a:ext>
            </a:extLst>
          </p:cNvPr>
          <p:cNvSpPr>
            <a:spLocks noGrp="1"/>
          </p:cNvSpPr>
          <p:nvPr>
            <p:ph type="title"/>
          </p:nvPr>
        </p:nvSpPr>
        <p:spPr>
          <a:xfrm>
            <a:off x="253008" y="273600"/>
            <a:ext cx="10515600" cy="612000"/>
          </a:xfrm>
        </p:spPr>
        <p:txBody>
          <a:bodyPr/>
          <a:lstStyle/>
          <a:p>
            <a:r>
              <a:rPr lang="en-GB"/>
              <a:t>For our health care projections we use a component-based modelling approach to project ‘underlying funding pressures’.</a:t>
            </a:r>
          </a:p>
        </p:txBody>
      </p:sp>
      <p:sp>
        <p:nvSpPr>
          <p:cNvPr id="4" name="Slide Number Placeholder 3">
            <a:extLst>
              <a:ext uri="{FF2B5EF4-FFF2-40B4-BE49-F238E27FC236}">
                <a16:creationId xmlns:a16="http://schemas.microsoft.com/office/drawing/2014/main" id="{F99493E1-B37E-41C6-9F62-371A5EB1A124}"/>
              </a:ext>
            </a:extLst>
          </p:cNvPr>
          <p:cNvSpPr>
            <a:spLocks noGrp="1"/>
          </p:cNvSpPr>
          <p:nvPr>
            <p:ph type="sldNum" sz="quarter" idx="12"/>
          </p:nvPr>
        </p:nvSpPr>
        <p:spPr/>
        <p:txBody>
          <a:bodyPr/>
          <a:lstStyle/>
          <a:p>
            <a:fld id="{81671F1F-C2EB-4484-9694-2E03901D1FCF}" type="slidenum">
              <a:rPr lang="en-GB" smtClean="0"/>
              <a:t>6</a:t>
            </a:fld>
            <a:endParaRPr lang="en-GB"/>
          </a:p>
        </p:txBody>
      </p:sp>
      <p:pic>
        <p:nvPicPr>
          <p:cNvPr id="8" name="Chart Placeholder 7">
            <a:extLst>
              <a:ext uri="{FF2B5EF4-FFF2-40B4-BE49-F238E27FC236}">
                <a16:creationId xmlns:a16="http://schemas.microsoft.com/office/drawing/2014/main" id="{5A909A4F-878F-4FFB-A576-3758E4033660}"/>
              </a:ext>
            </a:extLst>
          </p:cNvPr>
          <p:cNvPicPr>
            <a:picLocks noGrp="1" noChangeAspect="1"/>
          </p:cNvPicPr>
          <p:nvPr>
            <p:ph type="chart" sz="quarter" idx="4294967295"/>
          </p:nvPr>
        </p:nvPicPr>
        <p:blipFill>
          <a:blip r:embed="rId2"/>
          <a:stretch>
            <a:fillRect/>
          </a:stretch>
        </p:blipFill>
        <p:spPr>
          <a:xfrm>
            <a:off x="5053978" y="1642240"/>
            <a:ext cx="6815222" cy="4237529"/>
          </a:xfrm>
          <a:prstGeom prst="rect">
            <a:avLst/>
          </a:prstGeom>
        </p:spPr>
      </p:pic>
      <p:sp>
        <p:nvSpPr>
          <p:cNvPr id="9" name="TextBox 8">
            <a:extLst>
              <a:ext uri="{FF2B5EF4-FFF2-40B4-BE49-F238E27FC236}">
                <a16:creationId xmlns:a16="http://schemas.microsoft.com/office/drawing/2014/main" id="{207E54FA-D0CE-4E24-8B85-B2A4A89EBD7F}"/>
              </a:ext>
            </a:extLst>
          </p:cNvPr>
          <p:cNvSpPr txBox="1"/>
          <p:nvPr/>
        </p:nvSpPr>
        <p:spPr>
          <a:xfrm>
            <a:off x="1866324" y="5985468"/>
            <a:ext cx="10002876" cy="646331"/>
          </a:xfrm>
          <a:prstGeom prst="rect">
            <a:avLst/>
          </a:prstGeom>
          <a:noFill/>
        </p:spPr>
        <p:txBody>
          <a:bodyPr wrap="square" rtlCol="0">
            <a:spAutoFit/>
          </a:bodyPr>
          <a:lstStyle/>
          <a:p>
            <a:r>
              <a:rPr lang="en-GB" sz="1200" u="sng">
                <a:solidFill>
                  <a:schemeClr val="bg1">
                    <a:lumMod val="50000"/>
                  </a:schemeClr>
                </a:solidFill>
              </a:rPr>
              <a:t>Note</a:t>
            </a:r>
            <a:r>
              <a:rPr lang="en-GB" sz="1200">
                <a:solidFill>
                  <a:schemeClr val="bg1">
                    <a:lumMod val="50000"/>
                  </a:schemeClr>
                </a:solidFill>
              </a:rPr>
              <a:t>: Our social care modelling approach is set out in detail in the Health Foundation’s REAL Centre publication “</a:t>
            </a:r>
            <a:r>
              <a:rPr lang="en-GB" sz="1200">
                <a:solidFill>
                  <a:schemeClr val="bg1">
                    <a:lumMod val="50000"/>
                  </a:schemeClr>
                </a:solidFill>
                <a:hlinkClick r:id="rId3">
                  <a:extLst>
                    <a:ext uri="{A12FA001-AC4F-418D-AE19-62706E023703}">
                      <ahyp:hlinkClr xmlns:ahyp="http://schemas.microsoft.com/office/drawing/2018/hyperlinkcolor" val="tx"/>
                    </a:ext>
                  </a:extLst>
                </a:hlinkClick>
              </a:rPr>
              <a:t>Social Care Funding gap</a:t>
            </a:r>
            <a:r>
              <a:rPr lang="en-GB" sz="1200">
                <a:solidFill>
                  <a:schemeClr val="bg1">
                    <a:lumMod val="50000"/>
                  </a:schemeClr>
                </a:solidFill>
              </a:rPr>
              <a:t>”. Estimates of social care demand are based on work by the Care Policy and Evaluation Centre (CPEC) at LSE. Demand projections cover publicly funded social care for all adults, for both community-based and residential care. </a:t>
            </a:r>
            <a:endParaRPr lang="en-GB"/>
          </a:p>
        </p:txBody>
      </p:sp>
      <p:sp>
        <p:nvSpPr>
          <p:cNvPr id="10" name="Text Placeholder 5">
            <a:extLst>
              <a:ext uri="{FF2B5EF4-FFF2-40B4-BE49-F238E27FC236}">
                <a16:creationId xmlns:a16="http://schemas.microsoft.com/office/drawing/2014/main" id="{ED9566B0-185E-43CE-BDD1-169D11CFD3A0}"/>
              </a:ext>
            </a:extLst>
          </p:cNvPr>
          <p:cNvSpPr>
            <a:spLocks noGrp="1"/>
          </p:cNvSpPr>
          <p:nvPr>
            <p:ph type="body" sz="quarter" idx="4294967295"/>
          </p:nvPr>
        </p:nvSpPr>
        <p:spPr>
          <a:xfrm>
            <a:off x="253008" y="1306017"/>
            <a:ext cx="4361079" cy="4319587"/>
          </a:xfrm>
        </p:spPr>
        <p:txBody>
          <a:bodyPr/>
          <a:lstStyle/>
          <a:p>
            <a:pPr>
              <a:spcBef>
                <a:spcPts val="600"/>
              </a:spcBef>
            </a:pPr>
            <a:r>
              <a:rPr lang="en-GB" sz="1500" b="0" i="0">
                <a:solidFill>
                  <a:srgbClr val="000000"/>
                </a:solidFill>
                <a:effectLst/>
              </a:rPr>
              <a:t>Based on a set of assumptions about </a:t>
            </a:r>
            <a:r>
              <a:rPr lang="en-GB" sz="1500" b="1" i="0">
                <a:solidFill>
                  <a:srgbClr val="000000"/>
                </a:solidFill>
                <a:effectLst/>
              </a:rPr>
              <a:t>demand-side</a:t>
            </a:r>
            <a:r>
              <a:rPr lang="en-GB" sz="1500" b="0" i="0">
                <a:solidFill>
                  <a:srgbClr val="000000"/>
                </a:solidFill>
                <a:effectLst/>
              </a:rPr>
              <a:t> drivers (</a:t>
            </a:r>
            <a:r>
              <a:rPr lang="en-GB" sz="1500" b="0" i="0" err="1">
                <a:solidFill>
                  <a:srgbClr val="000000"/>
                </a:solidFill>
                <a:effectLst/>
              </a:rPr>
              <a:t>eg</a:t>
            </a:r>
            <a:r>
              <a:rPr lang="en-GB" sz="1500" b="0" i="0">
                <a:solidFill>
                  <a:srgbClr val="000000"/>
                </a:solidFill>
                <a:effectLst/>
              </a:rPr>
              <a:t> population and morbidity), we project how much activity is needed to deliver 2018/19 levels of care (</a:t>
            </a:r>
            <a:r>
              <a:rPr lang="en-GB" sz="1500" b="0" i="0" err="1">
                <a:solidFill>
                  <a:srgbClr val="000000"/>
                </a:solidFill>
                <a:effectLst/>
              </a:rPr>
              <a:t>ie</a:t>
            </a:r>
            <a:r>
              <a:rPr lang="en-GB" sz="1500" b="0" i="0">
                <a:solidFill>
                  <a:srgbClr val="000000"/>
                </a:solidFill>
                <a:effectLst/>
              </a:rPr>
              <a:t> prior to the pandemic). </a:t>
            </a:r>
          </a:p>
          <a:p>
            <a:pPr>
              <a:spcBef>
                <a:spcPts val="600"/>
              </a:spcBef>
            </a:pPr>
            <a:r>
              <a:rPr lang="en-GB" sz="1500" b="0" i="0">
                <a:solidFill>
                  <a:srgbClr val="000000"/>
                </a:solidFill>
                <a:effectLst/>
              </a:rPr>
              <a:t>Then, based on a set of assumptions about </a:t>
            </a:r>
            <a:r>
              <a:rPr lang="en-GB" sz="1500" b="1" i="0">
                <a:solidFill>
                  <a:srgbClr val="000000"/>
                </a:solidFill>
                <a:effectLst/>
              </a:rPr>
              <a:t>supply-side</a:t>
            </a:r>
            <a:r>
              <a:rPr lang="en-GB" sz="1500" b="0" i="0">
                <a:solidFill>
                  <a:srgbClr val="000000"/>
                </a:solidFill>
                <a:effectLst/>
              </a:rPr>
              <a:t> drivers (</a:t>
            </a:r>
            <a:r>
              <a:rPr lang="en-GB" sz="1500" b="0" i="0" err="1">
                <a:solidFill>
                  <a:srgbClr val="000000"/>
                </a:solidFill>
                <a:effectLst/>
              </a:rPr>
              <a:t>eg</a:t>
            </a:r>
            <a:r>
              <a:rPr lang="en-GB" sz="1500" b="0" i="0">
                <a:solidFill>
                  <a:srgbClr val="000000"/>
                </a:solidFill>
                <a:effectLst/>
              </a:rPr>
              <a:t> pay and productivity) we project the cost of care over time. </a:t>
            </a:r>
          </a:p>
          <a:p>
            <a:pPr>
              <a:spcBef>
                <a:spcPts val="600"/>
              </a:spcBef>
            </a:pPr>
            <a:r>
              <a:rPr lang="en-GB" sz="1500" b="0" i="0">
                <a:solidFill>
                  <a:srgbClr val="000000"/>
                </a:solidFill>
                <a:effectLst/>
              </a:rPr>
              <a:t>We combine projections of activity and cost to estimate the funding required to meet ‘</a:t>
            </a:r>
            <a:r>
              <a:rPr lang="en-GB" sz="1500" b="1" i="0">
                <a:solidFill>
                  <a:srgbClr val="000000"/>
                </a:solidFill>
                <a:effectLst/>
              </a:rPr>
              <a:t>underlying funding pressures</a:t>
            </a:r>
            <a:r>
              <a:rPr lang="en-GB" sz="1500" b="0" i="0">
                <a:solidFill>
                  <a:srgbClr val="000000"/>
                </a:solidFill>
                <a:effectLst/>
              </a:rPr>
              <a:t>’, </a:t>
            </a:r>
            <a:r>
              <a:rPr lang="en-GB" sz="1500" b="0" i="0" err="1">
                <a:solidFill>
                  <a:srgbClr val="000000"/>
                </a:solidFill>
                <a:effectLst/>
              </a:rPr>
              <a:t>ie</a:t>
            </a:r>
            <a:r>
              <a:rPr lang="en-GB" sz="1500" b="0" i="0">
                <a:solidFill>
                  <a:srgbClr val="000000"/>
                </a:solidFill>
                <a:effectLst/>
              </a:rPr>
              <a:t> funding required if existing trends in key drivers continued.  </a:t>
            </a:r>
            <a:endParaRPr lang="en-GB" sz="1500"/>
          </a:p>
        </p:txBody>
      </p:sp>
      <p:sp>
        <p:nvSpPr>
          <p:cNvPr id="11" name="Text Placeholder 6">
            <a:extLst>
              <a:ext uri="{FF2B5EF4-FFF2-40B4-BE49-F238E27FC236}">
                <a16:creationId xmlns:a16="http://schemas.microsoft.com/office/drawing/2014/main" id="{937B7536-72F6-4A1E-8708-2D9576EC9812}"/>
              </a:ext>
            </a:extLst>
          </p:cNvPr>
          <p:cNvSpPr txBox="1">
            <a:spLocks/>
          </p:cNvSpPr>
          <p:nvPr/>
        </p:nvSpPr>
        <p:spPr>
          <a:xfrm>
            <a:off x="5053978" y="1246602"/>
            <a:ext cx="5126458" cy="29759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Our approach to underlying funding pressures</a:t>
            </a:r>
          </a:p>
        </p:txBody>
      </p:sp>
    </p:spTree>
    <p:extLst>
      <p:ext uri="{BB962C8B-B14F-4D97-AF65-F5344CB8AC3E}">
        <p14:creationId xmlns:p14="http://schemas.microsoft.com/office/powerpoint/2010/main" val="299093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C3288B-C6CE-4130-BA88-3C565E2E5D2E}"/>
              </a:ext>
            </a:extLst>
          </p:cNvPr>
          <p:cNvSpPr>
            <a:spLocks noGrp="1"/>
          </p:cNvSpPr>
          <p:nvPr>
            <p:ph type="sldNum" sz="quarter" idx="12"/>
          </p:nvPr>
        </p:nvSpPr>
        <p:spPr/>
        <p:txBody>
          <a:bodyPr/>
          <a:lstStyle/>
          <a:p>
            <a:fld id="{81671F1F-C2EB-4484-9694-2E03901D1FCF}" type="slidenum">
              <a:rPr lang="en-GB" smtClean="0"/>
              <a:t>7</a:t>
            </a:fld>
            <a:endParaRPr lang="en-GB"/>
          </a:p>
        </p:txBody>
      </p:sp>
      <p:sp>
        <p:nvSpPr>
          <p:cNvPr id="17" name="Text Placeholder 5">
            <a:extLst>
              <a:ext uri="{FF2B5EF4-FFF2-40B4-BE49-F238E27FC236}">
                <a16:creationId xmlns:a16="http://schemas.microsoft.com/office/drawing/2014/main" id="{12BE9B65-DF46-4129-9810-622BB1B1531E}"/>
              </a:ext>
            </a:extLst>
          </p:cNvPr>
          <p:cNvSpPr txBox="1">
            <a:spLocks/>
          </p:cNvSpPr>
          <p:nvPr/>
        </p:nvSpPr>
        <p:spPr>
          <a:xfrm>
            <a:off x="5798726" y="1604314"/>
            <a:ext cx="5946629" cy="1686122"/>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a:spcBef>
                <a:spcPts val="600"/>
              </a:spcBef>
            </a:pPr>
            <a:r>
              <a:rPr lang="en-GB">
                <a:solidFill>
                  <a:srgbClr val="000000"/>
                </a:solidFill>
              </a:rPr>
              <a:t>The number of people living with long term conditions has been growing and is expected to grow further.</a:t>
            </a:r>
          </a:p>
          <a:p>
            <a:pPr>
              <a:spcBef>
                <a:spcPts val="600"/>
              </a:spcBef>
            </a:pPr>
            <a:r>
              <a:rPr lang="en-GB">
                <a:solidFill>
                  <a:srgbClr val="000000"/>
                </a:solidFill>
              </a:rPr>
              <a:t>The chart below shows the projected proportion of the female population aged 85+ with a hospital admission by number of multiple conditions.</a:t>
            </a:r>
          </a:p>
        </p:txBody>
      </p:sp>
      <p:sp>
        <p:nvSpPr>
          <p:cNvPr id="20" name="Text Placeholder 6">
            <a:extLst>
              <a:ext uri="{FF2B5EF4-FFF2-40B4-BE49-F238E27FC236}">
                <a16:creationId xmlns:a16="http://schemas.microsoft.com/office/drawing/2014/main" id="{7624720D-90D2-409B-B22D-4E07A3CD7562}"/>
              </a:ext>
            </a:extLst>
          </p:cNvPr>
          <p:cNvSpPr txBox="1">
            <a:spLocks/>
          </p:cNvSpPr>
          <p:nvPr/>
        </p:nvSpPr>
        <p:spPr>
          <a:xfrm>
            <a:off x="5798726" y="1243311"/>
            <a:ext cx="4375445" cy="29759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Rising morbidity</a:t>
            </a:r>
          </a:p>
        </p:txBody>
      </p:sp>
      <p:sp>
        <p:nvSpPr>
          <p:cNvPr id="42" name="Text Placeholder 5">
            <a:extLst>
              <a:ext uri="{FF2B5EF4-FFF2-40B4-BE49-F238E27FC236}">
                <a16:creationId xmlns:a16="http://schemas.microsoft.com/office/drawing/2014/main" id="{91D14E1F-B471-4646-8B35-390C7887FCE2}"/>
              </a:ext>
            </a:extLst>
          </p:cNvPr>
          <p:cNvSpPr>
            <a:spLocks noGrp="1"/>
          </p:cNvSpPr>
          <p:nvPr>
            <p:ph type="body" sz="quarter" idx="17"/>
          </p:nvPr>
        </p:nvSpPr>
        <p:spPr>
          <a:xfrm>
            <a:off x="291399" y="1604314"/>
            <a:ext cx="4655933" cy="1746024"/>
          </a:xfrm>
        </p:spPr>
        <p:txBody>
          <a:bodyPr/>
          <a:lstStyle/>
          <a:p>
            <a:pPr>
              <a:spcBef>
                <a:spcPts val="600"/>
              </a:spcBef>
              <a:buFont typeface="Arial" panose="020B0604020202020204" pitchFamily="34" charset="0"/>
              <a:buChar char="•"/>
            </a:pPr>
            <a:r>
              <a:rPr lang="en-GB" sz="1500" b="0" i="0">
                <a:solidFill>
                  <a:srgbClr val="000000"/>
                </a:solidFill>
                <a:effectLst/>
                <a:latin typeface="+mn-lt"/>
              </a:rPr>
              <a:t>The population is growing (at 0.5% per year in the principal projection).</a:t>
            </a:r>
          </a:p>
          <a:p>
            <a:pPr>
              <a:spcBef>
                <a:spcPts val="600"/>
              </a:spcBef>
              <a:buFont typeface="Arial" panose="020B0604020202020204" pitchFamily="34" charset="0"/>
              <a:buChar char="•"/>
            </a:pPr>
            <a:r>
              <a:rPr lang="en-GB" sz="1500" b="0">
                <a:solidFill>
                  <a:srgbClr val="000000"/>
                </a:solidFill>
                <a:latin typeface="+mn-lt"/>
              </a:rPr>
              <a:t>But it is also ageing: the proportion of people aged 65+ will rise from 18.2% to 19.4% between 2018 and 2024.</a:t>
            </a:r>
          </a:p>
          <a:p>
            <a:pPr>
              <a:spcBef>
                <a:spcPts val="600"/>
              </a:spcBef>
            </a:pPr>
            <a:endParaRPr lang="en-GB" sz="2400" b="1">
              <a:latin typeface="+mj-lt"/>
              <a:ea typeface="+mj-ea"/>
              <a:cs typeface="+mj-cs"/>
            </a:endParaRPr>
          </a:p>
        </p:txBody>
      </p:sp>
      <p:sp>
        <p:nvSpPr>
          <p:cNvPr id="43" name="Title 1">
            <a:extLst>
              <a:ext uri="{FF2B5EF4-FFF2-40B4-BE49-F238E27FC236}">
                <a16:creationId xmlns:a16="http://schemas.microsoft.com/office/drawing/2014/main" id="{A5EFCF34-F24A-41E1-B7B0-14C90F99ECEF}"/>
              </a:ext>
            </a:extLst>
          </p:cNvPr>
          <p:cNvSpPr txBox="1">
            <a:spLocks/>
          </p:cNvSpPr>
          <p:nvPr/>
        </p:nvSpPr>
        <p:spPr>
          <a:xfrm>
            <a:off x="252000" y="273600"/>
            <a:ext cx="11414125" cy="6127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b="1" i="0" kern="1200">
                <a:solidFill>
                  <a:schemeClr val="tx1"/>
                </a:solidFill>
                <a:latin typeface="+mj-lt"/>
                <a:ea typeface="+mj-ea"/>
                <a:cs typeface="+mj-cs"/>
              </a:defRPr>
            </a:lvl1pPr>
          </a:lstStyle>
          <a:p>
            <a:r>
              <a:rPr lang="en-GB" sz="2250"/>
              <a:t>A growing and ageing population, with a higher prevalence of chronic conditions, will drive increased demand for health and social care.</a:t>
            </a:r>
          </a:p>
        </p:txBody>
      </p:sp>
      <p:sp>
        <p:nvSpPr>
          <p:cNvPr id="44" name="Text Placeholder 6">
            <a:extLst>
              <a:ext uri="{FF2B5EF4-FFF2-40B4-BE49-F238E27FC236}">
                <a16:creationId xmlns:a16="http://schemas.microsoft.com/office/drawing/2014/main" id="{8D01FFCC-BE7E-462D-9E85-D8B14A21F1AB}"/>
              </a:ext>
            </a:extLst>
          </p:cNvPr>
          <p:cNvSpPr txBox="1">
            <a:spLocks/>
          </p:cNvSpPr>
          <p:nvPr/>
        </p:nvSpPr>
        <p:spPr>
          <a:xfrm>
            <a:off x="291399" y="1243311"/>
            <a:ext cx="4375445" cy="29759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A growing and ageing population</a:t>
            </a:r>
          </a:p>
        </p:txBody>
      </p:sp>
      <p:pic>
        <p:nvPicPr>
          <p:cNvPr id="46" name="Picture 45" descr="Chart&#10;&#10;Description automatically generated">
            <a:extLst>
              <a:ext uri="{FF2B5EF4-FFF2-40B4-BE49-F238E27FC236}">
                <a16:creationId xmlns:a16="http://schemas.microsoft.com/office/drawing/2014/main" id="{59E177C5-CDCA-4ED9-84FD-3295B7754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99" y="2950246"/>
            <a:ext cx="4793067" cy="2596245"/>
          </a:xfrm>
          <a:prstGeom prst="rect">
            <a:avLst/>
          </a:prstGeom>
        </p:spPr>
      </p:pic>
      <p:pic>
        <p:nvPicPr>
          <p:cNvPr id="5" name="Picture 5">
            <a:extLst>
              <a:ext uri="{FF2B5EF4-FFF2-40B4-BE49-F238E27FC236}">
                <a16:creationId xmlns:a16="http://schemas.microsoft.com/office/drawing/2014/main" id="{4C0DFEC8-6AC1-41AD-8D8B-124B0699FA9D}"/>
              </a:ext>
            </a:extLst>
          </p:cNvPr>
          <p:cNvPicPr>
            <a:picLocks noChangeAspect="1"/>
          </p:cNvPicPr>
          <p:nvPr/>
        </p:nvPicPr>
        <p:blipFill>
          <a:blip r:embed="rId4"/>
          <a:stretch>
            <a:fillRect/>
          </a:stretch>
        </p:blipFill>
        <p:spPr>
          <a:xfrm>
            <a:off x="5793874" y="3087103"/>
            <a:ext cx="6085305" cy="3277268"/>
          </a:xfrm>
          <a:prstGeom prst="rect">
            <a:avLst/>
          </a:prstGeom>
        </p:spPr>
      </p:pic>
    </p:spTree>
    <p:extLst>
      <p:ext uri="{BB962C8B-B14F-4D97-AF65-F5344CB8AC3E}">
        <p14:creationId xmlns:p14="http://schemas.microsoft.com/office/powerpoint/2010/main" val="58664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70A-5290-438D-97DF-B3E2368E53A5}"/>
              </a:ext>
            </a:extLst>
          </p:cNvPr>
          <p:cNvSpPr>
            <a:spLocks noGrp="1"/>
          </p:cNvSpPr>
          <p:nvPr>
            <p:ph type="title"/>
          </p:nvPr>
        </p:nvSpPr>
        <p:spPr>
          <a:xfrm>
            <a:off x="252000" y="273600"/>
            <a:ext cx="11487534" cy="612000"/>
          </a:xfrm>
        </p:spPr>
        <p:txBody>
          <a:bodyPr/>
          <a:lstStyle/>
          <a:p>
            <a:r>
              <a:rPr lang="en-GB"/>
              <a:t>The projected growth in activity varies by service, with the highest growth for hospital admissions.</a:t>
            </a:r>
          </a:p>
        </p:txBody>
      </p:sp>
      <p:sp>
        <p:nvSpPr>
          <p:cNvPr id="4" name="Slide Number Placeholder 3">
            <a:extLst>
              <a:ext uri="{FF2B5EF4-FFF2-40B4-BE49-F238E27FC236}">
                <a16:creationId xmlns:a16="http://schemas.microsoft.com/office/drawing/2014/main" id="{01A673C3-30F9-40AF-A7E1-F3BEC18D2559}"/>
              </a:ext>
            </a:extLst>
          </p:cNvPr>
          <p:cNvSpPr>
            <a:spLocks noGrp="1"/>
          </p:cNvSpPr>
          <p:nvPr>
            <p:ph type="sldNum" sz="quarter" idx="12"/>
          </p:nvPr>
        </p:nvSpPr>
        <p:spPr/>
        <p:txBody>
          <a:bodyPr/>
          <a:lstStyle/>
          <a:p>
            <a:fld id="{81671F1F-C2EB-4484-9694-2E03901D1FCF}" type="slidenum">
              <a:rPr lang="en-GB" smtClean="0"/>
              <a:t>8</a:t>
            </a:fld>
            <a:endParaRPr lang="en-GB"/>
          </a:p>
        </p:txBody>
      </p:sp>
      <p:sp>
        <p:nvSpPr>
          <p:cNvPr id="7" name="Footer Placeholder 2">
            <a:extLst>
              <a:ext uri="{FF2B5EF4-FFF2-40B4-BE49-F238E27FC236}">
                <a16:creationId xmlns:a16="http://schemas.microsoft.com/office/drawing/2014/main" id="{702CC3EA-CA61-4353-8BEC-D69128785C77}"/>
              </a:ext>
            </a:extLst>
          </p:cNvPr>
          <p:cNvSpPr txBox="1">
            <a:spLocks/>
          </p:cNvSpPr>
          <p:nvPr/>
        </p:nvSpPr>
        <p:spPr>
          <a:xfrm>
            <a:off x="6523300" y="6057510"/>
            <a:ext cx="5293564" cy="639116"/>
          </a:xfrm>
          <a:prstGeom prst="rect">
            <a:avLst/>
          </a:prstGeom>
        </p:spPr>
        <p:txBody>
          <a:bodyPr vert="horz" lIns="0" tIns="0" rIns="0" bIns="0" rtlCol="0" anchor="t" anchorCtr="0">
            <a:noAutofit/>
          </a:bodyPr>
          <a:lstStyle>
            <a:defPPr>
              <a:defRPr lang="en-US"/>
            </a:defPPr>
            <a:lvl1pPr marL="0" algn="l" defTabSz="914400" rtl="0" eaLnBrk="1" latinLnBrk="0" hangingPunct="1">
              <a:defRPr sz="1150" b="0" i="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ffectLst/>
                <a:ea typeface="Arial" panose="020B0604020202020204" pitchFamily="34" charset="0"/>
              </a:rPr>
              <a:t>Note: Historic rates are *2012/13–2018/19; **2011/12–2018/19; ***2015/16–2018/19. </a:t>
            </a:r>
            <a:r>
              <a:rPr lang="en-US"/>
              <a:t>The difference may not exactly match due to rounding of numbers.</a:t>
            </a:r>
          </a:p>
          <a:p>
            <a:r>
              <a:rPr lang="en-GB"/>
              <a:t>Source: REAL Centre calculations</a:t>
            </a:r>
          </a:p>
          <a:p>
            <a:endParaRPr lang="en-US"/>
          </a:p>
          <a:p>
            <a:endParaRPr lang="en-GB"/>
          </a:p>
          <a:p>
            <a:endParaRPr lang="en-GB"/>
          </a:p>
        </p:txBody>
      </p:sp>
      <p:graphicFrame>
        <p:nvGraphicFramePr>
          <p:cNvPr id="6" name="Table 5">
            <a:extLst>
              <a:ext uri="{FF2B5EF4-FFF2-40B4-BE49-F238E27FC236}">
                <a16:creationId xmlns:a16="http://schemas.microsoft.com/office/drawing/2014/main" id="{C8405C84-A378-428D-8A5D-A0BA3FDC490A}"/>
              </a:ext>
            </a:extLst>
          </p:cNvPr>
          <p:cNvGraphicFramePr>
            <a:graphicFrameLocks noGrp="1"/>
          </p:cNvGraphicFramePr>
          <p:nvPr>
            <p:extLst>
              <p:ext uri="{D42A27DB-BD31-4B8C-83A1-F6EECF244321}">
                <p14:modId xmlns:p14="http://schemas.microsoft.com/office/powerpoint/2010/main" val="70014859"/>
              </p:ext>
            </p:extLst>
          </p:nvPr>
        </p:nvGraphicFramePr>
        <p:xfrm>
          <a:off x="6523300" y="1449927"/>
          <a:ext cx="5293564" cy="4460869"/>
        </p:xfrm>
        <a:graphic>
          <a:graphicData uri="http://schemas.openxmlformats.org/drawingml/2006/table">
            <a:tbl>
              <a:tblPr firstRow="1" bandRow="1">
                <a:tableStyleId>{5C22544A-7EE6-4342-B048-85BDC9FD1C3A}</a:tableStyleId>
              </a:tblPr>
              <a:tblGrid>
                <a:gridCol w="1323391">
                  <a:extLst>
                    <a:ext uri="{9D8B030D-6E8A-4147-A177-3AD203B41FA5}">
                      <a16:colId xmlns:a16="http://schemas.microsoft.com/office/drawing/2014/main" val="3645625529"/>
                    </a:ext>
                  </a:extLst>
                </a:gridCol>
                <a:gridCol w="1323391">
                  <a:extLst>
                    <a:ext uri="{9D8B030D-6E8A-4147-A177-3AD203B41FA5}">
                      <a16:colId xmlns:a16="http://schemas.microsoft.com/office/drawing/2014/main" val="1182499351"/>
                    </a:ext>
                  </a:extLst>
                </a:gridCol>
                <a:gridCol w="1323391">
                  <a:extLst>
                    <a:ext uri="{9D8B030D-6E8A-4147-A177-3AD203B41FA5}">
                      <a16:colId xmlns:a16="http://schemas.microsoft.com/office/drawing/2014/main" val="3202746834"/>
                    </a:ext>
                  </a:extLst>
                </a:gridCol>
                <a:gridCol w="1323391">
                  <a:extLst>
                    <a:ext uri="{9D8B030D-6E8A-4147-A177-3AD203B41FA5}">
                      <a16:colId xmlns:a16="http://schemas.microsoft.com/office/drawing/2014/main" val="3179581375"/>
                    </a:ext>
                  </a:extLst>
                </a:gridCol>
              </a:tblGrid>
              <a:tr h="307468">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6000" marR="6350" marT="6350" marB="0" anchor="b"/>
                </a:tc>
                <a:tc gridSpan="2">
                  <a:txBody>
                    <a:bodyPr/>
                    <a:lstStyle/>
                    <a:p>
                      <a:pPr algn="ctr" fontAlgn="b"/>
                      <a:r>
                        <a:rPr lang="en-GB" sz="1200" u="none" strike="noStrike">
                          <a:effectLst/>
                        </a:rPr>
                        <a:t>Annual average growth rate</a:t>
                      </a:r>
                      <a:endParaRPr lang="en-GB" sz="1200" b="1" i="0" u="none" strike="noStrike">
                        <a:solidFill>
                          <a:srgbClr val="000000"/>
                        </a:solidFill>
                        <a:effectLst/>
                        <a:latin typeface="Calibri" panose="020F0502020204030204" pitchFamily="34" charset="0"/>
                      </a:endParaRPr>
                    </a:p>
                  </a:txBody>
                  <a:tcPr marL="36000" marR="6350" marT="6350" marB="0" anchor="b"/>
                </a:tc>
                <a:tc hMerge="1">
                  <a:txBody>
                    <a:bodyPr/>
                    <a:lstStyle/>
                    <a:p>
                      <a:endParaRPr lang="en-GB"/>
                    </a:p>
                  </a:txBody>
                  <a:tcPr/>
                </a:tc>
                <a:tc rowSpan="2">
                  <a:txBody>
                    <a:bodyPr/>
                    <a:lstStyle/>
                    <a:p>
                      <a:pPr algn="ctr" fontAlgn="ctr"/>
                      <a:r>
                        <a:rPr lang="en-GB" sz="1200" u="none" strike="noStrike">
                          <a:effectLst/>
                        </a:rPr>
                        <a:t>Difference </a:t>
                      </a:r>
                    </a:p>
                    <a:p>
                      <a:pPr algn="ctr" fontAlgn="ctr"/>
                      <a:r>
                        <a:rPr lang="en-GB" sz="1200" u="none" strike="noStrike">
                          <a:effectLst/>
                        </a:rPr>
                        <a:t>(percentage </a:t>
                      </a:r>
                      <a:br>
                        <a:rPr lang="en-GB" sz="1200" u="none" strike="noStrike">
                          <a:effectLst/>
                        </a:rPr>
                      </a:br>
                      <a:r>
                        <a:rPr lang="en-GB" sz="1200" u="none" strike="noStrike">
                          <a:effectLst/>
                        </a:rPr>
                        <a:t>points)</a:t>
                      </a:r>
                      <a:endParaRPr lang="en-GB" sz="1200" b="1" i="0" u="none" strike="noStrike">
                        <a:solidFill>
                          <a:srgbClr val="000000"/>
                        </a:solidFill>
                        <a:effectLst/>
                        <a:latin typeface="Calibri" panose="020F0502020204030204" pitchFamily="34" charset="0"/>
                      </a:endParaRPr>
                    </a:p>
                  </a:txBody>
                  <a:tcPr marL="36000" marR="6350" marT="6350" marB="0" anchor="ctr"/>
                </a:tc>
                <a:extLst>
                  <a:ext uri="{0D108BD9-81ED-4DB2-BD59-A6C34878D82A}">
                    <a16:rowId xmlns:a16="http://schemas.microsoft.com/office/drawing/2014/main" val="2574246409"/>
                  </a:ext>
                </a:extLst>
              </a:tr>
              <a:tr h="570406">
                <a:tc>
                  <a:txBody>
                    <a:bodyPr/>
                    <a:lstStyle/>
                    <a:p>
                      <a:pPr algn="l" fontAlgn="b"/>
                      <a:r>
                        <a:rPr lang="en-GB" sz="1200" b="1" u="none" strike="noStrike" kern="1200">
                          <a:solidFill>
                            <a:schemeClr val="lt1"/>
                          </a:solidFill>
                          <a:effectLst/>
                          <a:latin typeface="+mn-lt"/>
                          <a:ea typeface="+mn-ea"/>
                          <a:cs typeface="+mn-cs"/>
                        </a:rPr>
                        <a:t>Area</a:t>
                      </a:r>
                    </a:p>
                  </a:txBody>
                  <a:tcPr marL="36000" marR="6350" marT="6350" marB="0" anchor="b">
                    <a:solidFill>
                      <a:schemeClr val="accent1"/>
                    </a:solidFill>
                  </a:tcPr>
                </a:tc>
                <a:tc>
                  <a:txBody>
                    <a:bodyPr/>
                    <a:lstStyle/>
                    <a:p>
                      <a:pPr algn="ctr" fontAlgn="b"/>
                      <a:r>
                        <a:rPr lang="en-GB" sz="1200" b="1" u="none" strike="noStrike" kern="1200">
                          <a:solidFill>
                            <a:schemeClr val="lt1"/>
                          </a:solidFill>
                          <a:effectLst/>
                          <a:latin typeface="+mn-lt"/>
                          <a:ea typeface="+mn-ea"/>
                          <a:cs typeface="+mn-cs"/>
                        </a:rPr>
                        <a:t>Actual </a:t>
                      </a:r>
                      <a:br>
                        <a:rPr lang="en-GB" sz="1200" b="1" u="none" strike="noStrike" kern="1200">
                          <a:solidFill>
                            <a:schemeClr val="lt1"/>
                          </a:solidFill>
                          <a:effectLst/>
                          <a:latin typeface="+mn-lt"/>
                          <a:ea typeface="+mn-ea"/>
                          <a:cs typeface="+mn-cs"/>
                        </a:rPr>
                      </a:br>
                      <a:r>
                        <a:rPr lang="en-GB" sz="1200" b="1" u="none" strike="noStrike" kern="1200">
                          <a:solidFill>
                            <a:schemeClr val="lt1"/>
                          </a:solidFill>
                          <a:effectLst/>
                          <a:latin typeface="+mn-lt"/>
                          <a:ea typeface="+mn-ea"/>
                          <a:cs typeface="+mn-cs"/>
                        </a:rPr>
                        <a:t>historic </a:t>
                      </a:r>
                    </a:p>
                    <a:p>
                      <a:pPr algn="ctr" fontAlgn="b"/>
                      <a:r>
                        <a:rPr lang="en-GB" sz="1200" b="1" u="none" strike="noStrike" kern="1200">
                          <a:solidFill>
                            <a:schemeClr val="lt1"/>
                          </a:solidFill>
                          <a:effectLst/>
                          <a:latin typeface="+mn-lt"/>
                          <a:ea typeface="+mn-ea"/>
                          <a:cs typeface="+mn-cs"/>
                        </a:rPr>
                        <a:t>(2009/10–2018/19)</a:t>
                      </a:r>
                    </a:p>
                  </a:txBody>
                  <a:tcPr marL="36000" marR="6350" marT="6350" marB="0" anchor="b">
                    <a:solidFill>
                      <a:schemeClr val="accent1"/>
                    </a:solidFill>
                  </a:tcPr>
                </a:tc>
                <a:tc>
                  <a:txBody>
                    <a:bodyPr/>
                    <a:lstStyle/>
                    <a:p>
                      <a:pPr algn="ctr" fontAlgn="b"/>
                      <a:r>
                        <a:rPr lang="en-GB" sz="1200" b="1" u="none" strike="noStrike" kern="1200">
                          <a:solidFill>
                            <a:schemeClr val="lt1"/>
                          </a:solidFill>
                          <a:effectLst/>
                          <a:latin typeface="+mn-lt"/>
                          <a:ea typeface="+mn-ea"/>
                          <a:cs typeface="+mn-cs"/>
                        </a:rPr>
                        <a:t>Projected growth </a:t>
                      </a:r>
                    </a:p>
                    <a:p>
                      <a:pPr algn="ctr" fontAlgn="b"/>
                      <a:r>
                        <a:rPr lang="en-GB" sz="1200" b="1" u="none" strike="noStrike" kern="1200">
                          <a:solidFill>
                            <a:schemeClr val="lt1"/>
                          </a:solidFill>
                          <a:effectLst/>
                          <a:latin typeface="+mn-lt"/>
                          <a:ea typeface="+mn-ea"/>
                          <a:cs typeface="+mn-cs"/>
                        </a:rPr>
                        <a:t>(2018/19–2024/25)</a:t>
                      </a:r>
                    </a:p>
                  </a:txBody>
                  <a:tcPr marL="36000" marR="6350" marT="6350" marB="0" anchor="b">
                    <a:solidFill>
                      <a:schemeClr val="accent1"/>
                    </a:solidFill>
                  </a:tcPr>
                </a:tc>
                <a:tc vMerge="1">
                  <a:txBody>
                    <a:bodyPr/>
                    <a:lstStyle/>
                    <a:p>
                      <a:endParaRPr lang="en-GB"/>
                    </a:p>
                  </a:txBody>
                  <a:tcPr/>
                </a:tc>
                <a:extLst>
                  <a:ext uri="{0D108BD9-81ED-4DB2-BD59-A6C34878D82A}">
                    <a16:rowId xmlns:a16="http://schemas.microsoft.com/office/drawing/2014/main" val="1558490409"/>
                  </a:ext>
                </a:extLst>
              </a:tr>
              <a:tr h="307468">
                <a:tc>
                  <a:txBody>
                    <a:bodyPr/>
                    <a:lstStyle/>
                    <a:p>
                      <a:pPr algn="l" fontAlgn="b"/>
                      <a:r>
                        <a:rPr lang="en-GB" sz="1300" u="none" strike="noStrike">
                          <a:effectLst/>
                        </a:rPr>
                        <a:t>Outpatient</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4.1%</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1.5%</a:t>
                      </a:r>
                    </a:p>
                  </a:txBody>
                  <a:tcPr marL="36000" marR="6350" marT="6350" marB="0" anchor="b"/>
                </a:tc>
                <a:tc>
                  <a:txBody>
                    <a:bodyPr/>
                    <a:lstStyle/>
                    <a:p>
                      <a:pPr algn="ctr" fontAlgn="b"/>
                      <a:r>
                        <a:rPr lang="en-GB" sz="1300" b="0" i="0" u="none" strike="noStrike">
                          <a:solidFill>
                            <a:srgbClr val="000000"/>
                          </a:solidFill>
                          <a:effectLst/>
                          <a:latin typeface="+mn-lt"/>
                        </a:rPr>
                        <a:t>-2.5 </a:t>
                      </a:r>
                    </a:p>
                  </a:txBody>
                  <a:tcPr marL="36000" marR="6350" marT="6350" marB="0" anchor="b"/>
                </a:tc>
                <a:extLst>
                  <a:ext uri="{0D108BD9-81ED-4DB2-BD59-A6C34878D82A}">
                    <a16:rowId xmlns:a16="http://schemas.microsoft.com/office/drawing/2014/main" val="2871078671"/>
                  </a:ext>
                </a:extLst>
              </a:tr>
              <a:tr h="307468">
                <a:tc>
                  <a:txBody>
                    <a:bodyPr/>
                    <a:lstStyle/>
                    <a:p>
                      <a:pPr algn="l" fontAlgn="b"/>
                      <a:r>
                        <a:rPr lang="en-GB" sz="1300" u="none" strike="noStrike">
                          <a:effectLst/>
                        </a:rPr>
                        <a:t>A&amp;E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1.6%</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0.9%</a:t>
                      </a:r>
                    </a:p>
                  </a:txBody>
                  <a:tcPr marL="36000" marR="6350" marT="6350" marB="0" anchor="b"/>
                </a:tc>
                <a:tc>
                  <a:txBody>
                    <a:bodyPr/>
                    <a:lstStyle/>
                    <a:p>
                      <a:pPr algn="ctr" fontAlgn="b"/>
                      <a:r>
                        <a:rPr lang="en-GB" sz="1300" b="0" i="0" u="none" strike="noStrike">
                          <a:solidFill>
                            <a:srgbClr val="000000"/>
                          </a:solidFill>
                          <a:effectLst/>
                          <a:latin typeface="+mn-lt"/>
                        </a:rPr>
                        <a:t>-0.6 </a:t>
                      </a:r>
                    </a:p>
                  </a:txBody>
                  <a:tcPr marL="36000" marR="6350" marT="6350" marB="0" anchor="b"/>
                </a:tc>
                <a:extLst>
                  <a:ext uri="{0D108BD9-81ED-4DB2-BD59-A6C34878D82A}">
                    <a16:rowId xmlns:a16="http://schemas.microsoft.com/office/drawing/2014/main" val="2003044120"/>
                  </a:ext>
                </a:extLst>
              </a:tr>
              <a:tr h="307468">
                <a:tc>
                  <a:txBody>
                    <a:bodyPr/>
                    <a:lstStyle/>
                    <a:p>
                      <a:pPr algn="l" fontAlgn="b"/>
                      <a:r>
                        <a:rPr lang="en-GB" sz="1300" u="none" strike="noStrike">
                          <a:effectLst/>
                        </a:rPr>
                        <a:t>Non-elective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1.8%</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2.6%</a:t>
                      </a:r>
                    </a:p>
                  </a:txBody>
                  <a:tcPr marL="36000" marR="6350" marT="6350" marB="0" anchor="b"/>
                </a:tc>
                <a:tc>
                  <a:txBody>
                    <a:bodyPr/>
                    <a:lstStyle/>
                    <a:p>
                      <a:pPr algn="ctr" fontAlgn="b"/>
                      <a:r>
                        <a:rPr lang="en-GB" sz="1300" b="0" i="0" u="none" strike="noStrike">
                          <a:solidFill>
                            <a:srgbClr val="000000"/>
                          </a:solidFill>
                          <a:effectLst/>
                          <a:latin typeface="+mn-lt"/>
                        </a:rPr>
                        <a:t>0.7 </a:t>
                      </a:r>
                    </a:p>
                  </a:txBody>
                  <a:tcPr marL="36000" marR="6350" marT="6350" marB="0" anchor="b"/>
                </a:tc>
                <a:extLst>
                  <a:ext uri="{0D108BD9-81ED-4DB2-BD59-A6C34878D82A}">
                    <a16:rowId xmlns:a16="http://schemas.microsoft.com/office/drawing/2014/main" val="1189749425"/>
                  </a:ext>
                </a:extLst>
              </a:tr>
              <a:tr h="307468">
                <a:tc>
                  <a:txBody>
                    <a:bodyPr/>
                    <a:lstStyle/>
                    <a:p>
                      <a:pPr algn="l" fontAlgn="b"/>
                      <a:r>
                        <a:rPr lang="en-GB" sz="1300" u="none" strike="noStrike">
                          <a:effectLst/>
                        </a:rPr>
                        <a:t>Elective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2.4%</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2.5%</a:t>
                      </a:r>
                    </a:p>
                  </a:txBody>
                  <a:tcPr marL="36000" marR="6350" marT="6350" marB="0" anchor="b"/>
                </a:tc>
                <a:tc>
                  <a:txBody>
                    <a:bodyPr/>
                    <a:lstStyle/>
                    <a:p>
                      <a:pPr algn="ctr" fontAlgn="b"/>
                      <a:r>
                        <a:rPr lang="en-GB" sz="1300" b="0" i="0" u="none" strike="noStrike">
                          <a:solidFill>
                            <a:srgbClr val="000000"/>
                          </a:solidFill>
                          <a:effectLst/>
                          <a:latin typeface="+mn-lt"/>
                        </a:rPr>
                        <a:t>0.0 </a:t>
                      </a:r>
                    </a:p>
                  </a:txBody>
                  <a:tcPr marL="36000" marR="6350" marT="6350" marB="0" anchor="b"/>
                </a:tc>
                <a:extLst>
                  <a:ext uri="{0D108BD9-81ED-4DB2-BD59-A6C34878D82A}">
                    <a16:rowId xmlns:a16="http://schemas.microsoft.com/office/drawing/2014/main" val="1276299194"/>
                  </a:ext>
                </a:extLst>
              </a:tr>
              <a:tr h="307468">
                <a:tc>
                  <a:txBody>
                    <a:bodyPr/>
                    <a:lstStyle/>
                    <a:p>
                      <a:pPr algn="l" fontAlgn="b"/>
                      <a:r>
                        <a:rPr lang="en-GB" sz="1300" u="none" strike="noStrike">
                          <a:effectLst/>
                        </a:rPr>
                        <a:t>Maternity</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-0.4%</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-0.7%</a:t>
                      </a:r>
                    </a:p>
                  </a:txBody>
                  <a:tcPr marL="36000" marR="6350" marT="6350" marB="0" anchor="b"/>
                </a:tc>
                <a:tc>
                  <a:txBody>
                    <a:bodyPr/>
                    <a:lstStyle/>
                    <a:p>
                      <a:pPr algn="ctr" fontAlgn="b"/>
                      <a:r>
                        <a:rPr lang="en-GB" sz="1300" b="0" i="0" u="none" strike="noStrike">
                          <a:solidFill>
                            <a:srgbClr val="000000"/>
                          </a:solidFill>
                          <a:effectLst/>
                          <a:latin typeface="+mn-lt"/>
                        </a:rPr>
                        <a:t>-0.2 </a:t>
                      </a:r>
                    </a:p>
                  </a:txBody>
                  <a:tcPr marL="36000" marR="6350" marT="6350" marB="0" anchor="b"/>
                </a:tc>
                <a:extLst>
                  <a:ext uri="{0D108BD9-81ED-4DB2-BD59-A6C34878D82A}">
                    <a16:rowId xmlns:a16="http://schemas.microsoft.com/office/drawing/2014/main" val="1977223229"/>
                  </a:ext>
                </a:extLst>
              </a:tr>
              <a:tr h="307468">
                <a:tc>
                  <a:txBody>
                    <a:bodyPr/>
                    <a:lstStyle/>
                    <a:p>
                      <a:pPr algn="l" fontAlgn="b"/>
                      <a:r>
                        <a:rPr lang="en-GB" sz="1300" u="none" strike="noStrike">
                          <a:effectLst/>
                        </a:rPr>
                        <a:t>Community care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-0.9%</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2.1%</a:t>
                      </a:r>
                    </a:p>
                  </a:txBody>
                  <a:tcPr marL="36000" marR="6350" marT="6350" marB="0" anchor="b"/>
                </a:tc>
                <a:tc>
                  <a:txBody>
                    <a:bodyPr/>
                    <a:lstStyle/>
                    <a:p>
                      <a:pPr algn="ctr" fontAlgn="b"/>
                      <a:r>
                        <a:rPr lang="en-GB" sz="1300" b="0" i="0" u="none" strike="noStrike">
                          <a:solidFill>
                            <a:srgbClr val="000000"/>
                          </a:solidFill>
                          <a:effectLst/>
                          <a:latin typeface="+mn-lt"/>
                        </a:rPr>
                        <a:t>3.0 </a:t>
                      </a:r>
                    </a:p>
                  </a:txBody>
                  <a:tcPr marL="36000" marR="6350" marT="6350" marB="0" anchor="b"/>
                </a:tc>
                <a:extLst>
                  <a:ext uri="{0D108BD9-81ED-4DB2-BD59-A6C34878D82A}">
                    <a16:rowId xmlns:a16="http://schemas.microsoft.com/office/drawing/2014/main" val="2847477659"/>
                  </a:ext>
                </a:extLst>
              </a:tr>
              <a:tr h="307468">
                <a:tc>
                  <a:txBody>
                    <a:bodyPr/>
                    <a:lstStyle/>
                    <a:p>
                      <a:pPr algn="l" fontAlgn="b"/>
                      <a:r>
                        <a:rPr lang="en-GB" sz="1300" u="none" strike="noStrike">
                          <a:effectLst/>
                        </a:rPr>
                        <a:t>Primary care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0.9%</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1.4%</a:t>
                      </a:r>
                    </a:p>
                  </a:txBody>
                  <a:tcPr marL="36000" marR="6350" marT="6350" marB="0" anchor="b"/>
                </a:tc>
                <a:tc>
                  <a:txBody>
                    <a:bodyPr/>
                    <a:lstStyle/>
                    <a:p>
                      <a:pPr algn="ctr" fontAlgn="b"/>
                      <a:r>
                        <a:rPr lang="en-GB" sz="1300" b="0" i="0" u="none" strike="noStrike">
                          <a:solidFill>
                            <a:srgbClr val="000000"/>
                          </a:solidFill>
                          <a:effectLst/>
                          <a:latin typeface="+mn-lt"/>
                        </a:rPr>
                        <a:t>0.5 </a:t>
                      </a:r>
                    </a:p>
                  </a:txBody>
                  <a:tcPr marL="36000" marR="6350" marT="6350" marB="0" anchor="b"/>
                </a:tc>
                <a:extLst>
                  <a:ext uri="{0D108BD9-81ED-4DB2-BD59-A6C34878D82A}">
                    <a16:rowId xmlns:a16="http://schemas.microsoft.com/office/drawing/2014/main" val="180367340"/>
                  </a:ext>
                </a:extLst>
              </a:tr>
              <a:tr h="307468">
                <a:tc>
                  <a:txBody>
                    <a:bodyPr/>
                    <a:lstStyle/>
                    <a:p>
                      <a:pPr algn="l" fontAlgn="b"/>
                      <a:r>
                        <a:rPr lang="en-GB" sz="1300" u="none" strike="noStrike">
                          <a:effectLst/>
                        </a:rPr>
                        <a:t>IAPT*</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16.6%</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0.2%</a:t>
                      </a:r>
                    </a:p>
                  </a:txBody>
                  <a:tcPr marL="36000" marR="6350" marT="6350" marB="0" anchor="b"/>
                </a:tc>
                <a:tc>
                  <a:txBody>
                    <a:bodyPr/>
                    <a:lstStyle/>
                    <a:p>
                      <a:pPr algn="ctr" fontAlgn="b"/>
                      <a:r>
                        <a:rPr lang="en-GB" sz="1300" b="0" i="0" u="none" strike="noStrike">
                          <a:solidFill>
                            <a:srgbClr val="000000"/>
                          </a:solidFill>
                          <a:effectLst/>
                          <a:latin typeface="+mn-lt"/>
                        </a:rPr>
                        <a:t>-16.4 </a:t>
                      </a:r>
                    </a:p>
                  </a:txBody>
                  <a:tcPr marL="36000" marR="6350" marT="6350" marB="0" anchor="b"/>
                </a:tc>
                <a:extLst>
                  <a:ext uri="{0D108BD9-81ED-4DB2-BD59-A6C34878D82A}">
                    <a16:rowId xmlns:a16="http://schemas.microsoft.com/office/drawing/2014/main" val="206965069"/>
                  </a:ext>
                </a:extLst>
              </a:tr>
              <a:tr h="307468">
                <a:tc>
                  <a:txBody>
                    <a:bodyPr/>
                    <a:lstStyle/>
                    <a:p>
                      <a:pPr algn="l" fontAlgn="b"/>
                      <a:r>
                        <a:rPr lang="en-GB" sz="1300" u="none" strike="noStrike">
                          <a:effectLst/>
                        </a:rPr>
                        <a:t>Secondary Mental Health**</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0.8%</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0.8%</a:t>
                      </a:r>
                    </a:p>
                  </a:txBody>
                  <a:tcPr marL="36000" marR="6350" marT="6350" marB="0" anchor="b"/>
                </a:tc>
                <a:tc>
                  <a:txBody>
                    <a:bodyPr/>
                    <a:lstStyle/>
                    <a:p>
                      <a:pPr algn="ctr" fontAlgn="b"/>
                      <a:r>
                        <a:rPr lang="en-GB" sz="1300" b="0" i="0" u="none" strike="noStrike">
                          <a:solidFill>
                            <a:srgbClr val="000000"/>
                          </a:solidFill>
                          <a:effectLst/>
                          <a:latin typeface="+mn-lt"/>
                        </a:rPr>
                        <a:t>0.0 </a:t>
                      </a:r>
                    </a:p>
                  </a:txBody>
                  <a:tcPr marL="36000" marR="6350" marT="6350" marB="0" anchor="b"/>
                </a:tc>
                <a:extLst>
                  <a:ext uri="{0D108BD9-81ED-4DB2-BD59-A6C34878D82A}">
                    <a16:rowId xmlns:a16="http://schemas.microsoft.com/office/drawing/2014/main" val="3408221114"/>
                  </a:ext>
                </a:extLst>
              </a:tr>
              <a:tr h="307468">
                <a:tc>
                  <a:txBody>
                    <a:bodyPr/>
                    <a:lstStyle/>
                    <a:p>
                      <a:pPr algn="l" fontAlgn="b"/>
                      <a:r>
                        <a:rPr lang="en-GB" sz="1300" u="none" strike="noStrike">
                          <a:effectLst/>
                        </a:rPr>
                        <a:t>Community prescriptions</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2.3%</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1.4%</a:t>
                      </a:r>
                    </a:p>
                  </a:txBody>
                  <a:tcPr marL="36000" marR="6350" marT="6350" marB="0" anchor="b"/>
                </a:tc>
                <a:tc>
                  <a:txBody>
                    <a:bodyPr/>
                    <a:lstStyle/>
                    <a:p>
                      <a:pPr algn="ctr" fontAlgn="b"/>
                      <a:r>
                        <a:rPr lang="en-GB" sz="1300" b="0" i="0" u="none" strike="noStrike">
                          <a:solidFill>
                            <a:srgbClr val="000000"/>
                          </a:solidFill>
                          <a:effectLst/>
                          <a:latin typeface="+mn-lt"/>
                        </a:rPr>
                        <a:t>-0.9 </a:t>
                      </a:r>
                    </a:p>
                  </a:txBody>
                  <a:tcPr marL="36000" marR="6350" marT="6350" marB="0" anchor="b"/>
                </a:tc>
                <a:extLst>
                  <a:ext uri="{0D108BD9-81ED-4DB2-BD59-A6C34878D82A}">
                    <a16:rowId xmlns:a16="http://schemas.microsoft.com/office/drawing/2014/main" val="2401647967"/>
                  </a:ext>
                </a:extLst>
              </a:tr>
              <a:tr h="318071">
                <a:tc>
                  <a:txBody>
                    <a:bodyPr/>
                    <a:lstStyle/>
                    <a:p>
                      <a:pPr algn="l" fontAlgn="b"/>
                      <a:r>
                        <a:rPr lang="en-GB" sz="1300" u="none" strike="noStrike">
                          <a:effectLst/>
                        </a:rPr>
                        <a:t>Social Care***</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u="none" strike="noStrike">
                          <a:effectLst/>
                        </a:rPr>
                        <a:t>-0.6%</a:t>
                      </a:r>
                      <a:endParaRPr lang="en-GB" sz="1300" b="0" i="0" u="none" strike="noStrike">
                        <a:solidFill>
                          <a:srgbClr val="000000"/>
                        </a:solidFill>
                        <a:effectLst/>
                        <a:latin typeface="Calibri" panose="020F0502020204030204" pitchFamily="34" charset="0"/>
                      </a:endParaRPr>
                    </a:p>
                  </a:txBody>
                  <a:tcPr marL="36000" marR="6350" marT="6350" marB="0" anchor="b"/>
                </a:tc>
                <a:tc>
                  <a:txBody>
                    <a:bodyPr/>
                    <a:lstStyle/>
                    <a:p>
                      <a:pPr algn="ctr" fontAlgn="b"/>
                      <a:r>
                        <a:rPr lang="en-GB" sz="1300" b="0" i="0" u="none" strike="noStrike">
                          <a:solidFill>
                            <a:srgbClr val="000000"/>
                          </a:solidFill>
                          <a:effectLst/>
                          <a:latin typeface="+mn-lt"/>
                        </a:rPr>
                        <a:t>1.7%</a:t>
                      </a:r>
                    </a:p>
                  </a:txBody>
                  <a:tcPr marL="36000" marR="6350" marT="6350" marB="0" anchor="b"/>
                </a:tc>
                <a:tc>
                  <a:txBody>
                    <a:bodyPr/>
                    <a:lstStyle/>
                    <a:p>
                      <a:pPr algn="ctr" fontAlgn="b"/>
                      <a:r>
                        <a:rPr lang="en-GB" sz="1300" b="0" i="0" u="none" strike="noStrike">
                          <a:solidFill>
                            <a:srgbClr val="000000"/>
                          </a:solidFill>
                          <a:effectLst/>
                          <a:latin typeface="+mn-lt"/>
                        </a:rPr>
                        <a:t>2.2 </a:t>
                      </a:r>
                    </a:p>
                  </a:txBody>
                  <a:tcPr marL="36000" marR="6350" marT="6350" marB="0" anchor="b"/>
                </a:tc>
                <a:extLst>
                  <a:ext uri="{0D108BD9-81ED-4DB2-BD59-A6C34878D82A}">
                    <a16:rowId xmlns:a16="http://schemas.microsoft.com/office/drawing/2014/main" val="525238215"/>
                  </a:ext>
                </a:extLst>
              </a:tr>
            </a:tbl>
          </a:graphicData>
        </a:graphic>
      </p:graphicFrame>
      <p:sp>
        <p:nvSpPr>
          <p:cNvPr id="10" name="Text Placeholder 6">
            <a:extLst>
              <a:ext uri="{FF2B5EF4-FFF2-40B4-BE49-F238E27FC236}">
                <a16:creationId xmlns:a16="http://schemas.microsoft.com/office/drawing/2014/main" id="{BF3A5EA8-35F7-4844-B891-6F6002A34D40}"/>
              </a:ext>
            </a:extLst>
          </p:cNvPr>
          <p:cNvSpPr txBox="1">
            <a:spLocks/>
          </p:cNvSpPr>
          <p:nvPr/>
        </p:nvSpPr>
        <p:spPr>
          <a:xfrm>
            <a:off x="6523300" y="1100421"/>
            <a:ext cx="6885263" cy="30526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Activity projections by service area (annual growth, %)</a:t>
            </a:r>
          </a:p>
        </p:txBody>
      </p:sp>
      <p:sp>
        <p:nvSpPr>
          <p:cNvPr id="9" name="TextBox 8">
            <a:extLst>
              <a:ext uri="{FF2B5EF4-FFF2-40B4-BE49-F238E27FC236}">
                <a16:creationId xmlns:a16="http://schemas.microsoft.com/office/drawing/2014/main" id="{D7EF67CE-C4E6-4396-8337-9A55D708FB73}"/>
              </a:ext>
            </a:extLst>
          </p:cNvPr>
          <p:cNvSpPr txBox="1"/>
          <p:nvPr/>
        </p:nvSpPr>
        <p:spPr>
          <a:xfrm>
            <a:off x="235234" y="1096691"/>
            <a:ext cx="6215805" cy="463203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500"/>
              <a:t>Health and social care activity would need to increase to meet the demand side pressures. </a:t>
            </a:r>
          </a:p>
          <a:p>
            <a:pPr marL="285750" indent="-285750">
              <a:spcAft>
                <a:spcPts val="600"/>
              </a:spcAft>
              <a:buFont typeface="Arial" panose="020B0604020202020204" pitchFamily="34" charset="0"/>
              <a:buChar char="•"/>
            </a:pPr>
            <a:r>
              <a:rPr lang="en-GB" sz="1500"/>
              <a:t>Projected activity growth varies between areas: </a:t>
            </a:r>
          </a:p>
          <a:p>
            <a:pPr marL="641350" indent="-285750">
              <a:spcAft>
                <a:spcPts val="600"/>
              </a:spcAft>
              <a:buFont typeface="Courier New" panose="02070309020205020404" pitchFamily="49" charset="0"/>
              <a:buChar char="o"/>
            </a:pPr>
            <a:r>
              <a:rPr lang="en-GB" sz="1500"/>
              <a:t>Growth is highest for hospital care, particularly elective (2.5%) and non-elective (2.6%) care;</a:t>
            </a:r>
          </a:p>
          <a:p>
            <a:pPr marL="641350" indent="-285750">
              <a:spcAft>
                <a:spcPts val="600"/>
              </a:spcAft>
              <a:buFont typeface="Courier New" panose="02070309020205020404" pitchFamily="49" charset="0"/>
              <a:buChar char="o"/>
            </a:pPr>
            <a:r>
              <a:rPr lang="en-GB" sz="1500"/>
              <a:t>Growth is lowest for maternity care (-0.7%) (due to a fall in projected number of births) and services such as mental health that are less driven by ageing. </a:t>
            </a:r>
          </a:p>
          <a:p>
            <a:pPr marL="285750" indent="-285750">
              <a:spcAft>
                <a:spcPts val="600"/>
              </a:spcAft>
              <a:buFont typeface="Arial" panose="020B0604020202020204" pitchFamily="34" charset="0"/>
              <a:buChar char="•"/>
            </a:pPr>
            <a:r>
              <a:rPr lang="en-GB" sz="1500"/>
              <a:t>Our projections are broadly in line with trends over the last decade, with some exceptions </a:t>
            </a:r>
            <a:r>
              <a:rPr lang="en-GB" sz="1500" err="1"/>
              <a:t>eg</a:t>
            </a:r>
            <a:r>
              <a:rPr lang="en-GB" sz="1500"/>
              <a:t> Improving Access to Psychological Therapies (IAPT) and outpatient care are lower; community care is higher. </a:t>
            </a:r>
          </a:p>
          <a:p>
            <a:pPr marL="285750" indent="-285750">
              <a:spcAft>
                <a:spcPts val="600"/>
              </a:spcAft>
              <a:buFont typeface="Arial" panose="020B0604020202020204" pitchFamily="34" charset="0"/>
              <a:buChar char="•"/>
            </a:pPr>
            <a:r>
              <a:rPr lang="en-US" sz="1500">
                <a:effectLst/>
                <a:ea typeface="Arial" panose="020B0604020202020204" pitchFamily="34" charset="0"/>
                <a:cs typeface="Arial" panose="020B0604020202020204" pitchFamily="34" charset="0"/>
              </a:rPr>
              <a:t>It is important to note that these are projections are not a statement of what should happen, either to improve patient care or make best use of resources. They are an estimate of what could happen if current patterns of service use are combined with projected changes of the drivers of service use (</a:t>
            </a:r>
            <a:r>
              <a:rPr lang="en-US" sz="1500" err="1">
                <a:effectLst/>
                <a:ea typeface="Arial" panose="020B0604020202020204" pitchFamily="34" charset="0"/>
                <a:cs typeface="Arial" panose="020B0604020202020204" pitchFamily="34" charset="0"/>
              </a:rPr>
              <a:t>eg</a:t>
            </a:r>
            <a:r>
              <a:rPr lang="en-US" sz="1500">
                <a:effectLst/>
                <a:ea typeface="Arial" panose="020B0604020202020204" pitchFamily="34" charset="0"/>
                <a:cs typeface="Arial" panose="020B0604020202020204" pitchFamily="34" charset="0"/>
              </a:rPr>
              <a:t> age and morbidity).</a:t>
            </a:r>
            <a:endParaRPr lang="en-GB" sz="1500"/>
          </a:p>
        </p:txBody>
      </p:sp>
    </p:spTree>
    <p:extLst>
      <p:ext uri="{BB962C8B-B14F-4D97-AF65-F5344CB8AC3E}">
        <p14:creationId xmlns:p14="http://schemas.microsoft.com/office/powerpoint/2010/main" val="34241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CD70-78F7-4E32-B123-6F93EE988E17}"/>
              </a:ext>
            </a:extLst>
          </p:cNvPr>
          <p:cNvSpPr>
            <a:spLocks noGrp="1"/>
          </p:cNvSpPr>
          <p:nvPr>
            <p:ph type="title"/>
          </p:nvPr>
        </p:nvSpPr>
        <p:spPr>
          <a:xfrm>
            <a:off x="252000" y="273600"/>
            <a:ext cx="11576506" cy="612000"/>
          </a:xfrm>
        </p:spPr>
        <p:txBody>
          <a:bodyPr/>
          <a:lstStyle/>
          <a:p>
            <a:r>
              <a:rPr lang="en-GB"/>
              <a:t>On the supply side, pay and productivity are two key drivers of spending growth, and are areas where government has a degree of control.</a:t>
            </a:r>
          </a:p>
        </p:txBody>
      </p:sp>
      <p:sp>
        <p:nvSpPr>
          <p:cNvPr id="3" name="Footer Placeholder 2">
            <a:extLst>
              <a:ext uri="{FF2B5EF4-FFF2-40B4-BE49-F238E27FC236}">
                <a16:creationId xmlns:a16="http://schemas.microsoft.com/office/drawing/2014/main" id="{A2051B53-6639-43C3-8CE3-A622FDDE61E9}"/>
              </a:ext>
            </a:extLst>
          </p:cNvPr>
          <p:cNvSpPr>
            <a:spLocks noGrp="1"/>
          </p:cNvSpPr>
          <p:nvPr>
            <p:ph type="ftr" sz="quarter" idx="11"/>
          </p:nvPr>
        </p:nvSpPr>
        <p:spPr>
          <a:xfrm>
            <a:off x="1907148" y="5948338"/>
            <a:ext cx="3700715" cy="67554"/>
          </a:xfrm>
        </p:spPr>
        <p:txBody>
          <a:bodyPr/>
          <a:lstStyle/>
          <a:p>
            <a:r>
              <a:rPr lang="en-GB"/>
              <a:t>Source, pay growth: ONS, OBR’s all-economy earning forecasts and NHS digital</a:t>
            </a:r>
          </a:p>
        </p:txBody>
      </p:sp>
      <p:sp>
        <p:nvSpPr>
          <p:cNvPr id="4" name="Slide Number Placeholder 3">
            <a:extLst>
              <a:ext uri="{FF2B5EF4-FFF2-40B4-BE49-F238E27FC236}">
                <a16:creationId xmlns:a16="http://schemas.microsoft.com/office/drawing/2014/main" id="{611FD434-FB60-46EC-A9EF-9643119DBE86}"/>
              </a:ext>
            </a:extLst>
          </p:cNvPr>
          <p:cNvSpPr>
            <a:spLocks noGrp="1"/>
          </p:cNvSpPr>
          <p:nvPr>
            <p:ph type="sldNum" sz="quarter" idx="12"/>
          </p:nvPr>
        </p:nvSpPr>
        <p:spPr/>
        <p:txBody>
          <a:bodyPr/>
          <a:lstStyle/>
          <a:p>
            <a:fld id="{81671F1F-C2EB-4484-9694-2E03901D1FCF}" type="slidenum">
              <a:rPr lang="en-GB" smtClean="0"/>
              <a:t>9</a:t>
            </a:fld>
            <a:endParaRPr lang="en-GB"/>
          </a:p>
        </p:txBody>
      </p:sp>
      <p:sp>
        <p:nvSpPr>
          <p:cNvPr id="10" name="Text Placeholder 6">
            <a:extLst>
              <a:ext uri="{FF2B5EF4-FFF2-40B4-BE49-F238E27FC236}">
                <a16:creationId xmlns:a16="http://schemas.microsoft.com/office/drawing/2014/main" id="{BC1B358D-3D21-431E-BDF5-2E040EEF3FD4}"/>
              </a:ext>
            </a:extLst>
          </p:cNvPr>
          <p:cNvSpPr txBox="1">
            <a:spLocks/>
          </p:cNvSpPr>
          <p:nvPr/>
        </p:nvSpPr>
        <p:spPr>
          <a:xfrm>
            <a:off x="6172754" y="1106478"/>
            <a:ext cx="6885263" cy="30526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Productivity: trends and assumptions</a:t>
            </a:r>
          </a:p>
        </p:txBody>
      </p:sp>
      <p:graphicFrame>
        <p:nvGraphicFramePr>
          <p:cNvPr id="6" name="Table 5">
            <a:extLst>
              <a:ext uri="{FF2B5EF4-FFF2-40B4-BE49-F238E27FC236}">
                <a16:creationId xmlns:a16="http://schemas.microsoft.com/office/drawing/2014/main" id="{263AAAFC-D03A-4230-9D04-5255872D7DA7}"/>
              </a:ext>
            </a:extLst>
          </p:cNvPr>
          <p:cNvGraphicFramePr>
            <a:graphicFrameLocks noGrp="1"/>
          </p:cNvGraphicFramePr>
          <p:nvPr>
            <p:extLst>
              <p:ext uri="{D42A27DB-BD31-4B8C-83A1-F6EECF244321}">
                <p14:modId xmlns:p14="http://schemas.microsoft.com/office/powerpoint/2010/main" val="1542686692"/>
              </p:ext>
            </p:extLst>
          </p:nvPr>
        </p:nvGraphicFramePr>
        <p:xfrm>
          <a:off x="252000" y="2377200"/>
          <a:ext cx="5202323" cy="863172"/>
        </p:xfrm>
        <a:graphic>
          <a:graphicData uri="http://schemas.openxmlformats.org/drawingml/2006/table">
            <a:tbl>
              <a:tblPr firstRow="1" firstCol="1" bandRow="1">
                <a:tableStyleId>{5C22544A-7EE6-4342-B048-85BDC9FD1C3A}</a:tableStyleId>
              </a:tblPr>
              <a:tblGrid>
                <a:gridCol w="1870711">
                  <a:extLst>
                    <a:ext uri="{9D8B030D-6E8A-4147-A177-3AD203B41FA5}">
                      <a16:colId xmlns:a16="http://schemas.microsoft.com/office/drawing/2014/main" val="20693225"/>
                    </a:ext>
                  </a:extLst>
                </a:gridCol>
                <a:gridCol w="1037802">
                  <a:extLst>
                    <a:ext uri="{9D8B030D-6E8A-4147-A177-3AD203B41FA5}">
                      <a16:colId xmlns:a16="http://schemas.microsoft.com/office/drawing/2014/main" val="3600795019"/>
                    </a:ext>
                  </a:extLst>
                </a:gridCol>
                <a:gridCol w="1090906">
                  <a:extLst>
                    <a:ext uri="{9D8B030D-6E8A-4147-A177-3AD203B41FA5}">
                      <a16:colId xmlns:a16="http://schemas.microsoft.com/office/drawing/2014/main" val="883633635"/>
                    </a:ext>
                  </a:extLst>
                </a:gridCol>
                <a:gridCol w="1202904">
                  <a:extLst>
                    <a:ext uri="{9D8B030D-6E8A-4147-A177-3AD203B41FA5}">
                      <a16:colId xmlns:a16="http://schemas.microsoft.com/office/drawing/2014/main" val="960876944"/>
                    </a:ext>
                  </a:extLst>
                </a:gridCol>
              </a:tblGrid>
              <a:tr h="215793">
                <a:tc>
                  <a:txBody>
                    <a:bodyPr/>
                    <a:lstStyle/>
                    <a:p>
                      <a:pPr algn="l">
                        <a:lnSpc>
                          <a:spcPts val="1300"/>
                        </a:lnSpc>
                      </a:pPr>
                      <a:r>
                        <a:rPr lang="en-GB" sz="1200">
                          <a:effectLst/>
                        </a:rPr>
                        <a:t> </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2000–2010</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2010–2020</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2000–2020</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72955494"/>
                  </a:ext>
                </a:extLst>
              </a:tr>
              <a:tr h="215793">
                <a:tc>
                  <a:txBody>
                    <a:bodyPr/>
                    <a:lstStyle/>
                    <a:p>
                      <a:pPr algn="l">
                        <a:lnSpc>
                          <a:spcPts val="1300"/>
                        </a:lnSpc>
                      </a:pPr>
                      <a:r>
                        <a:rPr lang="en-GB" sz="1200">
                          <a:effectLst/>
                        </a:rPr>
                        <a:t>ONS all employees</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1.2%</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-0.1%</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0.6%</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85165188"/>
                  </a:ext>
                </a:extLst>
              </a:tr>
              <a:tr h="215793">
                <a:tc>
                  <a:txBody>
                    <a:bodyPr/>
                    <a:lstStyle/>
                    <a:p>
                      <a:pPr algn="l">
                        <a:lnSpc>
                          <a:spcPts val="1300"/>
                        </a:lnSpc>
                      </a:pPr>
                      <a:r>
                        <a:rPr lang="en-GB" sz="1200">
                          <a:effectLst/>
                        </a:rPr>
                        <a:t>ONS nurses</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2.6%</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-0.3%</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1.1%</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07637970"/>
                  </a:ext>
                </a:extLst>
              </a:tr>
              <a:tr h="215793">
                <a:tc>
                  <a:txBody>
                    <a:bodyPr/>
                    <a:lstStyle/>
                    <a:p>
                      <a:pPr algn="l">
                        <a:lnSpc>
                          <a:spcPts val="1300"/>
                        </a:lnSpc>
                      </a:pPr>
                      <a:r>
                        <a:rPr lang="en-GB" sz="1200">
                          <a:effectLst/>
                        </a:rPr>
                        <a:t>NHS staff pay*</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GB" sz="1200">
                          <a:effectLst/>
                        </a:rPr>
                        <a:t>n/a</a:t>
                      </a:r>
                    </a:p>
                  </a:txBody>
                  <a:tcPr marL="68580" marR="68580" marT="0" marB="0" anchor="b"/>
                </a:tc>
                <a:tc>
                  <a:txBody>
                    <a:bodyPr/>
                    <a:lstStyle/>
                    <a:p>
                      <a:pPr algn="ctr">
                        <a:lnSpc>
                          <a:spcPts val="1300"/>
                        </a:lnSpc>
                      </a:pPr>
                      <a:r>
                        <a:rPr lang="en-GB" sz="1200">
                          <a:effectLst/>
                        </a:rPr>
                        <a:t>-0.4%</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tc>
                  <a:txBody>
                    <a:bodyPr/>
                    <a:lstStyle/>
                    <a:p>
                      <a:pPr algn="ctr">
                        <a:lnSpc>
                          <a:spcPts val="1300"/>
                        </a:lnSpc>
                      </a:pPr>
                      <a:r>
                        <a:rPr lang="en-GB" sz="1200">
                          <a:effectLst/>
                        </a:rPr>
                        <a:t>-0.4%</a:t>
                      </a:r>
                      <a:endParaRPr lang="en-GB" sz="1200">
                        <a:solidFill>
                          <a:srgbClr val="000000"/>
                        </a:solidFill>
                        <a:effectLst/>
                        <a:latin typeface="Georgia" panose="02040502050405020303" pitchFamily="18" charset="0"/>
                        <a:ea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95992273"/>
                  </a:ext>
                </a:extLst>
              </a:tr>
            </a:tbl>
          </a:graphicData>
        </a:graphic>
      </p:graphicFrame>
      <p:sp>
        <p:nvSpPr>
          <p:cNvPr id="12" name="TextBox 11">
            <a:extLst>
              <a:ext uri="{FF2B5EF4-FFF2-40B4-BE49-F238E27FC236}">
                <a16:creationId xmlns:a16="http://schemas.microsoft.com/office/drawing/2014/main" id="{FE55FF27-6BB5-4410-9C24-4EBF41CA00F6}"/>
              </a:ext>
            </a:extLst>
          </p:cNvPr>
          <p:cNvSpPr txBox="1"/>
          <p:nvPr/>
        </p:nvSpPr>
        <p:spPr>
          <a:xfrm>
            <a:off x="252000" y="2047754"/>
            <a:ext cx="5533880" cy="313547"/>
          </a:xfrm>
          <a:prstGeom prst="rect">
            <a:avLst/>
          </a:prstGeom>
          <a:noFill/>
        </p:spPr>
        <p:txBody>
          <a:bodyPr wrap="square">
            <a:spAutoFit/>
          </a:bodyPr>
          <a:lstStyle/>
          <a:p>
            <a:pPr>
              <a:lnSpc>
                <a:spcPct val="110000"/>
              </a:lnSpc>
              <a:spcAft>
                <a:spcPts val="1200"/>
              </a:spcAft>
              <a:tabLst>
                <a:tab pos="4140835" algn="l"/>
              </a:tabLst>
            </a:pPr>
            <a:r>
              <a:rPr lang="en-GB" sz="1400" b="1">
                <a:solidFill>
                  <a:srgbClr val="000000"/>
                </a:solidFill>
                <a:latin typeface="+mj-lt"/>
                <a:ea typeface="Times New Roman" panose="02020603050405020304" pitchFamily="18" charset="0"/>
              </a:rPr>
              <a:t>Historic </a:t>
            </a:r>
            <a:r>
              <a:rPr lang="en-GB" sz="1400" b="1">
                <a:solidFill>
                  <a:srgbClr val="000000"/>
                </a:solidFill>
                <a:effectLst/>
                <a:latin typeface="+mj-lt"/>
                <a:ea typeface="Times New Roman" panose="02020603050405020304" pitchFamily="18" charset="0"/>
              </a:rPr>
              <a:t>real-terms growth in earnings, by staff group</a:t>
            </a:r>
            <a:endParaRPr lang="en-GB" b="1">
              <a:solidFill>
                <a:srgbClr val="000000"/>
              </a:solidFill>
              <a:effectLst/>
              <a:latin typeface="+mj-lt"/>
              <a:ea typeface="Arial" panose="020B0604020202020204" pitchFamily="34" charset="0"/>
            </a:endParaRPr>
          </a:p>
        </p:txBody>
      </p:sp>
      <p:graphicFrame>
        <p:nvGraphicFramePr>
          <p:cNvPr id="14" name="Table 13">
            <a:extLst>
              <a:ext uri="{FF2B5EF4-FFF2-40B4-BE49-F238E27FC236}">
                <a16:creationId xmlns:a16="http://schemas.microsoft.com/office/drawing/2014/main" id="{F424E45C-B99F-4EAB-9CF5-AAA3360CF158}"/>
              </a:ext>
            </a:extLst>
          </p:cNvPr>
          <p:cNvGraphicFramePr>
            <a:graphicFrameLocks noGrp="1"/>
          </p:cNvGraphicFramePr>
          <p:nvPr>
            <p:extLst>
              <p:ext uri="{D42A27DB-BD31-4B8C-83A1-F6EECF244321}">
                <p14:modId xmlns:p14="http://schemas.microsoft.com/office/powerpoint/2010/main" val="4122707371"/>
              </p:ext>
            </p:extLst>
          </p:nvPr>
        </p:nvGraphicFramePr>
        <p:xfrm>
          <a:off x="252000" y="3826058"/>
          <a:ext cx="5202323" cy="1463908"/>
        </p:xfrm>
        <a:graphic>
          <a:graphicData uri="http://schemas.openxmlformats.org/drawingml/2006/table">
            <a:tbl>
              <a:tblPr firstRow="1" firstCol="1" bandRow="1">
                <a:tableStyleId>{5C22544A-7EE6-4342-B048-85BDC9FD1C3A}</a:tableStyleId>
              </a:tblPr>
              <a:tblGrid>
                <a:gridCol w="1087132">
                  <a:extLst>
                    <a:ext uri="{9D8B030D-6E8A-4147-A177-3AD203B41FA5}">
                      <a16:colId xmlns:a16="http://schemas.microsoft.com/office/drawing/2014/main" val="3462687559"/>
                    </a:ext>
                  </a:extLst>
                </a:gridCol>
                <a:gridCol w="1489705">
                  <a:extLst>
                    <a:ext uri="{9D8B030D-6E8A-4147-A177-3AD203B41FA5}">
                      <a16:colId xmlns:a16="http://schemas.microsoft.com/office/drawing/2014/main" val="2735565423"/>
                    </a:ext>
                  </a:extLst>
                </a:gridCol>
                <a:gridCol w="2625486">
                  <a:extLst>
                    <a:ext uri="{9D8B030D-6E8A-4147-A177-3AD203B41FA5}">
                      <a16:colId xmlns:a16="http://schemas.microsoft.com/office/drawing/2014/main" val="3403026238"/>
                    </a:ext>
                  </a:extLst>
                </a:gridCol>
              </a:tblGrid>
              <a:tr h="268445">
                <a:tc>
                  <a:txBody>
                    <a:bodyPr/>
                    <a:lstStyle/>
                    <a:p>
                      <a:pPr>
                        <a:lnSpc>
                          <a:spcPct val="105000"/>
                        </a:lnSpc>
                        <a:spcAft>
                          <a:spcPts val="800"/>
                        </a:spcAft>
                      </a:pPr>
                      <a:r>
                        <a:rPr lang="en-GB" sz="12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algn="ctr">
                        <a:lnSpc>
                          <a:spcPct val="105000"/>
                        </a:lnSpc>
                        <a:spcAft>
                          <a:spcPts val="800"/>
                        </a:spcAft>
                      </a:pPr>
                      <a:r>
                        <a:rPr lang="en-GB" sz="1200">
                          <a:effectLst/>
                        </a:rPr>
                        <a:t>2018/19–2020/21</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algn="ctr">
                        <a:lnSpc>
                          <a:spcPct val="105000"/>
                        </a:lnSpc>
                        <a:spcAft>
                          <a:spcPts val="800"/>
                        </a:spcAft>
                      </a:pPr>
                      <a:r>
                        <a:rPr lang="en-GB" sz="1200">
                          <a:effectLst/>
                        </a:rPr>
                        <a:t> 2021/22–2024/25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362575147"/>
                  </a:ext>
                </a:extLst>
              </a:tr>
              <a:tr h="268445">
                <a:tc>
                  <a:txBody>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lang="en-GB" sz="1200">
                          <a:effectLst/>
                        </a:rPr>
                        <a:t>Low pay</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tc rowSpan="3">
                  <a:txBody>
                    <a:bodyPr/>
                    <a:lstStyle/>
                    <a:p>
                      <a:pPr algn="ctr">
                        <a:lnSpc>
                          <a:spcPct val="105000"/>
                        </a:lnSpc>
                        <a:spcAft>
                          <a:spcPts val="800"/>
                        </a:spcAft>
                      </a:pPr>
                      <a:r>
                        <a:rPr lang="en-GB" sz="1200">
                          <a:effectLst/>
                        </a:rPr>
                        <a:t>Actual NHS staff pay (-1.4%)</a:t>
                      </a:r>
                      <a:endParaRPr lang="en-GB" sz="1200">
                        <a:solidFill>
                          <a:srgbClr val="000000"/>
                        </a:solidFill>
                        <a:effectLst/>
                        <a:latin typeface="Arial" panose="020B0604020202020204" pitchFamily="34" charset="0"/>
                      </a:endParaRPr>
                    </a:p>
                  </a:txBody>
                  <a:tcPr marL="68580" marR="68580" marT="0" marB="0" anchor="ctr"/>
                </a:tc>
                <a:tc>
                  <a:txBody>
                    <a:bodyPr/>
                    <a:lstStyle/>
                    <a:p>
                      <a:pPr algn="ctr">
                        <a:lnSpc>
                          <a:spcPct val="105000"/>
                        </a:lnSpc>
                        <a:spcAft>
                          <a:spcPts val="800"/>
                        </a:spcAft>
                      </a:pPr>
                      <a:r>
                        <a:rPr lang="en-GB" sz="1200">
                          <a:effectLst/>
                        </a:rPr>
                        <a:t>NHS staff pay 2010–2020 (-0.4%)</a:t>
                      </a:r>
                    </a:p>
                  </a:txBody>
                  <a:tcPr marL="68580" marR="68580" marT="0" marB="0" anchor="ctr"/>
                </a:tc>
                <a:extLst>
                  <a:ext uri="{0D108BD9-81ED-4DB2-BD59-A6C34878D82A}">
                    <a16:rowId xmlns:a16="http://schemas.microsoft.com/office/drawing/2014/main" val="606453723"/>
                  </a:ext>
                </a:extLst>
              </a:tr>
              <a:tr h="268445">
                <a:tc>
                  <a:txBody>
                    <a:bodyPr/>
                    <a:lstStyle/>
                    <a:p>
                      <a:pPr algn="ctr">
                        <a:lnSpc>
                          <a:spcPct val="105000"/>
                        </a:lnSpc>
                        <a:spcAft>
                          <a:spcPts val="800"/>
                        </a:spcAft>
                      </a:pPr>
                      <a:r>
                        <a:rPr lang="en-GB" sz="1200">
                          <a:effectLst/>
                        </a:rPr>
                        <a:t>Medium pay</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tc vMerge="1">
                  <a:txBody>
                    <a:bodyPr/>
                    <a:lstStyle/>
                    <a:p>
                      <a:pPr algn="ctr">
                        <a:lnSpc>
                          <a:spcPct val="105000"/>
                        </a:lnSpc>
                        <a:spcAft>
                          <a:spcPts val="800"/>
                        </a:spcAft>
                      </a:pPr>
                      <a:r>
                        <a:rPr lang="en-GB" sz="1200">
                          <a:effectLst/>
                        </a:rPr>
                        <a:t>Actual NHS staff pay   (-1.4%)</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05000"/>
                        </a:lnSpc>
                        <a:spcAft>
                          <a:spcPts val="800"/>
                        </a:spcAft>
                      </a:pPr>
                      <a:r>
                        <a:rPr lang="en-GB" sz="1200">
                          <a:effectLst/>
                        </a:rPr>
                        <a:t>2021 OBR all-economy forecast (1.3%)**</a:t>
                      </a:r>
                    </a:p>
                  </a:txBody>
                  <a:tcPr marL="68580" marR="68580" marT="0" marB="0" anchor="ctr"/>
                </a:tc>
                <a:extLst>
                  <a:ext uri="{0D108BD9-81ED-4DB2-BD59-A6C34878D82A}">
                    <a16:rowId xmlns:a16="http://schemas.microsoft.com/office/drawing/2014/main" val="3177432226"/>
                  </a:ext>
                </a:extLst>
              </a:tr>
              <a:tr h="554082">
                <a:tc>
                  <a:txBody>
                    <a:bodyPr/>
                    <a:lstStyle/>
                    <a:p>
                      <a:pPr algn="ctr">
                        <a:lnSpc>
                          <a:spcPct val="105000"/>
                        </a:lnSpc>
                        <a:spcAft>
                          <a:spcPts val="800"/>
                        </a:spcAft>
                      </a:pPr>
                      <a:r>
                        <a:rPr lang="en-GB" sz="1200">
                          <a:effectLst/>
                        </a:rPr>
                        <a:t>High pay</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b"/>
                </a:tc>
                <a:tc vMerge="1">
                  <a:txBody>
                    <a:bodyPr/>
                    <a:lstStyle/>
                    <a:p>
                      <a:endParaRPr lang="en-GB"/>
                    </a:p>
                  </a:txBody>
                  <a:tcPr/>
                </a:tc>
                <a:tc>
                  <a:txBody>
                    <a:bodyPr/>
                    <a:lstStyle/>
                    <a:p>
                      <a:pPr algn="ctr">
                        <a:lnSpc>
                          <a:spcPct val="105000"/>
                        </a:lnSpc>
                        <a:spcAft>
                          <a:spcPts val="800"/>
                        </a:spcAft>
                      </a:pPr>
                      <a:r>
                        <a:rPr lang="en-GB" sz="1200">
                          <a:effectLst/>
                        </a:rPr>
                        <a:t>Nurse pay growth 2000–2010 (2.6%)</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16028724"/>
                  </a:ext>
                </a:extLst>
              </a:tr>
            </a:tbl>
          </a:graphicData>
        </a:graphic>
      </p:graphicFrame>
      <p:sp>
        <p:nvSpPr>
          <p:cNvPr id="16" name="TextBox 15">
            <a:extLst>
              <a:ext uri="{FF2B5EF4-FFF2-40B4-BE49-F238E27FC236}">
                <a16:creationId xmlns:a16="http://schemas.microsoft.com/office/drawing/2014/main" id="{2D588FDC-8401-4D95-946B-5FD49960A8AB}"/>
              </a:ext>
            </a:extLst>
          </p:cNvPr>
          <p:cNvSpPr txBox="1"/>
          <p:nvPr/>
        </p:nvSpPr>
        <p:spPr>
          <a:xfrm>
            <a:off x="252000" y="3508502"/>
            <a:ext cx="5288604" cy="313547"/>
          </a:xfrm>
          <a:prstGeom prst="rect">
            <a:avLst/>
          </a:prstGeom>
          <a:noFill/>
        </p:spPr>
        <p:txBody>
          <a:bodyPr wrap="square">
            <a:spAutoFit/>
          </a:bodyPr>
          <a:lstStyle/>
          <a:p>
            <a:pPr>
              <a:lnSpc>
                <a:spcPct val="110000"/>
              </a:lnSpc>
              <a:spcAft>
                <a:spcPts val="1200"/>
              </a:spcAft>
              <a:tabLst>
                <a:tab pos="4140835" algn="l"/>
              </a:tabLst>
            </a:pPr>
            <a:r>
              <a:rPr lang="en-GB" sz="1400" b="1">
                <a:solidFill>
                  <a:srgbClr val="000000"/>
                </a:solidFill>
                <a:latin typeface="+mj-lt"/>
                <a:ea typeface="Times New Roman" panose="02020603050405020304" pitchFamily="18" charset="0"/>
              </a:rPr>
              <a:t>Real-term pay growth assumptions</a:t>
            </a:r>
            <a:endParaRPr lang="en-GB" b="1">
              <a:solidFill>
                <a:srgbClr val="000000"/>
              </a:solidFill>
              <a:effectLst/>
              <a:latin typeface="+mj-lt"/>
              <a:ea typeface="Arial" panose="020B0604020202020204" pitchFamily="34" charset="0"/>
            </a:endParaRPr>
          </a:p>
        </p:txBody>
      </p:sp>
      <p:sp>
        <p:nvSpPr>
          <p:cNvPr id="18" name="TextBox 17">
            <a:extLst>
              <a:ext uri="{FF2B5EF4-FFF2-40B4-BE49-F238E27FC236}">
                <a16:creationId xmlns:a16="http://schemas.microsoft.com/office/drawing/2014/main" id="{DDA29BE3-7FB0-4DEB-B2FA-03F3AE24C362}"/>
              </a:ext>
            </a:extLst>
          </p:cNvPr>
          <p:cNvSpPr txBox="1"/>
          <p:nvPr/>
        </p:nvSpPr>
        <p:spPr>
          <a:xfrm>
            <a:off x="252000" y="3242654"/>
            <a:ext cx="5323463" cy="261610"/>
          </a:xfrm>
          <a:prstGeom prst="rect">
            <a:avLst/>
          </a:prstGeom>
          <a:noFill/>
        </p:spPr>
        <p:txBody>
          <a:bodyPr wrap="square">
            <a:spAutoFit/>
          </a:bodyPr>
          <a:lstStyle/>
          <a:p>
            <a:r>
              <a:rPr lang="en-GB" sz="1100">
                <a:solidFill>
                  <a:srgbClr val="000000"/>
                </a:solidFill>
                <a:effectLst/>
                <a:latin typeface="+mj-lt"/>
                <a:ea typeface="Times New Roman" panose="02020603050405020304" pitchFamily="18" charset="0"/>
              </a:rPr>
              <a:t>*Data start in 2011. </a:t>
            </a:r>
            <a:endParaRPr lang="en-GB" sz="1100">
              <a:latin typeface="+mj-lt"/>
            </a:endParaRPr>
          </a:p>
        </p:txBody>
      </p:sp>
      <p:sp>
        <p:nvSpPr>
          <p:cNvPr id="15" name="TextBox 14">
            <a:extLst>
              <a:ext uri="{FF2B5EF4-FFF2-40B4-BE49-F238E27FC236}">
                <a16:creationId xmlns:a16="http://schemas.microsoft.com/office/drawing/2014/main" id="{7747EEF2-84FA-45E4-AC00-C40D8EB38D59}"/>
              </a:ext>
            </a:extLst>
          </p:cNvPr>
          <p:cNvSpPr txBox="1"/>
          <p:nvPr/>
        </p:nvSpPr>
        <p:spPr>
          <a:xfrm>
            <a:off x="252000" y="5301027"/>
            <a:ext cx="5366603" cy="440633"/>
          </a:xfrm>
          <a:prstGeom prst="rect">
            <a:avLst/>
          </a:prstGeom>
          <a:noFill/>
        </p:spPr>
        <p:txBody>
          <a:bodyPr wrap="square">
            <a:spAutoFit/>
          </a:bodyPr>
          <a:lstStyle/>
          <a:p>
            <a:pPr>
              <a:lnSpc>
                <a:spcPct val="105000"/>
              </a:lnSpc>
              <a:spcAft>
                <a:spcPts val="800"/>
              </a:spcAft>
            </a:pPr>
            <a:r>
              <a:rPr lang="en-GB" sz="1100" b="0">
                <a:solidFill>
                  <a:srgbClr val="000000"/>
                </a:solidFill>
                <a:effectLst/>
                <a:latin typeface="+mj-lt"/>
                <a:ea typeface="Arial" panose="020B0604020202020204" pitchFamily="34" charset="0"/>
                <a:cs typeface="Calibri" panose="020F0502020204030204" pitchFamily="34" charset="0"/>
              </a:rPr>
              <a:t> **2018 OBR all-economy forecast for 2021/22 – 2030/31 was higher, at 1.8% on average in real terms.</a:t>
            </a:r>
          </a:p>
        </p:txBody>
      </p:sp>
      <p:sp>
        <p:nvSpPr>
          <p:cNvPr id="20" name="Text Placeholder 5">
            <a:extLst>
              <a:ext uri="{FF2B5EF4-FFF2-40B4-BE49-F238E27FC236}">
                <a16:creationId xmlns:a16="http://schemas.microsoft.com/office/drawing/2014/main" id="{209E0050-7A0E-4A06-96CD-6BE253C36494}"/>
              </a:ext>
            </a:extLst>
          </p:cNvPr>
          <p:cNvSpPr txBox="1">
            <a:spLocks/>
          </p:cNvSpPr>
          <p:nvPr/>
        </p:nvSpPr>
        <p:spPr>
          <a:xfrm>
            <a:off x="6172754" y="1423885"/>
            <a:ext cx="5533880" cy="1485169"/>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a:spcBef>
                <a:spcPts val="600"/>
              </a:spcBef>
            </a:pPr>
            <a:r>
              <a:rPr lang="en-GB" sz="1400">
                <a:solidFill>
                  <a:srgbClr val="000000"/>
                </a:solidFill>
              </a:rPr>
              <a:t>Productivity (non-quality adjusted) grew 0.8% a year in 1998/99-2018/19 (medium). The highest 10-year average growth was 1.2% (high); lowest was 0.4% (low).</a:t>
            </a:r>
          </a:p>
          <a:p>
            <a:pPr>
              <a:spcBef>
                <a:spcPts val="600"/>
              </a:spcBef>
            </a:pPr>
            <a:r>
              <a:rPr lang="en-GB" sz="1400">
                <a:solidFill>
                  <a:srgbClr val="000000"/>
                </a:solidFill>
              </a:rPr>
              <a:t>We assume no productivity growth in the pandemic.</a:t>
            </a:r>
          </a:p>
        </p:txBody>
      </p:sp>
      <p:sp>
        <p:nvSpPr>
          <p:cNvPr id="22" name="Text Placeholder 5">
            <a:extLst>
              <a:ext uri="{FF2B5EF4-FFF2-40B4-BE49-F238E27FC236}">
                <a16:creationId xmlns:a16="http://schemas.microsoft.com/office/drawing/2014/main" id="{8E389D21-024B-4D37-BE4F-1449DF20698A}"/>
              </a:ext>
            </a:extLst>
          </p:cNvPr>
          <p:cNvSpPr txBox="1">
            <a:spLocks/>
          </p:cNvSpPr>
          <p:nvPr/>
        </p:nvSpPr>
        <p:spPr>
          <a:xfrm>
            <a:off x="252000" y="1448942"/>
            <a:ext cx="5428801" cy="648885"/>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pPr>
              <a:spcBef>
                <a:spcPts val="600"/>
              </a:spcBef>
            </a:pPr>
            <a:r>
              <a:rPr lang="en-GB" sz="1400">
                <a:solidFill>
                  <a:srgbClr val="000000"/>
                </a:solidFill>
              </a:rPr>
              <a:t>We assume 1.3% real terms growth in pay (medium), 2.6% (high) and -0.4% (low) for 2021/22-2024/25</a:t>
            </a:r>
          </a:p>
        </p:txBody>
      </p:sp>
      <p:sp>
        <p:nvSpPr>
          <p:cNvPr id="19" name="Text Placeholder 6">
            <a:extLst>
              <a:ext uri="{FF2B5EF4-FFF2-40B4-BE49-F238E27FC236}">
                <a16:creationId xmlns:a16="http://schemas.microsoft.com/office/drawing/2014/main" id="{0FA07753-AA21-4EB3-B988-EDF4CCB99DBD}"/>
              </a:ext>
            </a:extLst>
          </p:cNvPr>
          <p:cNvSpPr txBox="1">
            <a:spLocks/>
          </p:cNvSpPr>
          <p:nvPr/>
        </p:nvSpPr>
        <p:spPr>
          <a:xfrm>
            <a:off x="252000" y="1106478"/>
            <a:ext cx="6885263" cy="305260"/>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0"/>
              </a:spcBef>
              <a:spcAft>
                <a:spcPts val="0"/>
              </a:spcAft>
              <a:buFont typeface="System Font Regular"/>
              <a:buNone/>
              <a:defRPr sz="1800" b="1" kern="1200">
                <a:solidFill>
                  <a:srgbClr val="890D03"/>
                </a:solidFill>
                <a:latin typeface="+mj-lt"/>
                <a:ea typeface="+mn-ea"/>
                <a:cs typeface="+mn-cs"/>
              </a:defRPr>
            </a:lvl1pPr>
            <a:lvl2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0"/>
              </a:spcAft>
              <a:buFont typeface="System Font Regular"/>
              <a:buChar char="•"/>
              <a:defRPr sz="1500" kern="1200">
                <a:solidFill>
                  <a:schemeClr val="tx1"/>
                </a:solidFill>
                <a:latin typeface="+mn-lt"/>
                <a:ea typeface="+mn-ea"/>
                <a:cs typeface="+mn-cs"/>
              </a:defRPr>
            </a:lvl9pPr>
          </a:lstStyle>
          <a:p>
            <a:r>
              <a:rPr lang="en-GB" sz="1600"/>
              <a:t>Pay: trends and assumptions</a:t>
            </a:r>
          </a:p>
        </p:txBody>
      </p:sp>
      <p:pic>
        <p:nvPicPr>
          <p:cNvPr id="8" name="Picture 7" descr="Chart, waterfall chart&#10;&#10;Description automatically generated">
            <a:extLst>
              <a:ext uri="{FF2B5EF4-FFF2-40B4-BE49-F238E27FC236}">
                <a16:creationId xmlns:a16="http://schemas.microsoft.com/office/drawing/2014/main" id="{39142864-92DC-447F-A93B-74E878377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035" y="2588236"/>
            <a:ext cx="5610165" cy="3038839"/>
          </a:xfrm>
          <a:prstGeom prst="rect">
            <a:avLst/>
          </a:prstGeom>
        </p:spPr>
      </p:pic>
    </p:spTree>
    <p:extLst>
      <p:ext uri="{BB962C8B-B14F-4D97-AF65-F5344CB8AC3E}">
        <p14:creationId xmlns:p14="http://schemas.microsoft.com/office/powerpoint/2010/main" val="728417067"/>
      </p:ext>
    </p:extLst>
  </p:cSld>
  <p:clrMapOvr>
    <a:masterClrMapping/>
  </p:clrMapOvr>
</p:sld>
</file>

<file path=ppt/theme/theme1.xml><?xml version="1.0" encoding="utf-8"?>
<a:theme xmlns:a="http://schemas.openxmlformats.org/drawingml/2006/main" name="THF REAL Centre Theme">
  <a:themeElements>
    <a:clrScheme name="Health Foundation">
      <a:dk1>
        <a:sysClr val="windowText" lastClr="000000"/>
      </a:dk1>
      <a:lt1>
        <a:sysClr val="window" lastClr="FFFFFF"/>
      </a:lt1>
      <a:dk2>
        <a:srgbClr val="003231"/>
      </a:dk2>
      <a:lt2>
        <a:srgbClr val="005D5C"/>
      </a:lt2>
      <a:accent1>
        <a:srgbClr val="DC2937"/>
      </a:accent1>
      <a:accent2>
        <a:srgbClr val="744384"/>
      </a:accent2>
      <a:accent3>
        <a:srgbClr val="2CA365"/>
      </a:accent3>
      <a:accent4>
        <a:srgbClr val="FFD412"/>
      </a:accent4>
      <a:accent5>
        <a:srgbClr val="092A40"/>
      </a:accent5>
      <a:accent6>
        <a:srgbClr val="005078"/>
      </a:accent6>
      <a:hlink>
        <a:srgbClr val="000000"/>
      </a:hlink>
      <a:folHlink>
        <a:srgbClr val="000000"/>
      </a:folHlink>
    </a:clrScheme>
    <a:fontScheme name="THF">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2094255A73124AA8637E090A42908C" ma:contentTypeVersion="" ma:contentTypeDescription="Create a new document." ma:contentTypeScope="" ma:versionID="7b6f76e8652e5ba438dc1ed8beced6df">
  <xsd:schema xmlns:xsd="http://www.w3.org/2001/XMLSchema" xmlns:xs="http://www.w3.org/2001/XMLSchema" xmlns:p="http://schemas.microsoft.com/office/2006/metadata/properties" xmlns:ns2="987ae25d-4685-4b3e-8f7f-b4cbb21e24ed" xmlns:ns3="d76d8dd0-fc82-4407-af42-7f481252b064" targetNamespace="http://schemas.microsoft.com/office/2006/metadata/properties" ma:root="true" ma:fieldsID="4db81024b3b6e4016825afea661c5df2" ns2:_="" ns3:_="">
    <xsd:import namespace="987ae25d-4685-4b3e-8f7f-b4cbb21e24ed"/>
    <xsd:import namespace="d76d8dd0-fc82-4407-af42-7f481252b0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ae25d-4685-4b3e-8f7f-b4cbb21e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6d8dd0-fc82-4407-af42-7f481252b0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76d8dd0-fc82-4407-af42-7f481252b064">
      <UserInfo>
        <DisplayName>Stephen Rocks</DisplayName>
        <AccountId>12056</AccountId>
        <AccountType/>
      </UserInfo>
      <UserInfo>
        <DisplayName>Giulia Boccarini</DisplayName>
        <AccountId>14826</AccountId>
        <AccountType/>
      </UserInfo>
      <UserInfo>
        <DisplayName>Laurie Rachet-Jacquet</DisplayName>
        <AccountId>15517</AccountId>
        <AccountType/>
      </UserInfo>
      <UserInfo>
        <DisplayName>Anita Charlesworth</DisplayName>
        <AccountId>5731</AccountId>
        <AccountType/>
      </UserInfo>
      <UserInfo>
        <DisplayName>Kate Addison</DisplayName>
        <AccountId>133</AccountId>
        <AccountType/>
      </UserInfo>
      <UserInfo>
        <DisplayName>Peter Stilwell</DisplayName>
        <AccountId>1123</AccountId>
        <AccountType/>
      </UserInfo>
      <UserInfo>
        <DisplayName>Charles Tallack</DisplayName>
        <AccountId>37</AccountId>
        <AccountType/>
      </UserInfo>
      <UserInfo>
        <DisplayName>Sean Agass</DisplayName>
        <AccountId>10104</AccountId>
        <AccountType/>
      </UserInfo>
      <UserInfo>
        <DisplayName>Omar Idriss</DisplayName>
        <AccountId>8148</AccountId>
        <AccountType/>
      </UserInfo>
      <UserInfo>
        <DisplayName>Creina Lilburne</DisplayName>
        <AccountId>1127</AccountId>
        <AccountType/>
      </UserInfo>
      <UserInfo>
        <DisplayName>Sarah Skinner</DisplayName>
        <AccountId>13587</AccountId>
        <AccountType/>
      </UserInfo>
      <UserInfo>
        <DisplayName>Sam Fletcher</DisplayName>
        <AccountId>54</AccountId>
        <AccountType/>
      </UserInfo>
      <UserInfo>
        <DisplayName>Simon Perry</DisplayName>
        <AccountId>464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8D2E60-4DD4-40DF-AEB0-506BE5A62564}">
  <ds:schemaRefs>
    <ds:schemaRef ds:uri="987ae25d-4685-4b3e-8f7f-b4cbb21e24ed"/>
    <ds:schemaRef ds:uri="d76d8dd0-fc82-4407-af42-7f481252b0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5AA7E7-8702-4FAE-BC7A-A4844EBD0CCE}">
  <ds:schemaRefs>
    <ds:schemaRef ds:uri="987ae25d-4685-4b3e-8f7f-b4cbb21e24ed"/>
    <ds:schemaRef ds:uri="d76d8dd0-fc82-4407-af42-7f481252b0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E59089-0996-4FAA-88AE-E264D21A9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6</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THF REAL Centre Theme</vt:lpstr>
      <vt:lpstr>Health and social care funding to 2024/25</vt:lpstr>
      <vt:lpstr>Background – Health and social care funding to 2024/25 </vt:lpstr>
      <vt:lpstr>1. Our approach</vt:lpstr>
      <vt:lpstr>For our health care projections we combine ‘underlying funding pressures’ with ‘additional funding pressures’ to estimate total funding needs</vt:lpstr>
      <vt:lpstr>2. Underlying funding pressures</vt:lpstr>
      <vt:lpstr>For our health care projections we use a component-based modelling approach to project ‘underlying funding pressures’.</vt:lpstr>
      <vt:lpstr>PowerPoint Presentation</vt:lpstr>
      <vt:lpstr>The projected growth in activity varies by service, with the highest growth for hospital admissions.</vt:lpstr>
      <vt:lpstr>On the supply side, pay and productivity are two key drivers of spending growth, and are areas where government has a degree of control.</vt:lpstr>
      <vt:lpstr>The combination of pay and productivity is crucial for determining how much funding is needed to meet demand.</vt:lpstr>
      <vt:lpstr>3. Additional funding pressures</vt:lpstr>
      <vt:lpstr>We then explore a number of ‘additional funding pressures’. These are policy choices that may respond to public expectation, political commitments or the impact of COVID-19.* </vt:lpstr>
      <vt:lpstr>We estimate the cost of treating the elective backlog based on a series of assumptions about activity and costs. </vt:lpstr>
      <vt:lpstr>The cost of meeting the backlog varies considerably in our scenarios, both in absolute terms and in profile over time. </vt:lpstr>
      <vt:lpstr>We estimate funding committed through the Long Term Plan (LTP) over the next four years for community care, primary care and mental health. </vt:lpstr>
      <vt:lpstr>We estimate the cost of reducing the bed occupancy rate in order to increase resilience and meet the A&amp;E 4-hour wait standard</vt:lpstr>
      <vt:lpstr>We estimate the number of additional mental health referrals arising from COVID-19 and the cost meeting this demand</vt:lpstr>
      <vt:lpstr>We also consider the potential costs of ongoing COVID-19. These are uncertain but crucial for determining funding needs.</vt:lpstr>
      <vt:lpstr>4. Results</vt:lpstr>
      <vt:lpstr>We model two scenarios – Stabilisation and Recovery – in order to bring this range of analysis and assumptions into a coherent whole.</vt:lpstr>
      <vt:lpstr>Our projections suggest NHS funding plans have been blown off course by the pandemic.</vt:lpstr>
      <vt:lpstr>These estimates don’t include the costs of COVID-19 and should be seen as a minimum. We estimate every 1% hit to NHS productivity requires ~£1.5bn.</vt:lpstr>
      <vt:lpstr>Substantial increases in funding would be needed for Adult Social Care in order to expand access and improve pay</vt:lpstr>
      <vt:lpstr>Funding growth for both health and social care would need to be significantly higher than in recent years to meet care needs.</vt:lpstr>
      <vt:lpstr>Our projections imply an increase of more than 20% in the healthcare workforce and a 28% increase in LA-funded adult social care jobs.</vt:lpstr>
      <vt:lpstr>Funding increases for the NHS would also need to be matched by funding for the public health grant, Health Education England and DHSC capital to ensure the system has the resources it needs.</vt:lpstr>
      <vt:lpstr>5. Implications</vt:lpstr>
      <vt:lpstr>PowerPoint Presentation</vt:lpstr>
      <vt:lpstr>Annex – scenario assumptions</vt:lpstr>
      <vt:lpstr>A number of assumptions are held constant across both scenarios. These include those relating to underlying pressures, and some relating to policy choices.</vt:lpstr>
      <vt:lpstr>Other assumptions are varied between scenarios. Our results are sensitive to assumptions about the ongoing impact of COVID-19 on productivity, how ambitious the government is in policy aims and decisions about pay.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revision>5</cp:revision>
  <cp:lastPrinted>2021-08-26T15:24:15Z</cp:lastPrinted>
  <dcterms:created xsi:type="dcterms:W3CDTF">2020-10-12T20:01:17Z</dcterms:created>
  <dcterms:modified xsi:type="dcterms:W3CDTF">2021-09-06T08:47:56Z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0x010100072094255A73124AA8637E090A42908C</vt:lpwstr>
  </property>
</Properties>
</file>