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30"/>
  </p:notesMasterIdLst>
  <p:sldIdLst>
    <p:sldId id="256" r:id="rId8"/>
    <p:sldId id="276" r:id="rId9"/>
    <p:sldId id="266" r:id="rId10"/>
    <p:sldId id="263" r:id="rId11"/>
    <p:sldId id="262" r:id="rId12"/>
    <p:sldId id="275" r:id="rId13"/>
    <p:sldId id="274" r:id="rId14"/>
    <p:sldId id="294" r:id="rId15"/>
    <p:sldId id="265" r:id="rId16"/>
    <p:sldId id="278" r:id="rId17"/>
    <p:sldId id="277" r:id="rId18"/>
    <p:sldId id="283" r:id="rId19"/>
    <p:sldId id="280" r:id="rId20"/>
    <p:sldId id="281" r:id="rId21"/>
    <p:sldId id="282" r:id="rId22"/>
    <p:sldId id="279" r:id="rId23"/>
    <p:sldId id="292" r:id="rId24"/>
    <p:sldId id="291" r:id="rId25"/>
    <p:sldId id="289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8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E9F3F-E769-452E-9F20-A122BE00CAF3}" type="datetimeFigureOut">
              <a:rPr lang="en-US" smtClean="0"/>
              <a:pPr/>
              <a:t>3/3/2015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94841-1E8B-4E55-AFE0-D224140D75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776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90FB3DC-5404-4624-9928-57DDBF23825B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g_No_BCH_Logo_(5589 x 453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399088"/>
            <a:ext cx="15224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Laren Electronic Systems - Colour Positive Graduated Tick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17541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HINE_logo PPT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215063"/>
            <a:ext cx="19192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784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5C9C-C9F1-4FA0-8469-DF87659B0C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2E82-40AE-4140-9A7E-F52955DF164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36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A0B5-F558-44E7-9C52-B8710BC36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F00-DF50-4641-B93E-683FD9D23C1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8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84BC-061C-40C7-A4FD-A7E2D304B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C96F-18D4-43AF-A133-1D629484B3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302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A0FA-5AEB-43A5-95E3-2226453E0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AA5-9AC0-4228-8858-6E4301FC6F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29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8A32-9E8F-4686-A3DB-02CF779BD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F68C-A56A-4B01-AD0D-A58D738283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87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558F-8243-475F-B05B-C93312073B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774A-1C70-4549-88CF-3FE92EC8C6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97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DFE-CE33-468C-9618-1FAD4AFB46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FA3-7128-4BD5-A3D1-1F09214A27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3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5713-2387-4203-93B9-47D0BBEF0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508-E03E-453E-97B3-8584DA0CA6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082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4A8D-836F-4A9F-B00F-65A3EB5F1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9C32-1DEC-437E-A3B3-6411B7C7A2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21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308D-CDA0-4D27-868C-072FC6CF9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BB0E-5FD8-4518-B6C0-904E755A06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27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g_No_BCH_Logo_(5589 x 453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399088"/>
            <a:ext cx="15224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Laren Electronic Systems - Colour Positive Graduated Tick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17541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HINE_logo PPT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215063"/>
            <a:ext cx="19192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624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5C9C-C9F1-4FA0-8469-DF87659B0C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2E82-40AE-4140-9A7E-F52955DF164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728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A0B5-F558-44E7-9C52-B8710BC36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F00-DF50-4641-B93E-683FD9D23C1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6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84BC-061C-40C7-A4FD-A7E2D304B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C96F-18D4-43AF-A133-1D629484B3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170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A0FA-5AEB-43A5-95E3-2226453E0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AA5-9AC0-4228-8858-6E4301FC6F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45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8A32-9E8F-4686-A3DB-02CF779BD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F68C-A56A-4B01-AD0D-A58D738283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08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558F-8243-475F-B05B-C93312073B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774A-1C70-4549-88CF-3FE92EC8C6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54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DFE-CE33-468C-9618-1FAD4AFB46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FA3-7128-4BD5-A3D1-1F09214A27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06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5713-2387-4203-93B9-47D0BBEF0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508-E03E-453E-97B3-8584DA0CA6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80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4A8D-836F-4A9F-B00F-65A3EB5F1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9C32-1DEC-437E-A3B3-6411B7C7A2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347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308D-CDA0-4D27-868C-072FC6CF9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BB0E-5FD8-4518-B6C0-904E755A06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731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g_No_BCH_Logo_(5589 x 453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399088"/>
            <a:ext cx="15224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Laren Electronic Systems - Colour Positive Graduated Tick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17541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HINE_logo PPT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215063"/>
            <a:ext cx="19192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6507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5C9C-C9F1-4FA0-8469-DF87659B0C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2E82-40AE-4140-9A7E-F52955DF164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71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A0B5-F558-44E7-9C52-B8710BC36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F00-DF50-4641-B93E-683FD9D23C1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314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84BC-061C-40C7-A4FD-A7E2D304B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C96F-18D4-43AF-A133-1D629484B3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05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A0FA-5AEB-43A5-95E3-2226453E0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AA5-9AC0-4228-8858-6E4301FC6F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10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8A32-9E8F-4686-A3DB-02CF779BD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F68C-A56A-4B01-AD0D-A58D738283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6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558F-8243-475F-B05B-C93312073B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774A-1C70-4549-88CF-3FE92EC8C6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352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DFE-CE33-468C-9618-1FAD4AFB46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FA3-7128-4BD5-A3D1-1F09214A27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92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5713-2387-4203-93B9-47D0BBEF0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508-E03E-453E-97B3-8584DA0CA6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39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4A8D-836F-4A9F-B00F-65A3EB5F1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9C32-1DEC-437E-A3B3-6411B7C7A2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5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308D-CDA0-4D27-868C-072FC6CF9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BB0E-5FD8-4518-B6C0-904E755A06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14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BD1A9-037A-49C5-BC8E-482C96DE663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42FB-6CC7-4C01-8120-B01D278E4EF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04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8C63-9F9B-4F95-A39A-20235E949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EA28A-A504-42AF-8F71-E16A16476E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019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8F1E6-36E3-4CF2-9BF5-28800E270A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C9E8-90D0-4E51-BC6F-6AE0442585C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027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D658D-319B-465E-93C3-206610B2A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1E446-1150-432B-8E0B-8E8FDA1FE704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19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0E59-AC55-492D-9CFD-7982AFEE29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5264-EF00-4963-8936-0B432995462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48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F6F7A-F950-4F8E-9F2F-DFD066FFA2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056E-8E7C-4C4D-B28D-A198D37CCF6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810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BD161-A615-4E51-89B7-B886991705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33984-B9E0-4245-8A02-9538200B65C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43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4D6A-55A6-44BD-BEAB-A184DCD2BB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F0096-6193-47B0-8EA1-26641362725C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770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7343-2A0B-4C24-AD9A-95274061980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6F8F-2A54-4E0A-B94A-A51EC9142252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980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DC20-A0A4-4982-BA14-91D7DDBCF4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55047-1307-4B6F-A82A-4904F56A0F9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19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FC81-FE65-430E-9C76-DA22DC2F3E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C29D-DC1B-4691-924F-5AD0A0A60965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020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g_No_BCH_Logo_(5589 x 453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399088"/>
            <a:ext cx="15224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Laren Electronic Systems - Colour Positive Graduated Tick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17541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HINE_logo PPT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215063"/>
            <a:ext cx="19192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1260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5C9C-C9F1-4FA0-8469-DF87659B0C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2E82-40AE-4140-9A7E-F52955DF164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8177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A0B5-F558-44E7-9C52-B8710BC36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F00-DF50-4641-B93E-683FD9D23C1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28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84BC-061C-40C7-A4FD-A7E2D304B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C96F-18D4-43AF-A133-1D629484B3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0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A0FA-5AEB-43A5-95E3-2226453E0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AA5-9AC0-4228-8858-6E4301FC6F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37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8A32-9E8F-4686-A3DB-02CF779BD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F68C-A56A-4B01-AD0D-A58D738283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446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558F-8243-475F-B05B-C93312073B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774A-1C70-4549-88CF-3FE92EC8C6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679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DFE-CE33-468C-9618-1FAD4AFB46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FA3-7128-4BD5-A3D1-1F09214A27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68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5713-2387-4203-93B9-47D0BBEF0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508-E03E-453E-97B3-8584DA0CA6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88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4A8D-836F-4A9F-B00F-65A3EB5F1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9C32-1DEC-437E-A3B3-6411B7C7A2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6121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308D-CDA0-4D27-868C-072FC6CF9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BB0E-5FD8-4518-B6C0-904E755A06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26651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g_No_BCH_Logo_(5589 x 4531)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399088"/>
            <a:ext cx="15224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cLaren Electronic Systems - Colour Positive Graduated Tick cop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950"/>
            <a:ext cx="17541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HINE_logo PPT.bmp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6215063"/>
            <a:ext cx="1919288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08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F5C9C-C9F1-4FA0-8469-DF87659B0CF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B2E82-40AE-4140-9A7E-F52955DF164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453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A0B5-F558-44E7-9C52-B8710BC36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BF00-DF50-4641-B93E-683FD9D23C10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7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B84BC-061C-40C7-A4FD-A7E2D304BA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DC96F-18D4-43AF-A133-1D629484B3C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360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1A0FA-5AEB-43A5-95E3-2226453E09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3FAA5-9AC0-4228-8858-6E4301FC6F1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09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C8A32-9E8F-4686-A3DB-02CF779BD9F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AF68C-A56A-4B01-AD0D-A58D738283A6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4416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1558F-8243-475F-B05B-C93312073B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B774A-1C70-4549-88CF-3FE92EC8C6BB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35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43DFE-CE33-468C-9618-1FAD4AFB46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0FA3-7128-4BD5-A3D1-1F09214A278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695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C5713-2387-4203-93B9-47D0BBEF04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6508-E03E-453E-97B3-8584DA0CA6A1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817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4A8D-836F-4A9F-B00F-65A3EB5F1D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19C32-1DEC-437E-A3B3-6411B7C7A27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0526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308D-CDA0-4D27-868C-072FC6CF9E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BB0E-5FD8-4518-B6C0-904E755A068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4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AFFE4-B86F-490C-9D76-290283028990}" type="datetimeFigureOut">
              <a:rPr lang="en-GB" smtClean="0"/>
              <a:pPr/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E8A39-E99C-4459-8387-27856F114A3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 descr="Reg_No_BCH_Logo_(5589 x 4531)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657447" y="5733256"/>
            <a:ext cx="1315654" cy="1124744"/>
          </a:xfrm>
          <a:prstGeom prst="rect">
            <a:avLst/>
          </a:prstGeom>
        </p:spPr>
      </p:pic>
      <p:pic>
        <p:nvPicPr>
          <p:cNvPr id="8" name="Picture 7" descr="McLaren Electronic Systems - Colour Positive Graduated Tick copy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79513" y="6074494"/>
            <a:ext cx="1512168" cy="7835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336812"/>
            <a:ext cx="1656184" cy="31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DCB91-D826-4069-AD58-8414D7927F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DDFA-DF0E-4AB8-A0C0-AD65A37EEE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DCB91-D826-4069-AD58-8414D7927F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DDFA-DF0E-4AB8-A0C0-AD65A37EEE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DCB91-D826-4069-AD58-8414D7927F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DDFA-DF0E-4AB8-A0C0-AD65A37EEE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61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8B0A15-1FEA-4259-A5C6-CEEF5C8EA8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AC5FC6-D803-42CB-84FE-A3A75B132E5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9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DCB91-D826-4069-AD58-8414D7927F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DDFA-DF0E-4AB8-A0C0-AD65A37EEE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0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ADCB91-D826-4069-AD58-8414D7927F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3/3/2015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78DDFA-DF0E-4AB8-A0C0-AD65A37EEE43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1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/>
          <a:p>
            <a:r>
              <a:rPr lang="en-GB" dirty="0" smtClean="0"/>
              <a:t>Saving Young Lives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3898" y="2492896"/>
            <a:ext cx="7200800" cy="5509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Learning through innovation and collaboration</a:t>
            </a:r>
            <a:endParaRPr lang="en-GB" sz="2400" dirty="0"/>
          </a:p>
        </p:txBody>
      </p:sp>
      <p:pic>
        <p:nvPicPr>
          <p:cNvPr id="5" name="Picture 4" descr="Reg_No_BCH_Logo_(5589 x 45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73216"/>
            <a:ext cx="1736805" cy="1484784"/>
          </a:xfrm>
          <a:prstGeom prst="rect">
            <a:avLst/>
          </a:prstGeom>
        </p:spPr>
      </p:pic>
      <p:pic>
        <p:nvPicPr>
          <p:cNvPr id="6" name="Picture 5" descr="McLaren Electronic Systems - Colour Positive Graduated Tick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949280"/>
            <a:ext cx="1753830" cy="908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509120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 Heather </a:t>
            </a:r>
            <a:r>
              <a:rPr lang="en-GB" dirty="0"/>
              <a:t>Duncan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GB" dirty="0" smtClean="0"/>
              <a:t>Dr </a:t>
            </a:r>
            <a:r>
              <a:rPr lang="en-GB" dirty="0"/>
              <a:t>B. R. Matam</a:t>
            </a:r>
            <a:r>
              <a:rPr lang="en-GB" baseline="30000" dirty="0"/>
              <a:t>1</a:t>
            </a:r>
            <a:r>
              <a:rPr lang="en-GB" dirty="0"/>
              <a:t>, </a:t>
            </a:r>
            <a:r>
              <a:rPr lang="en-GB" dirty="0" smtClean="0"/>
              <a:t>Dr </a:t>
            </a:r>
            <a:r>
              <a:rPr lang="en-GB" dirty="0" err="1"/>
              <a:t>Vinod</a:t>
            </a:r>
            <a:r>
              <a:rPr lang="en-GB" dirty="0"/>
              <a:t> Diwakar</a:t>
            </a:r>
            <a:r>
              <a:rPr lang="en-GB" baseline="30000" dirty="0"/>
              <a:t>1</a:t>
            </a:r>
            <a:r>
              <a:rPr lang="en-GB" dirty="0"/>
              <a:t> and </a:t>
            </a:r>
            <a:r>
              <a:rPr lang="en-GB" dirty="0" smtClean="0"/>
              <a:t>Dr </a:t>
            </a:r>
            <a:r>
              <a:rPr lang="en-GB" dirty="0"/>
              <a:t>Peter van Manen</a:t>
            </a:r>
            <a:r>
              <a:rPr lang="en-GB" baseline="30000" dirty="0"/>
              <a:t>2</a:t>
            </a:r>
          </a:p>
          <a:p>
            <a:endParaRPr lang="en-GB" sz="1400" dirty="0" smtClean="0"/>
          </a:p>
          <a:p>
            <a:r>
              <a:rPr lang="en-GB" sz="1400" dirty="0" smtClean="0"/>
              <a:t>1</a:t>
            </a:r>
            <a:r>
              <a:rPr lang="en-GB" sz="1400" dirty="0"/>
              <a:t>. Birmingham Children’s Hospital, UK</a:t>
            </a:r>
          </a:p>
          <a:p>
            <a:r>
              <a:rPr lang="en-GB" sz="1400" dirty="0"/>
              <a:t>2. McLaren Electronic Systems,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57054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18" y="285750"/>
            <a:ext cx="5762625" cy="27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6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3" b="10958"/>
          <a:stretch/>
        </p:blipFill>
        <p:spPr bwMode="auto">
          <a:xfrm>
            <a:off x="361969" y="1916832"/>
            <a:ext cx="8560145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Trends are important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98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0" t="21506" r="4933" b="2848"/>
          <a:stretch/>
        </p:blipFill>
        <p:spPr bwMode="auto">
          <a:xfrm>
            <a:off x="971600" y="2148840"/>
            <a:ext cx="7488831" cy="427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210146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Trends are important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51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Changing rhythm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2" t="7667" r="5387" b="8332"/>
          <a:stretch/>
        </p:blipFill>
        <p:spPr bwMode="auto">
          <a:xfrm>
            <a:off x="827584" y="1840549"/>
            <a:ext cx="7691576" cy="413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Pattern change 90 min before cardiac arrest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922" y="2060848"/>
            <a:ext cx="610573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13" y="2060848"/>
            <a:ext cx="2546093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4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b="9772"/>
          <a:stretch/>
        </p:blipFill>
        <p:spPr bwMode="auto">
          <a:xfrm>
            <a:off x="67283" y="1988840"/>
            <a:ext cx="8944277" cy="376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Trends, SpO2 PCA model &amp; PEWS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GB" sz="3600" dirty="0" smtClean="0"/>
              <a:t>Focus groups with young people between the ages of 10 – 18 years of age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en-GB" sz="2800" dirty="0" smtClean="0"/>
              <a:t>“It’s a really good study, especially if it can prevent fatalities.” </a:t>
            </a:r>
          </a:p>
          <a:p>
            <a:r>
              <a:rPr lang="en-GB" sz="2800" dirty="0" smtClean="0"/>
              <a:t>Younger generations expect this type of technological advance in healthcare and trust it, “we have been born into a world of technology.”</a:t>
            </a:r>
          </a:p>
          <a:p>
            <a:r>
              <a:rPr lang="en-GB" sz="2800" dirty="0" smtClean="0"/>
              <a:t>“Less worry for parents when children are transferred from intensive care to other wards – especially when faced with less nurse support compared to [Paediatric Intensive Care].”</a:t>
            </a:r>
          </a:p>
        </p:txBody>
      </p:sp>
    </p:spTree>
    <p:extLst>
      <p:ext uri="{BB962C8B-B14F-4D97-AF65-F5344CB8AC3E}">
        <p14:creationId xmlns:p14="http://schemas.microsoft.com/office/powerpoint/2010/main" val="33928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hallenging and time-consuming to translate the technology developed specifically for decision support in F1 to healthcare</a:t>
            </a:r>
          </a:p>
          <a:p>
            <a:r>
              <a:rPr lang="en-GB" dirty="0" smtClean="0"/>
              <a:t>More time (contracts, intellectual property, analysis)</a:t>
            </a:r>
          </a:p>
          <a:p>
            <a:r>
              <a:rPr lang="en-GB" dirty="0" smtClean="0"/>
              <a:t>More money</a:t>
            </a:r>
          </a:p>
          <a:p>
            <a:pPr lvl="1"/>
            <a:r>
              <a:rPr lang="en-GB" dirty="0" smtClean="0"/>
              <a:t>VAT</a:t>
            </a:r>
          </a:p>
          <a:p>
            <a:pPr lvl="1"/>
            <a:r>
              <a:rPr lang="en-GB" dirty="0" smtClean="0"/>
              <a:t>National Portfolio adoption (FSF funding)</a:t>
            </a:r>
          </a:p>
          <a:p>
            <a:r>
              <a:rPr lang="en-GB" dirty="0" smtClean="0"/>
              <a:t>A small, dedicated and flexible team was vital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0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10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Young Lives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800" b="1" dirty="0" smtClean="0"/>
              <a:t>The </a:t>
            </a:r>
            <a:r>
              <a:rPr lang="en-GB" sz="3800" b="1" dirty="0"/>
              <a:t>challenge </a:t>
            </a:r>
          </a:p>
          <a:p>
            <a:pPr marL="0" indent="0">
              <a:buNone/>
            </a:pPr>
            <a:r>
              <a:rPr lang="en-GB" dirty="0"/>
              <a:t>Life-threatening events in children are frequently preceded by early warning signs.  However, these are frequently missed or not acted upon.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We aimed to deliver a system that would provide continuous monitoring and identify deterioration in very sick children in Paediatric Intensive Care (PIC).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600" b="1" dirty="0"/>
              <a:t>The response </a:t>
            </a:r>
          </a:p>
          <a:p>
            <a:pPr marL="0" indent="0">
              <a:buNone/>
            </a:pPr>
            <a:r>
              <a:rPr lang="en-GB" dirty="0"/>
              <a:t>We partnered with McLaren Electronic Systems to translate real time, continuous monitoring and analysis for F1 racing cars into a similar system adapted to the needs of healthcare. 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system was designed to create an adaptive, patient-specific algorithm that can learn the trends in patient physiology and thus identify deterioration early. </a:t>
            </a:r>
          </a:p>
        </p:txBody>
      </p:sp>
    </p:spTree>
    <p:extLst>
      <p:ext uri="{BB962C8B-B14F-4D97-AF65-F5344CB8AC3E}">
        <p14:creationId xmlns:p14="http://schemas.microsoft.com/office/powerpoint/2010/main" val="5338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PICU Layout </a:t>
            </a:r>
          </a:p>
        </p:txBody>
      </p:sp>
      <p:sp>
        <p:nvSpPr>
          <p:cNvPr id="205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dirty="0" smtClean="0"/>
          </a:p>
        </p:txBody>
      </p:sp>
      <p:sp>
        <p:nvSpPr>
          <p:cNvPr id="9" name="Rectangle 8"/>
          <p:cNvSpPr/>
          <p:nvPr/>
        </p:nvSpPr>
        <p:spPr>
          <a:xfrm>
            <a:off x="1857375" y="2357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29063" y="1785938"/>
            <a:ext cx="357187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57500" y="17859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8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9125" y="17859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29188" y="1785938"/>
            <a:ext cx="357187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29250" y="17859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86563" y="2357438"/>
            <a:ext cx="357187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86500" y="2357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5875" y="2357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86625" y="2357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4375" y="3643313"/>
            <a:ext cx="785813" cy="3571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4375" y="2357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29000" y="17859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>
                <a:solidFill>
                  <a:prstClr val="black"/>
                </a:solidFill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00813" y="3571875"/>
            <a:ext cx="785812" cy="3571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17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4375" y="4643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285875" y="4643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57375" y="4643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357938" y="4643438"/>
            <a:ext cx="357187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858000" y="4643438"/>
            <a:ext cx="357188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19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358063" y="4643438"/>
            <a:ext cx="357187" cy="642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18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858125" y="3286125"/>
            <a:ext cx="78581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21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58125" y="4286250"/>
            <a:ext cx="785813" cy="642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prstClr val="black"/>
                </a:solidFill>
              </a:rPr>
              <a:t>22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929438" y="1714500"/>
            <a:ext cx="1214437" cy="5000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black"/>
                </a:solidFill>
              </a:rPr>
              <a:t>WMPRS Bed</a:t>
            </a:r>
          </a:p>
        </p:txBody>
      </p:sp>
    </p:spTree>
    <p:extLst>
      <p:ext uri="{BB962C8B-B14F-4D97-AF65-F5344CB8AC3E}">
        <p14:creationId xmlns:p14="http://schemas.microsoft.com/office/powerpoint/2010/main" val="60857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Each Bed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GB" b="1" smtClean="0"/>
              <a:t>          </a:t>
            </a:r>
            <a:r>
              <a:rPr lang="en-GB" sz="2000" b="1" smtClean="0"/>
              <a:t>Stable                                  Needs attention?                      Critical</a:t>
            </a:r>
          </a:p>
        </p:txBody>
      </p:sp>
      <p:sp>
        <p:nvSpPr>
          <p:cNvPr id="6" name="Rectangle 5"/>
          <p:cNvSpPr/>
          <p:nvPr/>
        </p:nvSpPr>
        <p:spPr>
          <a:xfrm>
            <a:off x="928688" y="2071688"/>
            <a:ext cx="2286000" cy="3857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643063" y="3000375"/>
            <a:ext cx="785812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43063" y="4000500"/>
            <a:ext cx="785812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43063" y="5000625"/>
            <a:ext cx="785812" cy="714375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080" name="TextBox 9"/>
          <p:cNvSpPr txBox="1">
            <a:spLocks noChangeArrowheads="1"/>
          </p:cNvSpPr>
          <p:nvPr/>
        </p:nvSpPr>
        <p:spPr bwMode="auto">
          <a:xfrm>
            <a:off x="1071563" y="2143125"/>
            <a:ext cx="2071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/>
                </a:solidFill>
              </a:rPr>
              <a:t>Bed 1: Abc Xyz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/>
                </a:solidFill>
              </a:rPr>
              <a:t>             1 yr </a:t>
            </a:r>
          </a:p>
        </p:txBody>
      </p:sp>
      <p:sp>
        <p:nvSpPr>
          <p:cNvPr id="11" name="16-Point Star 10"/>
          <p:cNvSpPr/>
          <p:nvPr/>
        </p:nvSpPr>
        <p:spPr>
          <a:xfrm>
            <a:off x="2786063" y="2428875"/>
            <a:ext cx="214312" cy="21431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14750" y="2143125"/>
            <a:ext cx="2286000" cy="3857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5063" y="2143125"/>
            <a:ext cx="2286000" cy="3857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084" name="TextBox 13"/>
          <p:cNvSpPr txBox="1">
            <a:spLocks noChangeArrowheads="1"/>
          </p:cNvSpPr>
          <p:nvPr/>
        </p:nvSpPr>
        <p:spPr bwMode="auto">
          <a:xfrm>
            <a:off x="3857625" y="2214563"/>
            <a:ext cx="20716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/>
                </a:solidFill>
              </a:rPr>
              <a:t>Bed 1: Abc Xyz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/>
                </a:solidFill>
              </a:rPr>
              <a:t>             1 yr </a:t>
            </a:r>
          </a:p>
        </p:txBody>
      </p:sp>
      <p:sp>
        <p:nvSpPr>
          <p:cNvPr id="3085" name="TextBox 14"/>
          <p:cNvSpPr txBox="1">
            <a:spLocks noChangeArrowheads="1"/>
          </p:cNvSpPr>
          <p:nvPr/>
        </p:nvSpPr>
        <p:spPr bwMode="auto">
          <a:xfrm>
            <a:off x="6357938" y="2214563"/>
            <a:ext cx="2071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/>
                </a:solidFill>
              </a:rPr>
              <a:t>Bed 1: Abc Xyz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prstClr val="black"/>
                </a:solidFill>
              </a:rPr>
              <a:t>             1 yr </a:t>
            </a:r>
          </a:p>
        </p:txBody>
      </p:sp>
      <p:sp>
        <p:nvSpPr>
          <p:cNvPr id="17" name="16-Point Star 16"/>
          <p:cNvSpPr/>
          <p:nvPr/>
        </p:nvSpPr>
        <p:spPr>
          <a:xfrm>
            <a:off x="5572125" y="2428875"/>
            <a:ext cx="214313" cy="21431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16-Point Star 17"/>
          <p:cNvSpPr/>
          <p:nvPr/>
        </p:nvSpPr>
        <p:spPr>
          <a:xfrm>
            <a:off x="8072438" y="2428875"/>
            <a:ext cx="214312" cy="214313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357688" y="3000375"/>
            <a:ext cx="785812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0" y="3000375"/>
            <a:ext cx="785813" cy="71437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357688" y="3929063"/>
            <a:ext cx="785812" cy="714375"/>
          </a:xfrm>
          <a:prstGeom prst="ellipse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858000" y="3929063"/>
            <a:ext cx="785813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357688" y="5000625"/>
            <a:ext cx="785812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858000" y="4929188"/>
            <a:ext cx="785813" cy="714375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5" name="Action Button: Sound 24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2714625" y="2786063"/>
            <a:ext cx="357188" cy="42862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Action Button: Sound 25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500688" y="2786063"/>
            <a:ext cx="357187" cy="42862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27" name="Action Button: Sound 26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8001000" y="2786063"/>
            <a:ext cx="357188" cy="428625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Bed 1: </a:t>
            </a:r>
            <a:r>
              <a:rPr lang="en-GB" dirty="0" err="1" smtClean="0"/>
              <a:t>Abc</a:t>
            </a:r>
            <a:r>
              <a:rPr lang="en-GB" dirty="0" smtClean="0"/>
              <a:t> Xyz</a:t>
            </a:r>
            <a:br>
              <a:rPr lang="en-GB" dirty="0" smtClean="0"/>
            </a:br>
            <a:r>
              <a:rPr lang="en-GB" dirty="0" smtClean="0"/>
              <a:t>    1 yr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625" y="1428750"/>
            <a:ext cx="8143875" cy="5000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prstClr val="white"/>
                </a:solidFill>
              </a:rPr>
              <a:t>TT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214437" y="3929063"/>
            <a:ext cx="50006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1"/>
            <a:endCxn id="3" idx="3"/>
          </p:cNvCxnSpPr>
          <p:nvPr/>
        </p:nvCxnSpPr>
        <p:spPr>
          <a:xfrm rot="10800000" flipH="1">
            <a:off x="428625" y="3929063"/>
            <a:ext cx="8143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571500" y="1500188"/>
            <a:ext cx="2643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</a:rPr>
              <a:t>Trends with PEWS: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428625" y="4214813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prstClr val="black"/>
                </a:solidFill>
              </a:rPr>
              <a:t>Analysis metrics :</a:t>
            </a:r>
          </a:p>
        </p:txBody>
      </p:sp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2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51" b="10075"/>
          <a:stretch>
            <a:fillRect/>
          </a:stretch>
        </p:blipFill>
        <p:spPr bwMode="auto">
          <a:xfrm>
            <a:off x="3714750" y="1428750"/>
            <a:ext cx="486251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14875" y="4286250"/>
            <a:ext cx="33575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Video </a:t>
            </a:r>
            <a:r>
              <a:rPr lang="en-GB" b="1" dirty="0">
                <a:solidFill>
                  <a:srgbClr val="EEECE1">
                    <a:lumMod val="50000"/>
                  </a:srgbClr>
                </a:solidFill>
              </a:rPr>
              <a:t>(only for WMPRS)</a:t>
            </a:r>
          </a:p>
          <a:p>
            <a:pPr>
              <a:defRPr/>
            </a:pPr>
            <a:r>
              <a:rPr lang="en-GB" b="1" dirty="0">
                <a:solidFill>
                  <a:prstClr val="black"/>
                </a:solidFill>
              </a:rPr>
              <a:t>                 </a:t>
            </a:r>
            <a:r>
              <a:rPr lang="en-GB" dirty="0">
                <a:solidFill>
                  <a:prstClr val="black"/>
                </a:solidFill>
              </a:rPr>
              <a:t>Data from WMPRS</a:t>
            </a:r>
          </a:p>
        </p:txBody>
      </p:sp>
      <p:sp>
        <p:nvSpPr>
          <p:cNvPr id="14" name="Action Button: Movie 13">
            <a:hlinkClick r:id="" action="ppaction://noaction" highlightClick="1"/>
          </p:cNvPr>
          <p:cNvSpPr/>
          <p:nvPr/>
        </p:nvSpPr>
        <p:spPr>
          <a:xfrm>
            <a:off x="4714875" y="5000625"/>
            <a:ext cx="3214688" cy="1042988"/>
          </a:xfrm>
          <a:prstGeom prst="actionButtonMovi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500063" y="1928813"/>
          <a:ext cx="3071811" cy="2194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576"/>
                <a:gridCol w="608736"/>
                <a:gridCol w="552882"/>
                <a:gridCol w="547254"/>
                <a:gridCol w="614363"/>
              </a:tblGrid>
              <a:tr h="36565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Time</a:t>
                      </a:r>
                      <a:endParaRPr lang="en-GB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HR</a:t>
                      </a:r>
                      <a:endParaRPr lang="en-GB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RR</a:t>
                      </a:r>
                      <a:endParaRPr lang="en-GB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SpO2</a:t>
                      </a:r>
                      <a:endParaRPr lang="en-GB" sz="14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BP</a:t>
                      </a:r>
                      <a:endParaRPr lang="en-GB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</a:tr>
              <a:tr h="365654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Temp</a:t>
                      </a:r>
                      <a:endParaRPr lang="en-GB" sz="16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39" marR="91439" marT="45707" marB="45707"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9" marR="91439" marT="45707" marB="45707"/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642938" y="4786313"/>
          <a:ext cx="2909887" cy="13716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909887"/>
              </a:tblGrid>
              <a:tr h="1371600">
                <a:tc>
                  <a:txBody>
                    <a:bodyPr/>
                    <a:lstStyle/>
                    <a:p>
                      <a:r>
                        <a:rPr lang="en-GB" dirty="0" smtClean="0"/>
                        <a:t>Time</a:t>
                      </a:r>
                    </a:p>
                    <a:p>
                      <a:r>
                        <a:rPr lang="en-GB" dirty="0" smtClean="0"/>
                        <a:t>HR</a:t>
                      </a:r>
                    </a:p>
                    <a:p>
                      <a:r>
                        <a:rPr lang="en-GB" dirty="0" smtClean="0"/>
                        <a:t>HRV</a:t>
                      </a:r>
                    </a:p>
                  </a:txBody>
                  <a:tcPr marL="91454" marR="91454"/>
                </a:tc>
              </a:tr>
            </a:tbl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714375" y="5072063"/>
            <a:ext cx="2786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42938" y="5357813"/>
            <a:ext cx="285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2938" y="5715000"/>
            <a:ext cx="285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8657" y="5464969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178719" y="5464969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678782" y="5464969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2178844" y="5464969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2678907" y="5464969"/>
            <a:ext cx="1357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0"/>
            <a:ext cx="4643438" cy="2519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43182"/>
            <a:ext cx="4429124" cy="342902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/>
          <p:cNvSpPr/>
          <p:nvPr/>
        </p:nvSpPr>
        <p:spPr>
          <a:xfrm>
            <a:off x="214282" y="142852"/>
            <a:ext cx="3643338" cy="3000396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429124" cy="31663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34280" y="2500306"/>
            <a:ext cx="470972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     </a:t>
            </a:r>
            <a:r>
              <a:rPr lang="en-GB" sz="3200" dirty="0" smtClean="0">
                <a:solidFill>
                  <a:srgbClr val="0070C0"/>
                </a:solidFill>
              </a:rPr>
              <a:t>18/yr 	    </a:t>
            </a:r>
            <a:r>
              <a:rPr lang="en-GB" sz="2400" dirty="0" smtClean="0">
                <a:solidFill>
                  <a:srgbClr val="0070C0"/>
                </a:solidFill>
              </a:rPr>
              <a:t>→ 	             </a:t>
            </a:r>
            <a:r>
              <a:rPr lang="en-GB" sz="3200" dirty="0" smtClean="0">
                <a:solidFill>
                  <a:srgbClr val="0070C0"/>
                </a:solidFill>
              </a:rPr>
              <a:t>4/</a:t>
            </a:r>
            <a:r>
              <a:rPr lang="en-GB" sz="3200" dirty="0" err="1" smtClean="0">
                <a:solidFill>
                  <a:srgbClr val="0070C0"/>
                </a:solidFill>
              </a:rPr>
              <a:t>yr</a:t>
            </a:r>
            <a:endParaRPr lang="en-GB" sz="3200" dirty="0" smtClean="0"/>
          </a:p>
          <a:p>
            <a:r>
              <a:rPr lang="en-GB" sz="3200" dirty="0" smtClean="0"/>
              <a:t>     </a:t>
            </a:r>
            <a:r>
              <a:rPr lang="en-GB" sz="2400" dirty="0" smtClean="0">
                <a:solidFill>
                  <a:srgbClr val="0070C0"/>
                </a:solidFill>
              </a:rPr>
              <a:t>Survival</a:t>
            </a:r>
            <a:endParaRPr lang="en-GB" sz="3200" dirty="0" smtClean="0">
              <a:solidFill>
                <a:srgbClr val="0070C0"/>
              </a:solidFill>
            </a:endParaRPr>
          </a:p>
          <a:p>
            <a:r>
              <a:rPr lang="en-GB" sz="3200" dirty="0" smtClean="0"/>
              <a:t>     </a:t>
            </a:r>
            <a:r>
              <a:rPr lang="en-GB" sz="3600" dirty="0" smtClean="0">
                <a:solidFill>
                  <a:srgbClr val="0070C0"/>
                </a:solidFill>
              </a:rPr>
              <a:t>⅓</a:t>
            </a:r>
            <a:r>
              <a:rPr lang="en-GB" sz="3200" dirty="0" smtClean="0">
                <a:solidFill>
                  <a:srgbClr val="0070C0"/>
                </a:solidFill>
              </a:rPr>
              <a:t> 		   </a:t>
            </a:r>
            <a:r>
              <a:rPr lang="en-GB" sz="2400" dirty="0" smtClean="0">
                <a:solidFill>
                  <a:srgbClr val="0070C0"/>
                </a:solidFill>
              </a:rPr>
              <a:t>→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2400" dirty="0" smtClean="0">
                <a:solidFill>
                  <a:srgbClr val="0070C0"/>
                </a:solidFill>
              </a:rPr>
              <a:t>  </a:t>
            </a:r>
            <a:r>
              <a:rPr lang="en-GB" sz="3600" dirty="0" smtClean="0">
                <a:solidFill>
                  <a:srgbClr val="0070C0"/>
                </a:solidFill>
              </a:rPr>
              <a:t>½</a:t>
            </a:r>
            <a:r>
              <a:rPr lang="en-GB" sz="3200" dirty="0" smtClean="0">
                <a:solidFill>
                  <a:srgbClr val="0070C0"/>
                </a:solidFill>
              </a:rPr>
              <a:t>   </a:t>
            </a:r>
            <a:r>
              <a:rPr lang="en-GB" sz="2400" dirty="0" smtClean="0">
                <a:solidFill>
                  <a:srgbClr val="0070C0"/>
                </a:solidFill>
              </a:rPr>
              <a:t>→</a:t>
            </a:r>
            <a:r>
              <a:rPr lang="en-GB" sz="3200" dirty="0" smtClean="0">
                <a:solidFill>
                  <a:srgbClr val="0070C0"/>
                </a:solidFill>
              </a:rPr>
              <a:t>   </a:t>
            </a:r>
            <a:r>
              <a:rPr lang="en-GB" sz="3600" dirty="0" smtClean="0">
                <a:solidFill>
                  <a:srgbClr val="0070C0"/>
                </a:solidFill>
              </a:rPr>
              <a:t>⅔</a:t>
            </a:r>
            <a:endParaRPr lang="en-GB" sz="3200" dirty="0" smtClean="0">
              <a:solidFill>
                <a:srgbClr val="0070C0"/>
              </a:solidFill>
            </a:endParaRPr>
          </a:p>
          <a:p>
            <a:endParaRPr lang="en-GB" sz="500" dirty="0" smtClean="0"/>
          </a:p>
          <a:p>
            <a:r>
              <a:rPr lang="en-GB" sz="3200" dirty="0" smtClean="0"/>
              <a:t>     </a:t>
            </a:r>
          </a:p>
          <a:p>
            <a:endParaRPr lang="en-GB" sz="32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21" y="4066792"/>
            <a:ext cx="4643438" cy="279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2.jpg"/>
          <p:cNvPicPr>
            <a:picLocks noChangeAspect="1"/>
          </p:cNvPicPr>
          <p:nvPr/>
        </p:nvPicPr>
        <p:blipFill>
          <a:blip r:embed="rId2" cstate="print"/>
          <a:srcRect l="15100" r="14888"/>
          <a:stretch>
            <a:fillRect/>
          </a:stretch>
        </p:blipFill>
        <p:spPr>
          <a:xfrm>
            <a:off x="0" y="0"/>
            <a:ext cx="4786313" cy="4883125"/>
          </a:xfrm>
          <a:prstGeom prst="rect">
            <a:avLst/>
          </a:prstGeom>
        </p:spPr>
      </p:pic>
      <p:pic>
        <p:nvPicPr>
          <p:cNvPr id="2" name="Picture 1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-1"/>
            <a:ext cx="4357685" cy="5697357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786050" y="4857760"/>
            <a:ext cx="2000263" cy="83959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Intensive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 smtClean="0">
                <a:solidFill>
                  <a:schemeClr val="bg1"/>
                </a:solidFill>
              </a:rPr>
              <a:t> Care Unit</a:t>
            </a:r>
            <a:endParaRPr kumimoji="0" lang="en-GB" sz="2400" b="1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arrie.PNG"/>
          <p:cNvPicPr>
            <a:picLocks noChangeAspect="1"/>
          </p:cNvPicPr>
          <p:nvPr/>
        </p:nvPicPr>
        <p:blipFill>
          <a:blip r:embed="rId4" cstate="print"/>
          <a:srcRect l="9258" t="10142" r="16667" b="16833"/>
          <a:stretch>
            <a:fillRect/>
          </a:stretch>
        </p:blipFill>
        <p:spPr>
          <a:xfrm>
            <a:off x="214282" y="3786190"/>
            <a:ext cx="2571768" cy="2314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8698173_F1GP2010Brit1496 Lewis watching moni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0"/>
            <a:ext cx="5292080" cy="3599454"/>
          </a:xfrm>
          <a:prstGeom prst="rect">
            <a:avLst/>
          </a:prstGeom>
        </p:spPr>
      </p:pic>
      <p:pic>
        <p:nvPicPr>
          <p:cNvPr id="3" name="Picture 2" descr="02F1GPMalaysia7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11962"/>
            <a:ext cx="4694237" cy="3129176"/>
          </a:xfrm>
          <a:prstGeom prst="rect">
            <a:avLst/>
          </a:prstGeom>
        </p:spPr>
      </p:pic>
      <p:pic>
        <p:nvPicPr>
          <p:cNvPr id="6" name="Picture 5" descr="1278769307_F1GP2010Brit2463 Lewis front vi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067944" cy="271196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751943" y="3599454"/>
            <a:ext cx="1944216" cy="55091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noProof="0" dirty="0" smtClean="0">
                <a:solidFill>
                  <a:schemeClr val="bg1"/>
                </a:solidFill>
              </a:rPr>
              <a:t>Formula One</a:t>
            </a:r>
            <a:endParaRPr kumimoji="0" lang="en-GB" sz="24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7" y="3068959"/>
            <a:ext cx="44497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GB" dirty="0" smtClean="0"/>
              <a:t>Innovation </a:t>
            </a:r>
            <a:br>
              <a:rPr lang="en-GB" dirty="0" smtClean="0"/>
            </a:br>
            <a:r>
              <a:rPr lang="en-GB" sz="3600" dirty="0" smtClean="0"/>
              <a:t>The Health Foundation Model 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809750"/>
            <a:ext cx="50577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Saving Young Lives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67544" y="1176596"/>
            <a:ext cx="8229600" cy="4785395"/>
          </a:xfrm>
        </p:spPr>
        <p:txBody>
          <a:bodyPr>
            <a:normAutofit fontScale="85000" lnSpcReduction="20000"/>
          </a:bodyPr>
          <a:lstStyle/>
          <a:p>
            <a:r>
              <a:rPr lang="en-GB" sz="2400" dirty="0" smtClean="0"/>
              <a:t>Aims</a:t>
            </a:r>
          </a:p>
          <a:p>
            <a:pPr lvl="1"/>
            <a:r>
              <a:rPr lang="en-GB" sz="2000" dirty="0"/>
              <a:t>Adaptive algorithms  to present risk for that patient</a:t>
            </a:r>
          </a:p>
          <a:p>
            <a:pPr lvl="1"/>
            <a:r>
              <a:rPr lang="en-GB" sz="2000" dirty="0"/>
              <a:t>Highly </a:t>
            </a:r>
            <a:r>
              <a:rPr lang="en-GB" sz="2000" dirty="0" smtClean="0"/>
              <a:t>sensitive and specific warning</a:t>
            </a:r>
            <a:endParaRPr lang="en-GB" sz="2000" dirty="0"/>
          </a:p>
          <a:p>
            <a:pPr marL="457200" lvl="1" indent="0">
              <a:buNone/>
            </a:pPr>
            <a:endParaRPr lang="en-GB" sz="2000" dirty="0" smtClean="0"/>
          </a:p>
          <a:p>
            <a:r>
              <a:rPr lang="en-GB" sz="2400" dirty="0" smtClean="0"/>
              <a:t>BCH offers clinical expertise, Aston Bioengineering offers analysis expertise and &amp; McLaren technology platform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Challenges</a:t>
            </a:r>
          </a:p>
          <a:p>
            <a:pPr lvl="1"/>
            <a:r>
              <a:rPr lang="en-GB" sz="2000" dirty="0" smtClean="0"/>
              <a:t>Funding</a:t>
            </a:r>
          </a:p>
          <a:p>
            <a:pPr lvl="1"/>
            <a:r>
              <a:rPr lang="en-GB" sz="2000" dirty="0" smtClean="0"/>
              <a:t>Contracts</a:t>
            </a:r>
          </a:p>
          <a:p>
            <a:pPr lvl="1"/>
            <a:r>
              <a:rPr lang="en-GB" sz="2000" dirty="0" smtClean="0"/>
              <a:t>Intellectual property</a:t>
            </a:r>
          </a:p>
          <a:p>
            <a:pPr lvl="1"/>
            <a:endParaRPr lang="en-GB" sz="1100" dirty="0" smtClean="0"/>
          </a:p>
          <a:p>
            <a:r>
              <a:rPr lang="en-GB" sz="2400" dirty="0" smtClean="0"/>
              <a:t>Potential </a:t>
            </a:r>
          </a:p>
          <a:p>
            <a:pPr lvl="1"/>
            <a:r>
              <a:rPr lang="en-GB" sz="2000" dirty="0"/>
              <a:t>Decision support to all critically ill patients when &amp; where they need it</a:t>
            </a:r>
          </a:p>
          <a:p>
            <a:pPr lvl="1"/>
            <a:r>
              <a:rPr lang="en-GB" sz="2000" dirty="0"/>
              <a:t>Continuous remote monitoring to wards, transport, and 1</a:t>
            </a:r>
            <a:r>
              <a:rPr lang="en-GB" sz="2000" baseline="30000" dirty="0"/>
              <a:t>st</a:t>
            </a:r>
            <a:r>
              <a:rPr lang="en-GB" sz="2000" dirty="0"/>
              <a:t> contact</a:t>
            </a:r>
          </a:p>
          <a:p>
            <a:pPr lvl="1"/>
            <a:r>
              <a:rPr lang="en-GB" sz="2000" dirty="0" smtClean="0"/>
              <a:t>£</a:t>
            </a:r>
            <a:r>
              <a:rPr lang="en-GB" sz="2000" dirty="0"/>
              <a:t>3m savings over 1 year in PIC by reducing length of stay</a:t>
            </a:r>
          </a:p>
          <a:p>
            <a:pPr lvl="1"/>
            <a:r>
              <a:rPr lang="en-GB" sz="2000" dirty="0" smtClean="0"/>
              <a:t>Acute </a:t>
            </a:r>
            <a:r>
              <a:rPr lang="en-GB" sz="2000" dirty="0"/>
              <a:t>care, </a:t>
            </a:r>
            <a:r>
              <a:rPr lang="en-GB" sz="2000" dirty="0" smtClean="0"/>
              <a:t>primary care and emergency services </a:t>
            </a:r>
            <a:endParaRPr lang="en-GB" sz="2000" dirty="0"/>
          </a:p>
          <a:p>
            <a:pPr lvl="1"/>
            <a:r>
              <a:rPr lang="en-GB" sz="2000" dirty="0" smtClean="0"/>
              <a:t>Hardware, software, decision support tools</a:t>
            </a:r>
          </a:p>
        </p:txBody>
      </p:sp>
      <p:pic>
        <p:nvPicPr>
          <p:cNvPr id="5" name="Picture 4" descr="Reg_No_BCH_Logo_(5589 x 45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5373216"/>
            <a:ext cx="1736805" cy="1484784"/>
          </a:xfrm>
          <a:prstGeom prst="rect">
            <a:avLst/>
          </a:prstGeom>
        </p:spPr>
      </p:pic>
      <p:pic>
        <p:nvPicPr>
          <p:cNvPr id="6" name="Picture 5" descr="McLaren Electronic Systems - Colour Positive Graduated Tick copy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949280"/>
            <a:ext cx="1753830" cy="90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6"/>
          <a:stretch/>
        </p:blipFill>
        <p:spPr>
          <a:xfrm>
            <a:off x="179512" y="180975"/>
            <a:ext cx="8877402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c1vs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42" y="3429000"/>
            <a:ext cx="3949722" cy="225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1520" y="404664"/>
            <a:ext cx="42724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-Health Foundation SHINE grant £75k </a:t>
            </a:r>
          </a:p>
          <a:p>
            <a:r>
              <a:rPr lang="en-GB" sz="2000" dirty="0" smtClean="0"/>
              <a:t>-Ethics: Opt out consent</a:t>
            </a:r>
          </a:p>
          <a:p>
            <a:r>
              <a:rPr lang="en-GB" sz="2000" dirty="0" smtClean="0"/>
              <a:t>-National portfolio</a:t>
            </a:r>
          </a:p>
          <a:p>
            <a:r>
              <a:rPr lang="en-GB" sz="2000" dirty="0" smtClean="0"/>
              <a:t>-Recruited 850 patients</a:t>
            </a:r>
          </a:p>
          <a:p>
            <a:r>
              <a:rPr lang="en-GB" sz="2000" dirty="0" smtClean="0"/>
              <a:t>-Length of stay stable at 108 hours</a:t>
            </a:r>
          </a:p>
          <a:p>
            <a:r>
              <a:rPr lang="en-GB" sz="2000" dirty="0" smtClean="0"/>
              <a:t>-21 monitors linked</a:t>
            </a:r>
          </a:p>
          <a:p>
            <a:r>
              <a:rPr lang="en-GB" sz="2000" dirty="0" smtClean="0"/>
              <a:t>-Normal from abnormal</a:t>
            </a:r>
          </a:p>
          <a:p>
            <a:r>
              <a:rPr lang="en-GB" sz="2000" dirty="0"/>
              <a:t>-Principal component analysis</a:t>
            </a:r>
          </a:p>
          <a:p>
            <a:r>
              <a:rPr lang="en-GB" sz="2000" dirty="0" smtClean="0"/>
              <a:t>-Predict deterioration 2 minutes before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0039"/>
            <a:ext cx="4620042" cy="294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64" y="3068960"/>
            <a:ext cx="5145935" cy="3228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539</Words>
  <Application>Microsoft Office PowerPoint</Application>
  <PresentationFormat>On-screen Show (4:3)</PresentationFormat>
  <Paragraphs>116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Saving Young Lives</vt:lpstr>
      <vt:lpstr>Young Lives </vt:lpstr>
      <vt:lpstr>PowerPoint Presentation</vt:lpstr>
      <vt:lpstr>PowerPoint Presentation</vt:lpstr>
      <vt:lpstr>PowerPoint Presentation</vt:lpstr>
      <vt:lpstr>Innovation  The Health Foundation Model </vt:lpstr>
      <vt:lpstr>Saving Young Lives</vt:lpstr>
      <vt:lpstr>PowerPoint Presentation</vt:lpstr>
      <vt:lpstr>PowerPoint Presentation</vt:lpstr>
      <vt:lpstr>PowerPoint Presentation</vt:lpstr>
      <vt:lpstr>PowerPoint Presentation</vt:lpstr>
      <vt:lpstr>Trends are important </vt:lpstr>
      <vt:lpstr>Trends are important </vt:lpstr>
      <vt:lpstr>Changing rhythm</vt:lpstr>
      <vt:lpstr>Pattern change 90 min before cardiac arrest</vt:lpstr>
      <vt:lpstr>Trends, SpO2 PCA model &amp; PEWS</vt:lpstr>
      <vt:lpstr>Focus groups with young people between the ages of 10 – 18 years of age</vt:lpstr>
      <vt:lpstr>Lessons learnt</vt:lpstr>
      <vt:lpstr>PowerPoint Presentation</vt:lpstr>
      <vt:lpstr>PICU Layout </vt:lpstr>
      <vt:lpstr>Each Bed</vt:lpstr>
      <vt:lpstr>Bed 1: Abc Xyz     1 yr</vt:lpstr>
    </vt:vector>
  </TitlesOfParts>
  <Company>Mclaren Group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Peter.Van Manen</dc:creator>
  <cp:lastModifiedBy>Lucy Morgan</cp:lastModifiedBy>
  <cp:revision>51</cp:revision>
  <dcterms:created xsi:type="dcterms:W3CDTF">2011-04-19T05:15:55Z</dcterms:created>
  <dcterms:modified xsi:type="dcterms:W3CDTF">2015-03-03T14:44:37Z</dcterms:modified>
</cp:coreProperties>
</file>