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5" r:id="rId5"/>
    <p:sldId id="287" r:id="rId6"/>
    <p:sldId id="289" r:id="rId7"/>
    <p:sldId id="290" r:id="rId8"/>
    <p:sldId id="291" r:id="rId9"/>
    <p:sldId id="292" r:id="rId10"/>
    <p:sldId id="293" r:id="rId11"/>
    <p:sldId id="298" r:id="rId12"/>
    <p:sldId id="294" r:id="rId13"/>
    <p:sldId id="299" r:id="rId14"/>
    <p:sldId id="295" r:id="rId15"/>
    <p:sldId id="300" r:id="rId16"/>
    <p:sldId id="296" r:id="rId17"/>
    <p:sldId id="286" r:id="rId18"/>
    <p:sldId id="297" r:id="rId19"/>
    <p:sldId id="288" r:id="rId20"/>
    <p:sldId id="262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1650" y="-84"/>
      </p:cViewPr>
      <p:guideLst>
        <p:guide orient="horz" pos="2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1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0067"/>
            <a:ext cx="7398468" cy="2345257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4004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4" y="3298221"/>
            <a:ext cx="7398043" cy="5418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091133" cy="272363"/>
          </a:xfrm>
        </p:spPr>
        <p:txBody>
          <a:bodyPr/>
          <a:lstStyle/>
          <a:p>
            <a:r>
              <a:rPr lang="en-US" smtClean="0"/>
              <a:t>Y llwybr i gynaliadwyedd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4000" dirty="0" smtClean="0"/>
              <a:t>Amdanom ni</a:t>
            </a:r>
            <a:endParaRPr lang="en-GB" sz="3800" dirty="0">
              <a:latin typeface="+mj-lt"/>
            </a:endParaRPr>
          </a:p>
        </p:txBody>
      </p:sp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pic>
        <p:nvPicPr>
          <p:cNvPr id="16" name="Picture 15" descr="shap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3" y="2099149"/>
            <a:ext cx="3248372" cy="30600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sp>
        <p:nvSpPr>
          <p:cNvPr id="17" name="TextBox 16"/>
          <p:cNvSpPr txBox="1"/>
          <p:nvPr userDrawn="1"/>
        </p:nvSpPr>
        <p:spPr>
          <a:xfrm>
            <a:off x="5318653" y="5377540"/>
            <a:ext cx="2479675" cy="1043897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@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Healthfdn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health.org.uk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8" name="Picture 17" descr="fee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0" y="4490511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smtClean="0"/>
              <a:t>Y llwybr i gynaliadwyedd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Stay in touch</a:t>
            </a:r>
            <a:endParaRPr lang="en-GB" sz="3800" dirty="0">
              <a:latin typeface="+mj-lt"/>
            </a:endParaRPr>
          </a:p>
        </p:txBody>
      </p:sp>
      <p:pic>
        <p:nvPicPr>
          <p:cNvPr id="2" name="Picture 1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01" y="3473606"/>
            <a:ext cx="3079865" cy="293439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6" name="Picture 5" descr="peopl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3" y="1375249"/>
            <a:ext cx="1612669" cy="1812175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4" name="Picture 13" descr="logosmall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78600" y="2223031"/>
            <a:ext cx="2175170" cy="1044575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200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2903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660903"/>
            <a:ext cx="7398468" cy="972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cy-GB" sz="4800" dirty="0" smtClean="0"/>
              <a:t>Diolch</a:t>
            </a:r>
            <a:endParaRPr lang="en-US" sz="4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2007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 llwybr i gynaliadwyedd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753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478292" cy="272363"/>
          </a:xfrm>
        </p:spPr>
        <p:txBody>
          <a:bodyPr/>
          <a:lstStyle/>
          <a:p>
            <a:r>
              <a:rPr lang="en-US" smtClean="0"/>
              <a:t>Y llwybr i gynaliadwyedd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35997" y="302881"/>
            <a:ext cx="730472" cy="308869"/>
          </a:xfrm>
        </p:spPr>
        <p:txBody>
          <a:bodyPr anchor="ctr"/>
          <a:lstStyle>
            <a:lvl1pPr algn="ctr">
              <a:spcBef>
                <a:spcPts val="0"/>
              </a:spcBef>
              <a:defRPr sz="800" baseline="0"/>
            </a:lvl1pPr>
          </a:lstStyle>
          <a:p>
            <a:r>
              <a:rPr lang="en-GB" dirty="0" smtClean="0"/>
              <a:t>Insert co-brand</a:t>
            </a:r>
            <a:br>
              <a:rPr lang="en-GB" dirty="0" smtClean="0"/>
            </a:br>
            <a:r>
              <a:rPr lang="en-GB" dirty="0" smtClean="0"/>
              <a:t>logo here 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79433" y="304438"/>
            <a:ext cx="0" cy="30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608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 llwybr i gynaliadwyedd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396085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 llwybr i gynaliadwyedd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3" y="6352919"/>
            <a:ext cx="7191375" cy="272576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 dirty="0" smtClean="0"/>
              <a:t>Click to edit chart reference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355600"/>
            <a:ext cx="7398468" cy="2089963"/>
          </a:xfrm>
        </p:spPr>
        <p:txBody>
          <a:bodyPr anchor="b" anchorCtr="0"/>
          <a:lstStyle>
            <a:lvl1pPr algn="l">
              <a:defRPr sz="4700" b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2615969"/>
            <a:ext cx="7398468" cy="1500187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99999"/>
            <a:ext cx="4122000" cy="4608000"/>
          </a:xfrm>
        </p:spPr>
        <p:txBody>
          <a:bodyPr/>
          <a:lstStyle>
            <a:lvl1pPr>
              <a:defRPr sz="240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99999"/>
            <a:ext cx="4122000" cy="4608000"/>
          </a:xfrm>
        </p:spPr>
        <p:txBody>
          <a:bodyPr/>
          <a:lstStyle>
            <a:lvl1pPr>
              <a:defRPr sz="2400" baseline="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 llwybr i gynaliadwyedd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1" y="756000"/>
            <a:ext cx="6836199" cy="4664330"/>
          </a:xfrm>
        </p:spPr>
        <p:txBody>
          <a:bodyPr/>
          <a:lstStyle>
            <a:lvl1pPr>
              <a:lnSpc>
                <a:spcPts val="4800"/>
              </a:lnSpc>
              <a:spcAft>
                <a:spcPts val="1500"/>
              </a:spcAft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“Pull out statement or quote slide” use bold italic font for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99999"/>
            <a:ext cx="8406469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54875"/>
            <a:ext cx="9360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354875"/>
            <a:ext cx="58086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Y llwybr i gynaliadwyedd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9207"/>
            <a:ext cx="2213268" cy="232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0" r:id="rId4"/>
    <p:sldLayoutId id="2147483685" r:id="rId5"/>
    <p:sldLayoutId id="2147483651" r:id="rId6"/>
    <p:sldLayoutId id="2147483657" r:id="rId7"/>
    <p:sldLayoutId id="2147483654" r:id="rId8"/>
    <p:sldLayoutId id="2147483661" r:id="rId9"/>
    <p:sldLayoutId id="2147483662" r:id="rId10"/>
    <p:sldLayoutId id="2147483663" r:id="rId11"/>
    <p:sldLayoutId id="214748366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1201007"/>
            <a:ext cx="7398468" cy="1754326"/>
          </a:xfrm>
        </p:spPr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llwybr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gynaliadwyedd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/>
              <a:t>Rhagolygon</a:t>
            </a:r>
            <a:r>
              <a:rPr lang="en-US" sz="3200" dirty="0"/>
              <a:t> </a:t>
            </a:r>
            <a:r>
              <a:rPr lang="en-US" sz="3200" dirty="0" err="1"/>
              <a:t>cyllid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</a:t>
            </a:r>
            <a:r>
              <a:rPr lang="en-US" sz="3200" dirty="0" err="1"/>
              <a:t>gyfer</a:t>
            </a:r>
            <a:r>
              <a:rPr lang="en-US" sz="3200" dirty="0"/>
              <a:t> y GIG </a:t>
            </a:r>
            <a:r>
              <a:rPr lang="en-US" sz="3200" dirty="0" err="1"/>
              <a:t>yng</a:t>
            </a:r>
            <a:r>
              <a:rPr lang="en-US" sz="3200" dirty="0"/>
              <a:t> </a:t>
            </a:r>
            <a:r>
              <a:rPr lang="en-US" sz="3200" dirty="0" err="1"/>
              <a:t>Nghymru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smtClean="0"/>
              <a:t>2019/20 a </a:t>
            </a:r>
            <a:r>
              <a:rPr lang="en-US" sz="3200" dirty="0"/>
              <a:t>2030/31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68000" y="3134013"/>
            <a:ext cx="7398468" cy="642600"/>
          </a:xfrm>
        </p:spPr>
        <p:txBody>
          <a:bodyPr/>
          <a:lstStyle/>
          <a:p>
            <a:r>
              <a:rPr lang="en-US" dirty="0" smtClean="0"/>
              <a:t>Adam Roberts ac Toby Watt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368424" y="3798230"/>
            <a:ext cx="7398043" cy="541867"/>
          </a:xfrm>
        </p:spPr>
        <p:txBody>
          <a:bodyPr/>
          <a:lstStyle/>
          <a:p>
            <a:r>
              <a:rPr lang="en-GB" dirty="0" err="1"/>
              <a:t>Hydref</a:t>
            </a:r>
            <a:r>
              <a:rPr lang="en-GB" dirty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00219"/>
          </a:xfrm>
        </p:spPr>
        <p:txBody>
          <a:bodyPr/>
          <a:lstStyle/>
          <a:p>
            <a:r>
              <a:rPr lang="en-GB" sz="2000" dirty="0" err="1"/>
              <a:t>Tabl</a:t>
            </a:r>
            <a:r>
              <a:rPr lang="en-GB" sz="2000" dirty="0"/>
              <a:t> 2: Cost </a:t>
            </a:r>
            <a:r>
              <a:rPr lang="en-GB" sz="2000" dirty="0" err="1"/>
              <a:t>cyflogau</a:t>
            </a:r>
            <a:r>
              <a:rPr lang="en-GB" sz="2000" dirty="0"/>
              <a:t> a </a:t>
            </a:r>
            <a:r>
              <a:rPr lang="en-GB" sz="2000" dirty="0" err="1"/>
              <a:t>phensiynau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GIG </a:t>
            </a:r>
            <a:r>
              <a:rPr lang="en-GB" sz="2000" dirty="0" err="1"/>
              <a:t>Lloegr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Cynnydd</a:t>
            </a:r>
            <a:r>
              <a:rPr lang="en-GB" sz="1600" dirty="0"/>
              <a:t> </a:t>
            </a:r>
            <a:r>
              <a:rPr lang="en-GB" sz="1600" dirty="0" err="1"/>
              <a:t>tybiedig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costau</a:t>
            </a:r>
            <a:r>
              <a:rPr lang="en-GB" sz="1600" dirty="0"/>
              <a:t> </a:t>
            </a:r>
            <a:r>
              <a:rPr lang="en-GB" sz="1600" dirty="0" err="1"/>
              <a:t>oherwydd</a:t>
            </a:r>
            <a:r>
              <a:rPr lang="en-GB" sz="1600" dirty="0"/>
              <a:t> </a:t>
            </a:r>
            <a:r>
              <a:rPr lang="en-GB" sz="1600" dirty="0" err="1"/>
              <a:t>pwysau</a:t>
            </a:r>
            <a:r>
              <a:rPr lang="en-GB" sz="1600" dirty="0"/>
              <a:t> </a:t>
            </a:r>
            <a:r>
              <a:rPr lang="en-GB" sz="1600" dirty="0" err="1"/>
              <a:t>cynyddol</a:t>
            </a:r>
            <a:r>
              <a:rPr lang="en-GB" sz="1600" dirty="0"/>
              <a:t> o </a:t>
            </a:r>
            <a:r>
              <a:rPr lang="en-GB" sz="1600" dirty="0" err="1"/>
              <a:t>gyflogau</a:t>
            </a:r>
            <a:r>
              <a:rPr lang="en-GB" sz="1600" dirty="0"/>
              <a:t> a </a:t>
            </a:r>
            <a:r>
              <a:rPr lang="en-GB" sz="1600" dirty="0" err="1"/>
              <a:t>phensiwn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GIG </a:t>
            </a:r>
            <a:r>
              <a:rPr lang="en-GB" sz="1600" dirty="0" err="1"/>
              <a:t>Lloegr</a:t>
            </a:r>
            <a:r>
              <a:rPr lang="en-GB" sz="1600" dirty="0"/>
              <a:t>,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termau</a:t>
            </a:r>
            <a:r>
              <a:rPr lang="en-GB" sz="1600" dirty="0"/>
              <a:t> </a:t>
            </a:r>
            <a:r>
              <a:rPr lang="en-GB" sz="1600" dirty="0" err="1"/>
              <a:t>arian</a:t>
            </a:r>
            <a:r>
              <a:rPr lang="en-GB" sz="1600" dirty="0"/>
              <a:t> </a:t>
            </a:r>
            <a:r>
              <a:rPr lang="en-GB" sz="1600" dirty="0" err="1"/>
              <a:t>parod</a:t>
            </a:r>
            <a:r>
              <a:rPr lang="en-GB" sz="1600" dirty="0"/>
              <a:t> a real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92227" y="1652252"/>
            <a:ext cx="6482389" cy="249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3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615553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</a:t>
            </a:r>
            <a:r>
              <a:rPr lang="en-GB" sz="2000" dirty="0" smtClean="0"/>
              <a:t>8: </a:t>
            </a:r>
            <a:r>
              <a:rPr lang="en-GB" sz="2000" dirty="0" err="1"/>
              <a:t>Effaith</a:t>
            </a:r>
            <a:r>
              <a:rPr lang="en-GB" sz="2000" dirty="0"/>
              <a:t> </a:t>
            </a:r>
            <a:r>
              <a:rPr lang="en-GB" sz="2000" dirty="0" err="1"/>
              <a:t>effeithlonrwydd</a:t>
            </a:r>
            <a:r>
              <a:rPr lang="en-GB" sz="2000" dirty="0"/>
              <a:t> 1% </a:t>
            </a:r>
            <a:r>
              <a:rPr lang="en-GB" sz="2000" dirty="0" err="1"/>
              <a:t>a'r</a:t>
            </a:r>
            <a:r>
              <a:rPr lang="en-GB" sz="2000" dirty="0"/>
              <a:t> </a:t>
            </a:r>
            <a:r>
              <a:rPr lang="en-GB" sz="2000" dirty="0" err="1"/>
              <a:t>cytundeb</a:t>
            </a:r>
            <a:r>
              <a:rPr lang="en-GB" sz="2000" dirty="0"/>
              <a:t> </a:t>
            </a:r>
            <a:r>
              <a:rPr lang="en-GB" sz="2000" dirty="0" err="1"/>
              <a:t>cyflog</a:t>
            </a:r>
            <a:r>
              <a:rPr lang="en-GB" sz="2000" dirty="0"/>
              <a:t> sector </a:t>
            </a:r>
            <a:r>
              <a:rPr lang="en-GB" sz="2000" dirty="0" err="1"/>
              <a:t>cyhoeddus</a:t>
            </a:r>
            <a:r>
              <a:rPr lang="en-GB" sz="2000" dirty="0"/>
              <a:t> </a:t>
            </a:r>
            <a:r>
              <a:rPr lang="en-GB" sz="2000" dirty="0" err="1"/>
              <a:t>cyfredol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" y="1435659"/>
            <a:ext cx="8642292" cy="505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923330"/>
          </a:xfrm>
        </p:spPr>
        <p:txBody>
          <a:bodyPr/>
          <a:lstStyle/>
          <a:p>
            <a:r>
              <a:rPr lang="en-GB" sz="2000" dirty="0" err="1"/>
              <a:t>Tabl</a:t>
            </a:r>
            <a:r>
              <a:rPr lang="en-GB" sz="2000" dirty="0"/>
              <a:t> 3: </a:t>
            </a:r>
            <a:r>
              <a:rPr lang="en-GB" sz="2000" dirty="0" err="1"/>
              <a:t>Addasiad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dueddiadau</a:t>
            </a:r>
            <a:r>
              <a:rPr lang="en-GB" sz="2000" dirty="0"/>
              <a:t> </a:t>
            </a:r>
            <a:r>
              <a:rPr lang="en-GB" sz="2000" dirty="0" err="1"/>
              <a:t>gweithgaredd</a:t>
            </a:r>
            <a:r>
              <a:rPr lang="en-GB" sz="2000" dirty="0"/>
              <a:t> </a:t>
            </a:r>
            <a:r>
              <a:rPr lang="en-GB" sz="2000" dirty="0" err="1"/>
              <a:t>rhwng</a:t>
            </a:r>
            <a:r>
              <a:rPr lang="en-GB" sz="2000" dirty="0"/>
              <a:t> 2015/16 a 2020/21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 </a:t>
            </a:r>
            <a:r>
              <a:rPr lang="en-GB" sz="2000" dirty="0" err="1" smtClean="0"/>
              <a:t>ganlyniad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/>
              <a:t>ofal</a:t>
            </a:r>
            <a:r>
              <a:rPr lang="en-GB" sz="2000" dirty="0"/>
              <a:t> </a:t>
            </a:r>
            <a:r>
              <a:rPr lang="en-GB" sz="2000" dirty="0" err="1"/>
              <a:t>iechyd</a:t>
            </a:r>
            <a:r>
              <a:rPr lang="en-GB" sz="2000" dirty="0"/>
              <a:t> </a:t>
            </a:r>
            <a:r>
              <a:rPr lang="en-GB" sz="2000" dirty="0" err="1"/>
              <a:t>darbodus</a:t>
            </a:r>
            <a:r>
              <a:rPr lang="en-GB" sz="2000" dirty="0"/>
              <a:t> (</a:t>
            </a:r>
            <a:r>
              <a:rPr lang="en-GB" sz="2000" dirty="0" err="1"/>
              <a:t>gwerthoedd</a:t>
            </a:r>
            <a:r>
              <a:rPr lang="en-GB" sz="2000" dirty="0"/>
              <a:t> </a:t>
            </a:r>
            <a:r>
              <a:rPr lang="en-GB" sz="2000" dirty="0" err="1"/>
              <a:t>cyfartalog</a:t>
            </a:r>
            <a:r>
              <a:rPr lang="en-GB" sz="2000" dirty="0"/>
              <a:t> </a:t>
            </a:r>
            <a:r>
              <a:rPr lang="en-GB" sz="2000" dirty="0" err="1"/>
              <a:t>blynyddol</a:t>
            </a:r>
            <a:r>
              <a:rPr lang="en-GB" sz="2000" dirty="0"/>
              <a:t> </a:t>
            </a:r>
            <a:r>
              <a:rPr lang="en-GB" sz="2000" dirty="0" err="1"/>
              <a:t>mewn</a:t>
            </a:r>
            <a:r>
              <a:rPr lang="en-GB" sz="2000" dirty="0"/>
              <a:t> </a:t>
            </a:r>
            <a:r>
              <a:rPr lang="en-GB" sz="2000" dirty="0" err="1"/>
              <a:t>bracedi</a:t>
            </a:r>
            <a:r>
              <a:rPr lang="en-GB" sz="2000" dirty="0"/>
              <a:t>)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18862" y="1777570"/>
            <a:ext cx="6482389" cy="357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00219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9: </a:t>
            </a:r>
            <a:r>
              <a:rPr lang="en-GB" sz="2000" dirty="0" err="1"/>
              <a:t>Effaith</a:t>
            </a:r>
            <a:r>
              <a:rPr lang="en-GB" sz="2000" dirty="0"/>
              <a:t> </a:t>
            </a:r>
            <a:r>
              <a:rPr lang="en-GB" sz="2000" dirty="0" err="1"/>
              <a:t>gofal</a:t>
            </a:r>
            <a:r>
              <a:rPr lang="en-GB" sz="2000" dirty="0"/>
              <a:t> </a:t>
            </a:r>
            <a:r>
              <a:rPr lang="en-GB" sz="2000" dirty="0" err="1"/>
              <a:t>iechyd</a:t>
            </a:r>
            <a:r>
              <a:rPr lang="en-GB" sz="2000" dirty="0"/>
              <a:t> </a:t>
            </a:r>
            <a:r>
              <a:rPr lang="en-GB" sz="2000" dirty="0" err="1"/>
              <a:t>darbodus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wariant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Amcangyfrif</a:t>
            </a:r>
            <a:r>
              <a:rPr lang="en-GB" sz="1600" dirty="0"/>
              <a:t> o </a:t>
            </a:r>
            <a:r>
              <a:rPr lang="en-GB" sz="1600" dirty="0" err="1"/>
              <a:t>effeithiau</a:t>
            </a:r>
            <a:r>
              <a:rPr lang="en-GB" sz="1600" dirty="0"/>
              <a:t> </a:t>
            </a:r>
            <a:r>
              <a:rPr lang="en-GB" sz="1600" dirty="0" err="1"/>
              <a:t>buddsoddiad</a:t>
            </a:r>
            <a:r>
              <a:rPr lang="en-GB" sz="1600" dirty="0"/>
              <a:t> ac </a:t>
            </a:r>
            <a:r>
              <a:rPr lang="en-GB" sz="1600" dirty="0" err="1"/>
              <a:t>arbedion</a:t>
            </a:r>
            <a:r>
              <a:rPr lang="en-GB" sz="1600" dirty="0"/>
              <a:t> </a:t>
            </a:r>
            <a:r>
              <a:rPr lang="en-GB" sz="1600" dirty="0" err="1"/>
              <a:t>acíwt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gysylltiedig</a:t>
            </a:r>
            <a:r>
              <a:rPr lang="en-GB" sz="1600" dirty="0"/>
              <a:t> â </a:t>
            </a:r>
            <a:r>
              <a:rPr lang="en-GB" sz="1600" dirty="0" err="1"/>
              <a:t>gofal</a:t>
            </a:r>
            <a:r>
              <a:rPr lang="en-GB" sz="1600" dirty="0"/>
              <a:t> </a:t>
            </a:r>
            <a:r>
              <a:rPr lang="en-GB" sz="1600" dirty="0" err="1"/>
              <a:t>iechyd</a:t>
            </a:r>
            <a:r>
              <a:rPr lang="en-GB" sz="1600" dirty="0"/>
              <a:t> </a:t>
            </a:r>
            <a:r>
              <a:rPr lang="en-GB" sz="1600" dirty="0" err="1"/>
              <a:t>darbodus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gyfanswm</a:t>
            </a:r>
            <a:r>
              <a:rPr lang="en-GB" sz="1600" dirty="0"/>
              <a:t> </a:t>
            </a:r>
            <a:r>
              <a:rPr lang="en-GB" sz="1600" dirty="0" err="1"/>
              <a:t>gwariant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y GIG </a:t>
            </a:r>
            <a:r>
              <a:rPr lang="en-GB" sz="1600" dirty="0" err="1"/>
              <a:t>yng</a:t>
            </a:r>
            <a:r>
              <a:rPr lang="en-GB" sz="1600" dirty="0"/>
              <a:t> </a:t>
            </a:r>
            <a:r>
              <a:rPr lang="en-GB" sz="1600" dirty="0" err="1"/>
              <a:t>Nghymru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62" y="1619268"/>
            <a:ext cx="8589271" cy="485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00219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10: </a:t>
            </a:r>
            <a:r>
              <a:rPr lang="en-GB" sz="2000" dirty="0" err="1"/>
              <a:t>Cytundeb</a:t>
            </a:r>
            <a:r>
              <a:rPr lang="en-GB" sz="2000" dirty="0"/>
              <a:t> </a:t>
            </a:r>
            <a:r>
              <a:rPr lang="en-GB" sz="2000" dirty="0" err="1"/>
              <a:t>cyflog</a:t>
            </a:r>
            <a:r>
              <a:rPr lang="en-GB" sz="2000" dirty="0"/>
              <a:t> a </a:t>
            </a:r>
            <a:r>
              <a:rPr lang="en-GB" sz="2000" dirty="0" err="1"/>
              <a:t>rhagolygon</a:t>
            </a:r>
            <a:r>
              <a:rPr lang="en-GB" sz="2000" dirty="0"/>
              <a:t> </a:t>
            </a:r>
            <a:r>
              <a:rPr lang="en-GB" sz="2000" dirty="0" err="1"/>
              <a:t>effeithlonrwydd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Rhagolygon</a:t>
            </a:r>
            <a:r>
              <a:rPr lang="en-GB" sz="1600" dirty="0"/>
              <a:t> </a:t>
            </a:r>
            <a:r>
              <a:rPr lang="en-GB" sz="1600" dirty="0" err="1"/>
              <a:t>gwariant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GIG </a:t>
            </a:r>
            <a:r>
              <a:rPr lang="en-GB" sz="1600" dirty="0" err="1"/>
              <a:t>Cymru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seiliedig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y </a:t>
            </a:r>
            <a:r>
              <a:rPr lang="en-GB" sz="1600" dirty="0" err="1"/>
              <a:t>cytundeb</a:t>
            </a:r>
            <a:r>
              <a:rPr lang="en-GB" sz="1600" dirty="0"/>
              <a:t> </a:t>
            </a:r>
            <a:r>
              <a:rPr lang="en-GB" sz="1600" dirty="0" err="1"/>
              <a:t>cyflog</a:t>
            </a:r>
            <a:r>
              <a:rPr lang="en-GB" sz="1600" dirty="0"/>
              <a:t> </a:t>
            </a:r>
            <a:r>
              <a:rPr lang="en-GB" sz="1600" dirty="0" err="1"/>
              <a:t>cyfredol</a:t>
            </a:r>
            <a:r>
              <a:rPr lang="en-GB" sz="1600" dirty="0"/>
              <a:t> a </a:t>
            </a:r>
            <a:r>
              <a:rPr lang="en-GB" sz="1600" dirty="0" err="1" smtClean="0"/>
              <a:t>gwahanol</a:t>
            </a:r>
            <a:r>
              <a:rPr lang="en-GB" sz="1600" dirty="0" smtClean="0"/>
              <a:t> </a:t>
            </a:r>
            <a:r>
              <a:rPr lang="en-GB" sz="1600" dirty="0" err="1" smtClean="0"/>
              <a:t>dybiaethau</a:t>
            </a:r>
            <a:r>
              <a:rPr lang="en-GB" sz="1600" dirty="0" smtClean="0"/>
              <a:t> </a:t>
            </a:r>
            <a:r>
              <a:rPr lang="en-GB" sz="1600" dirty="0" err="1"/>
              <a:t>effeithlonrwydd</a:t>
            </a:r>
            <a:endParaRPr lang="en-US" sz="16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" y="1622985"/>
            <a:ext cx="8603517" cy="50318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07777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11: </a:t>
            </a:r>
            <a:r>
              <a:rPr lang="en-GB" sz="2000" dirty="0" err="1"/>
              <a:t>Effaith</a:t>
            </a:r>
            <a:r>
              <a:rPr lang="en-GB" sz="2000" dirty="0"/>
              <a:t> </a:t>
            </a:r>
            <a:r>
              <a:rPr lang="en-GB" sz="2000" dirty="0" err="1"/>
              <a:t>bosibl</a:t>
            </a:r>
            <a:r>
              <a:rPr lang="en-GB" sz="2000" dirty="0"/>
              <a:t> </a:t>
            </a:r>
            <a:r>
              <a:rPr lang="en-GB" sz="2000" dirty="0" err="1"/>
              <a:t>gofal</a:t>
            </a:r>
            <a:r>
              <a:rPr lang="en-GB" sz="2000" dirty="0"/>
              <a:t> </a:t>
            </a:r>
            <a:r>
              <a:rPr lang="en-GB" sz="2000" dirty="0" err="1"/>
              <a:t>iechyd</a:t>
            </a:r>
            <a:r>
              <a:rPr lang="en-GB" sz="2000" dirty="0"/>
              <a:t> </a:t>
            </a:r>
            <a:r>
              <a:rPr lang="en-GB" sz="2000" dirty="0" err="1"/>
              <a:t>darbodus</a:t>
            </a:r>
            <a:r>
              <a:rPr lang="en-GB" sz="2000" dirty="0"/>
              <a:t> </a:t>
            </a:r>
            <a:r>
              <a:rPr lang="en-GB" sz="2000" dirty="0" err="1"/>
              <a:t>erbyn</a:t>
            </a:r>
            <a:r>
              <a:rPr lang="en-GB" sz="2000" dirty="0"/>
              <a:t> 2030/31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346" y="1138831"/>
            <a:ext cx="8539038" cy="5114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615553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12: </a:t>
            </a:r>
            <a:r>
              <a:rPr lang="en-GB" sz="2000" dirty="0" err="1"/>
              <a:t>Pwysau</a:t>
            </a:r>
            <a:r>
              <a:rPr lang="en-GB" sz="2000" dirty="0"/>
              <a:t> </a:t>
            </a:r>
            <a:r>
              <a:rPr lang="en-GB" sz="2000" dirty="0" err="1"/>
              <a:t>costau</a:t>
            </a:r>
            <a:r>
              <a:rPr lang="en-GB" sz="2000" dirty="0"/>
              <a:t> a </a:t>
            </a:r>
            <a:r>
              <a:rPr lang="en-GB" sz="2000" dirty="0" err="1"/>
              <a:t>ragwelir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gofal</a:t>
            </a:r>
            <a:r>
              <a:rPr lang="en-GB" sz="2000" dirty="0"/>
              <a:t> </a:t>
            </a:r>
            <a:r>
              <a:rPr lang="en-GB" sz="2000" dirty="0" err="1"/>
              <a:t>cymdeithasol</a:t>
            </a:r>
            <a:r>
              <a:rPr lang="en-GB" sz="2000" dirty="0"/>
              <a:t> </a:t>
            </a:r>
            <a:r>
              <a:rPr lang="en-GB" sz="2000" dirty="0" err="1"/>
              <a:t>oedolion</a:t>
            </a:r>
            <a:r>
              <a:rPr lang="en-GB" sz="2000" dirty="0"/>
              <a:t> </a:t>
            </a:r>
            <a:r>
              <a:rPr lang="en-GB" sz="2000" dirty="0" err="1"/>
              <a:t>yng</a:t>
            </a:r>
            <a:r>
              <a:rPr lang="en-GB" sz="2000" dirty="0"/>
              <a:t> </a:t>
            </a:r>
            <a:r>
              <a:rPr lang="en-GB" sz="2000" dirty="0" err="1"/>
              <a:t>Nghymru</a:t>
            </a:r>
            <a:endParaRPr lang="en-US" sz="2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5" y="1445790"/>
            <a:ext cx="5887938" cy="534300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Elusen</a:t>
            </a:r>
            <a:r>
              <a:rPr lang="en-US" dirty="0"/>
              <a:t> </a:t>
            </a:r>
            <a:r>
              <a:rPr lang="en-US" dirty="0" err="1"/>
              <a:t>annibynnol</a:t>
            </a:r>
            <a:r>
              <a:rPr lang="en-US" dirty="0"/>
              <a:t> </a:t>
            </a:r>
            <a:r>
              <a:rPr lang="en-US" dirty="0" err="1"/>
              <a:t>yw’r</a:t>
            </a:r>
            <a:r>
              <a:rPr lang="en-US" dirty="0"/>
              <a:t> </a:t>
            </a:r>
            <a:r>
              <a:rPr lang="en-US" dirty="0" err="1"/>
              <a:t>Sefydliad</a:t>
            </a:r>
            <a:r>
              <a:rPr lang="en-US" dirty="0"/>
              <a:t> </a:t>
            </a:r>
            <a:r>
              <a:rPr lang="en-US" dirty="0" err="1"/>
              <a:t>Iechyd</a:t>
            </a:r>
            <a:r>
              <a:rPr lang="en-US" dirty="0"/>
              <a:t> </a:t>
            </a:r>
            <a:r>
              <a:rPr lang="en-US" dirty="0" err="1"/>
              <a:t>sydd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ymrwymo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gyflawni</a:t>
            </a:r>
            <a:r>
              <a:rPr lang="en-US" dirty="0" smtClean="0"/>
              <a:t> </a:t>
            </a:r>
            <a:r>
              <a:rPr lang="en-US" smtClean="0"/>
              <a:t>iechyd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gofal</a:t>
            </a:r>
            <a:r>
              <a:rPr lang="en-US" dirty="0"/>
              <a:t> </a:t>
            </a:r>
            <a:r>
              <a:rPr lang="en-US" dirty="0" err="1"/>
              <a:t>iechyd</a:t>
            </a:r>
            <a:r>
              <a:rPr lang="en-US" dirty="0"/>
              <a:t> </a:t>
            </a:r>
            <a:r>
              <a:rPr lang="en-US" dirty="0" err="1"/>
              <a:t>gwell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bobl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 </a:t>
            </a:r>
            <a:r>
              <a:rPr lang="en-US" dirty="0" err="1"/>
              <a:t>Deyrnas</a:t>
            </a:r>
            <a:r>
              <a:rPr lang="en-US" dirty="0"/>
              <a:t> </a:t>
            </a:r>
            <a:r>
              <a:rPr lang="en-US" dirty="0" err="1"/>
              <a:t>Unedig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Hydref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 llwybr i gynaliadwyedd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07777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1: </a:t>
            </a:r>
            <a:r>
              <a:rPr lang="en-GB" sz="2000" dirty="0" err="1"/>
              <a:t>Camau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gynhyrchu</a:t>
            </a:r>
            <a:r>
              <a:rPr lang="en-GB" sz="2000" dirty="0"/>
              <a:t> </a:t>
            </a:r>
            <a:r>
              <a:rPr lang="en-GB" sz="2000" dirty="0" err="1"/>
              <a:t>cyfanswm</a:t>
            </a:r>
            <a:r>
              <a:rPr lang="en-GB" sz="2000" dirty="0"/>
              <a:t> </a:t>
            </a:r>
            <a:r>
              <a:rPr lang="en-GB" sz="2000" dirty="0" err="1"/>
              <a:t>rhagolwg</a:t>
            </a:r>
            <a:r>
              <a:rPr lang="en-GB" sz="2000" dirty="0"/>
              <a:t> </a:t>
            </a:r>
            <a:r>
              <a:rPr lang="en-GB" sz="2000" dirty="0" err="1"/>
              <a:t>gwariant</a:t>
            </a:r>
            <a:r>
              <a:rPr lang="en-GB" sz="2000" dirty="0"/>
              <a:t> y GIG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" y="1233260"/>
            <a:ext cx="6286333" cy="545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4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53998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2: Cost </a:t>
            </a:r>
            <a:r>
              <a:rPr lang="en-GB" sz="2000" dirty="0" err="1"/>
              <a:t>gofal</a:t>
            </a:r>
            <a:r>
              <a:rPr lang="en-GB" sz="2000" dirty="0"/>
              <a:t> </a:t>
            </a:r>
            <a:r>
              <a:rPr lang="en-GB" sz="2000" dirty="0" err="1"/>
              <a:t>acíwt</a:t>
            </a:r>
            <a:r>
              <a:rPr lang="en-GB" sz="2000" dirty="0"/>
              <a:t> </a:t>
            </a:r>
            <a:r>
              <a:rPr lang="en-GB" sz="2000" dirty="0" err="1"/>
              <a:t>yng</a:t>
            </a:r>
            <a:r>
              <a:rPr lang="en-GB" sz="2000" dirty="0"/>
              <a:t> </a:t>
            </a:r>
            <a:r>
              <a:rPr lang="en-GB" sz="2000" dirty="0" err="1"/>
              <a:t>Nghymru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Cyfartaledd</a:t>
            </a:r>
            <a:r>
              <a:rPr lang="en-GB" sz="1600" dirty="0"/>
              <a:t> cost </a:t>
            </a:r>
            <a:r>
              <a:rPr lang="en-GB" sz="1600" dirty="0" err="1"/>
              <a:t>blynyddol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ôl</a:t>
            </a:r>
            <a:r>
              <a:rPr lang="en-GB" sz="1600" dirty="0"/>
              <a:t> </a:t>
            </a:r>
            <a:r>
              <a:rPr lang="en-GB" sz="1600" dirty="0" err="1"/>
              <a:t>oed</a:t>
            </a:r>
            <a:r>
              <a:rPr lang="en-GB" sz="1600" dirty="0"/>
              <a:t> a </a:t>
            </a:r>
            <a:r>
              <a:rPr lang="en-GB" sz="1600" dirty="0" err="1"/>
              <a:t>rhyw</a:t>
            </a:r>
            <a:r>
              <a:rPr lang="en-GB" sz="1600" dirty="0"/>
              <a:t>, 2014/15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" y="1382572"/>
            <a:ext cx="6269399" cy="5477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53998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3: Cost </a:t>
            </a:r>
            <a:r>
              <a:rPr lang="en-GB" sz="2000" dirty="0" err="1"/>
              <a:t>derbyniadau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cyflyrau</a:t>
            </a:r>
            <a:r>
              <a:rPr lang="en-GB" sz="2000" dirty="0"/>
              <a:t> </a:t>
            </a:r>
            <a:r>
              <a:rPr lang="en-GB" sz="2000" dirty="0" err="1"/>
              <a:t>cronig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Cyfanswm</a:t>
            </a:r>
            <a:r>
              <a:rPr lang="en-GB" sz="1600" dirty="0"/>
              <a:t> cost </a:t>
            </a:r>
            <a:r>
              <a:rPr lang="en-GB" sz="1600" dirty="0" err="1"/>
              <a:t>derbyniadau</a:t>
            </a:r>
            <a:r>
              <a:rPr lang="en-GB" sz="1600" dirty="0"/>
              <a:t> </a:t>
            </a:r>
            <a:r>
              <a:rPr lang="en-GB" sz="1600" dirty="0" err="1"/>
              <a:t>cleifion</a:t>
            </a:r>
            <a:r>
              <a:rPr lang="en-GB" sz="1600" dirty="0"/>
              <a:t> </a:t>
            </a:r>
            <a:r>
              <a:rPr lang="en-GB" sz="1600" dirty="0" err="1"/>
              <a:t>mewnol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</a:t>
            </a:r>
            <a:r>
              <a:rPr lang="en-GB" sz="1600" dirty="0" err="1"/>
              <a:t>pobl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chyflyrau</a:t>
            </a:r>
            <a:r>
              <a:rPr lang="en-GB" sz="1600" dirty="0"/>
              <a:t> </a:t>
            </a:r>
            <a:r>
              <a:rPr lang="en-GB" sz="1600" dirty="0" err="1"/>
              <a:t>cronig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2014/15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" y="1400327"/>
            <a:ext cx="8508792" cy="5421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00219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4: </a:t>
            </a:r>
            <a:r>
              <a:rPr lang="en-GB" sz="2000" dirty="0" err="1"/>
              <a:t>Gwariant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wahanol</a:t>
            </a:r>
            <a:r>
              <a:rPr lang="en-GB" sz="2000" dirty="0"/>
              <a:t> </a:t>
            </a:r>
            <a:r>
              <a:rPr lang="en-GB" sz="2000" dirty="0" err="1"/>
              <a:t>feysydd</a:t>
            </a:r>
            <a:r>
              <a:rPr lang="en-GB" sz="2000" dirty="0"/>
              <a:t> </a:t>
            </a:r>
            <a:r>
              <a:rPr lang="en-GB" sz="2000" dirty="0" err="1"/>
              <a:t>triniaeth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Mynegai</a:t>
            </a:r>
            <a:r>
              <a:rPr lang="en-GB" sz="1600" dirty="0"/>
              <a:t> </a:t>
            </a:r>
            <a:r>
              <a:rPr lang="en-GB" sz="1600" dirty="0" err="1"/>
              <a:t>rhagolygon</a:t>
            </a:r>
            <a:r>
              <a:rPr lang="en-GB" sz="1600" dirty="0"/>
              <a:t> </a:t>
            </a:r>
            <a:r>
              <a:rPr lang="en-GB" sz="1600" dirty="0" err="1"/>
              <a:t>gwariant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</a:t>
            </a:r>
            <a:r>
              <a:rPr lang="en-GB" sz="1600" dirty="0" err="1"/>
              <a:t>meysydd</a:t>
            </a:r>
            <a:r>
              <a:rPr lang="en-GB" sz="1600" dirty="0"/>
              <a:t> </a:t>
            </a:r>
            <a:r>
              <a:rPr lang="en-GB" sz="1600" dirty="0" err="1"/>
              <a:t>triniaeth</a:t>
            </a:r>
            <a:r>
              <a:rPr lang="en-GB" sz="1600" dirty="0"/>
              <a:t> </a:t>
            </a:r>
            <a:r>
              <a:rPr lang="en-GB" sz="1600" dirty="0" err="1"/>
              <a:t>unigol</a:t>
            </a:r>
            <a:r>
              <a:rPr lang="en-GB" sz="1600" dirty="0"/>
              <a:t>, o </a:t>
            </a:r>
            <a:r>
              <a:rPr lang="en-GB" sz="1600" dirty="0" err="1"/>
              <a:t>ganlyniad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gynnydd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gweithgaredd</a:t>
            </a:r>
            <a:r>
              <a:rPr lang="en-GB" sz="1600" dirty="0"/>
              <a:t> a </a:t>
            </a:r>
            <a:r>
              <a:rPr lang="en-GB" sz="1600" dirty="0" err="1"/>
              <a:t>chostau</a:t>
            </a:r>
            <a:r>
              <a:rPr lang="en-GB" sz="1600" dirty="0"/>
              <a:t> </a:t>
            </a:r>
            <a:r>
              <a:rPr lang="en-GB" sz="1600" dirty="0" err="1"/>
              <a:t>unedau</a:t>
            </a:r>
            <a:r>
              <a:rPr lang="en-GB" sz="1600" dirty="0"/>
              <a:t>. </a:t>
            </a:r>
            <a:r>
              <a:rPr lang="en-GB" sz="1600" dirty="0" smtClean="0"/>
              <a:t>2015/16=100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" y="1621018"/>
            <a:ext cx="8539925" cy="5143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07777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5: </a:t>
            </a:r>
            <a:r>
              <a:rPr lang="en-GB" sz="2000" dirty="0" err="1"/>
              <a:t>Rhagolygon</a:t>
            </a:r>
            <a:r>
              <a:rPr lang="en-GB" sz="2000" dirty="0"/>
              <a:t> </a:t>
            </a:r>
            <a:r>
              <a:rPr lang="en-GB" sz="2000" dirty="0" err="1"/>
              <a:t>pwysau</a:t>
            </a:r>
            <a:r>
              <a:rPr lang="en-GB" sz="2000" dirty="0"/>
              <a:t> </a:t>
            </a:r>
            <a:r>
              <a:rPr lang="en-GB" sz="2000" dirty="0" err="1"/>
              <a:t>gwariant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2030/31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67" y="1136351"/>
            <a:ext cx="6421800" cy="566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00219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6: </a:t>
            </a:r>
            <a:r>
              <a:rPr lang="en-GB" sz="2000" dirty="0" err="1"/>
              <a:t>Twf</a:t>
            </a:r>
            <a:r>
              <a:rPr lang="en-GB" sz="2000" dirty="0"/>
              <a:t> </a:t>
            </a:r>
            <a:r>
              <a:rPr lang="en-GB" sz="2000" dirty="0" err="1"/>
              <a:t>effeithlonrwydd</a:t>
            </a:r>
            <a:r>
              <a:rPr lang="en-GB" sz="2000" dirty="0"/>
              <a:t> o 1% a </a:t>
            </a:r>
            <a:r>
              <a:rPr lang="en-GB" sz="2000" dirty="0" err="1"/>
              <a:t>chyllideb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codi</a:t>
            </a:r>
            <a:r>
              <a:rPr lang="en-GB" sz="2000" dirty="0"/>
              <a:t> </a:t>
            </a:r>
            <a:r>
              <a:rPr lang="en-GB" sz="2000" dirty="0" err="1"/>
              <a:t>gyda</a:t>
            </a:r>
            <a:r>
              <a:rPr lang="en-GB" sz="2000" dirty="0"/>
              <a:t> CMC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Pwysau</a:t>
            </a:r>
            <a:r>
              <a:rPr lang="en-GB" sz="1600" dirty="0"/>
              <a:t> </a:t>
            </a:r>
            <a:r>
              <a:rPr lang="en-GB" sz="1600" dirty="0" err="1"/>
              <a:t>cyllid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y GIG </a:t>
            </a:r>
            <a:r>
              <a:rPr lang="en-GB" sz="1600" dirty="0" err="1"/>
              <a:t>yng</a:t>
            </a:r>
            <a:r>
              <a:rPr lang="en-GB" sz="1600" dirty="0"/>
              <a:t> </a:t>
            </a:r>
            <a:r>
              <a:rPr lang="en-GB" sz="1600" dirty="0" err="1"/>
              <a:t>Nghymru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thwf</a:t>
            </a:r>
            <a:r>
              <a:rPr lang="en-GB" sz="1600" dirty="0"/>
              <a:t> </a:t>
            </a:r>
            <a:r>
              <a:rPr lang="en-GB" sz="1600" dirty="0" err="1"/>
              <a:t>effeithlonrwydd</a:t>
            </a:r>
            <a:r>
              <a:rPr lang="en-GB" sz="1600" dirty="0"/>
              <a:t> o 1% a </a:t>
            </a:r>
            <a:r>
              <a:rPr lang="en-GB" sz="1600" dirty="0" err="1"/>
              <a:t>chyllideb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codi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unol</a:t>
            </a:r>
            <a:r>
              <a:rPr lang="en-GB" sz="1600" dirty="0"/>
              <a:t> </a:t>
            </a:r>
            <a:r>
              <a:rPr lang="en-GB" sz="1600" dirty="0" err="1"/>
              <a:t>â'r</a:t>
            </a:r>
            <a:r>
              <a:rPr lang="en-GB" sz="1600" dirty="0"/>
              <a:t> CMC </a:t>
            </a:r>
            <a:r>
              <a:rPr lang="en-GB" sz="1600" dirty="0" err="1"/>
              <a:t>i</a:t>
            </a:r>
            <a:r>
              <a:rPr lang="en-GB" sz="1600" dirty="0"/>
              <a:t> 2030/31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" y="1738402"/>
            <a:ext cx="8504602" cy="4921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00219"/>
          </a:xfrm>
        </p:spPr>
        <p:txBody>
          <a:bodyPr/>
          <a:lstStyle/>
          <a:p>
            <a:r>
              <a:rPr lang="en-GB" sz="2000" dirty="0" err="1"/>
              <a:t>Tabl</a:t>
            </a:r>
            <a:r>
              <a:rPr lang="en-GB" sz="2000" dirty="0"/>
              <a:t> 1: </a:t>
            </a:r>
            <a:r>
              <a:rPr lang="en-GB" sz="2000" dirty="0" err="1"/>
              <a:t>Cyllidebau</a:t>
            </a:r>
            <a:r>
              <a:rPr lang="en-GB" sz="2000" dirty="0"/>
              <a:t> </a:t>
            </a:r>
            <a:r>
              <a:rPr lang="en-GB" sz="2000" dirty="0" err="1"/>
              <a:t>iechyd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Cymru</a:t>
            </a:r>
            <a:r>
              <a:rPr lang="en-GB" sz="2000" dirty="0"/>
              <a:t> a </a:t>
            </a:r>
            <a:r>
              <a:rPr lang="en-GB" sz="2000" dirty="0" err="1"/>
              <a:t>Lloegr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Cyfanswm</a:t>
            </a:r>
            <a:r>
              <a:rPr lang="en-GB" sz="1600" dirty="0"/>
              <a:t> </a:t>
            </a:r>
            <a:r>
              <a:rPr lang="en-GB" sz="1600" dirty="0" err="1"/>
              <a:t>Terfyn</a:t>
            </a:r>
            <a:r>
              <a:rPr lang="en-GB" sz="1600" dirty="0"/>
              <a:t> </a:t>
            </a:r>
            <a:r>
              <a:rPr lang="en-GB" sz="1600" dirty="0" err="1"/>
              <a:t>Gwariant</a:t>
            </a:r>
            <a:r>
              <a:rPr lang="en-GB" sz="1600" dirty="0"/>
              <a:t> </a:t>
            </a:r>
            <a:r>
              <a:rPr lang="en-GB" sz="1600" dirty="0" err="1"/>
              <a:t>Adrannol</a:t>
            </a:r>
            <a:r>
              <a:rPr lang="en-GB" sz="1600" dirty="0"/>
              <a:t> (TDEL) 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Adran</a:t>
            </a:r>
            <a:r>
              <a:rPr lang="en-GB" sz="1600" dirty="0"/>
              <a:t> </a:t>
            </a:r>
            <a:r>
              <a:rPr lang="en-GB" sz="1600" dirty="0" err="1"/>
              <a:t>Iechyd</a:t>
            </a:r>
            <a:r>
              <a:rPr lang="en-GB" sz="1600" dirty="0"/>
              <a:t>, </a:t>
            </a:r>
            <a:r>
              <a:rPr lang="en-GB" sz="1600" dirty="0" err="1"/>
              <a:t>fel</a:t>
            </a:r>
            <a:r>
              <a:rPr lang="en-GB" sz="1600" dirty="0"/>
              <a:t> 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amlinellwyd</a:t>
            </a:r>
            <a:r>
              <a:rPr lang="en-GB" sz="1600" dirty="0"/>
              <a:t> </a:t>
            </a:r>
            <a:r>
              <a:rPr lang="en-GB" sz="1600" dirty="0" err="1"/>
              <a:t>yng</a:t>
            </a:r>
            <a:r>
              <a:rPr lang="en-GB" sz="1600" dirty="0"/>
              <a:t> </a:t>
            </a:r>
            <a:r>
              <a:rPr lang="en-GB" sz="1600" dirty="0" err="1" smtClean="0"/>
              <a:t>nghyllideb</a:t>
            </a:r>
            <a:r>
              <a:rPr lang="en-GB" sz="1600" dirty="0" smtClean="0"/>
              <a:t> </a:t>
            </a:r>
            <a:r>
              <a:rPr lang="en-GB" sz="1600" dirty="0" err="1" smtClean="0"/>
              <a:t>Mawrth</a:t>
            </a:r>
            <a:r>
              <a:rPr lang="en-GB" sz="1600" dirty="0" smtClean="0"/>
              <a:t> 2016 </a:t>
            </a:r>
            <a:r>
              <a:rPr lang="en-GB" sz="1600" dirty="0"/>
              <a:t>(</a:t>
            </a:r>
            <a:r>
              <a:rPr lang="en-GB" sz="1600" dirty="0" err="1"/>
              <a:t>mae'r</a:t>
            </a:r>
            <a:r>
              <a:rPr lang="en-GB" sz="1600" dirty="0"/>
              <a:t> </a:t>
            </a:r>
            <a:r>
              <a:rPr lang="en-GB" sz="1600" dirty="0" err="1"/>
              <a:t>holl</a:t>
            </a:r>
            <a:r>
              <a:rPr lang="en-GB" sz="1600" dirty="0"/>
              <a:t> </a:t>
            </a:r>
            <a:r>
              <a:rPr lang="en-GB" sz="1600" dirty="0" err="1"/>
              <a:t>ffigurau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£</a:t>
            </a:r>
            <a:r>
              <a:rPr lang="en-GB" sz="1600" dirty="0" err="1"/>
              <a:t>bn</a:t>
            </a:r>
            <a:r>
              <a:rPr lang="en-GB" sz="1600" dirty="0"/>
              <a:t> </a:t>
            </a:r>
            <a:r>
              <a:rPr lang="en-GB" sz="1600" dirty="0" err="1"/>
              <a:t>oni</a:t>
            </a:r>
            <a:r>
              <a:rPr lang="en-GB" sz="1600" dirty="0"/>
              <a:t> </a:t>
            </a:r>
            <a:r>
              <a:rPr lang="en-GB" sz="1600" dirty="0" err="1"/>
              <a:t>bai</a:t>
            </a:r>
            <a:r>
              <a:rPr lang="en-GB" sz="1600" dirty="0"/>
              <a:t> y </a:t>
            </a:r>
            <a:r>
              <a:rPr lang="en-GB" sz="1600" dirty="0" err="1"/>
              <a:t>nodir</a:t>
            </a:r>
            <a:r>
              <a:rPr lang="en-GB" sz="1600" dirty="0"/>
              <a:t> </a:t>
            </a:r>
            <a:r>
              <a:rPr lang="en-GB" sz="1600" dirty="0" err="1"/>
              <a:t>fel</a:t>
            </a:r>
            <a:r>
              <a:rPr lang="en-GB" sz="1600" dirty="0"/>
              <a:t> </a:t>
            </a:r>
            <a:r>
              <a:rPr lang="en-GB" sz="1600" dirty="0" err="1"/>
              <a:t>arall</a:t>
            </a:r>
            <a:r>
              <a:rPr lang="en-GB" sz="1600" dirty="0"/>
              <a:t>)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92228" y="1813084"/>
            <a:ext cx="6482389" cy="4698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4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53998"/>
          </a:xfrm>
        </p:spPr>
        <p:txBody>
          <a:bodyPr/>
          <a:lstStyle/>
          <a:p>
            <a:r>
              <a:rPr lang="en-GB" sz="2000" dirty="0" err="1"/>
              <a:t>Ffigwr</a:t>
            </a:r>
            <a:r>
              <a:rPr lang="en-GB" sz="2000" dirty="0"/>
              <a:t> 7: </a:t>
            </a:r>
            <a:r>
              <a:rPr lang="en-GB" sz="2000" dirty="0" err="1"/>
              <a:t>Pwysau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y GIG </a:t>
            </a:r>
            <a:r>
              <a:rPr lang="en-GB" sz="2000" dirty="0" err="1"/>
              <a:t>yng</a:t>
            </a:r>
            <a:r>
              <a:rPr lang="en-GB" sz="2000" dirty="0"/>
              <a:t> </a:t>
            </a:r>
            <a:r>
              <a:rPr lang="en-GB" sz="2000" dirty="0" err="1"/>
              <a:t>Nghymru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2019/20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/>
              <a:t>Rhagolygon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chyllideb</a:t>
            </a:r>
            <a:r>
              <a:rPr lang="en-GB" sz="1600" dirty="0"/>
              <a:t> </a:t>
            </a:r>
            <a:r>
              <a:rPr lang="en-GB" sz="1600" dirty="0" err="1"/>
              <a:t>bosibl</a:t>
            </a:r>
            <a:r>
              <a:rPr lang="en-GB" sz="1600" dirty="0"/>
              <a:t> a </a:t>
            </a:r>
            <a:r>
              <a:rPr lang="en-GB" sz="1600" dirty="0" err="1"/>
              <a:t>gwahanol</a:t>
            </a:r>
            <a:r>
              <a:rPr lang="en-GB" sz="1600" dirty="0"/>
              <a:t> </a:t>
            </a:r>
            <a:r>
              <a:rPr lang="en-GB" sz="1600" dirty="0" err="1"/>
              <a:t>gyfraddau</a:t>
            </a:r>
            <a:r>
              <a:rPr lang="en-GB" sz="1600" dirty="0"/>
              <a:t> </a:t>
            </a:r>
            <a:r>
              <a:rPr lang="en-GB" sz="1600" dirty="0" err="1"/>
              <a:t>twf</a:t>
            </a:r>
            <a:r>
              <a:rPr lang="en-GB" sz="1600" dirty="0"/>
              <a:t> </a:t>
            </a:r>
            <a:r>
              <a:rPr lang="en-GB" sz="1600" dirty="0" err="1"/>
              <a:t>effeithlonrwydd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smtClean="0"/>
              <a:t>Hydref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808600" cy="272363"/>
          </a:xfrm>
        </p:spPr>
        <p:txBody>
          <a:bodyPr/>
          <a:lstStyle/>
          <a:p>
            <a:r>
              <a:rPr lang="en-GB" smtClean="0"/>
              <a:t>Y llwybr i gynaliadwyedd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" y="1382572"/>
            <a:ext cx="8652209" cy="5043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110_THF_Powerpoint_Template_Basic">
  <a:themeElements>
    <a:clrScheme name="The Health Foundation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1C1C1C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E794D6084B14A85248D91AFA40F19" ma:contentTypeVersion="1" ma:contentTypeDescription="Create a new document." ma:contentTypeScope="" ma:versionID="0086644ada57efb65468b994466eb6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3BC12D-4DF5-4EF8-9750-0A41C38A0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D5E28F9-C420-45EC-9E43-60DEA6360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0D5A5-4DF7-4D7F-8B4F-D9061411871F}">
  <ds:schemaRefs>
    <ds:schemaRef ds:uri="http://schemas.microsoft.com/sharepoint/v3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151110_THF_Powerpoint_Template_Basic</Template>
  <TotalTime>749</TotalTime>
  <Words>287</Words>
  <Application>Microsoft Office PowerPoint</Application>
  <PresentationFormat>On-screen Show (4:3)</PresentationFormat>
  <Paragraphs>53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151110_THF_Powerpoint_Template_Basic</vt:lpstr>
      <vt:lpstr>Y llwybr i gynaliadwyedd:  Rhagolygon cyllid ar gyfer y GIG yng Nghymru i 2019/20 a 2030/31</vt:lpstr>
      <vt:lpstr>Ffigwr 1: Camau i gynhyrchu cyfanswm rhagolwg gwariant y GIG</vt:lpstr>
      <vt:lpstr>Ffigwr 2: Cost gofal acíwt yng Nghymru Cyfartaledd cost blynyddol yn ôl oed a rhyw, 2014/15</vt:lpstr>
      <vt:lpstr>Ffigwr 3: Cost derbyniadau ar gyfer cyflyrau cronig Cyfanswm cost derbyniadau cleifion mewnol ar gyfer pobl gyda chyflyrau cronig yn 2014/15</vt:lpstr>
      <vt:lpstr>Ffigwr 4: Gwariant ar wahanol feysydd triniaeth Mynegai rhagolygon gwariant ar gyfer meysydd triniaeth unigol, o ganlyniad i gynnydd mewn gweithgaredd a chostau unedau. 2015/16=100</vt:lpstr>
      <vt:lpstr>Ffigwr 5: Rhagolygon pwysau gwariant i 2030/31</vt:lpstr>
      <vt:lpstr>Ffigwr 6: Twf effeithlonrwydd o 1% a chyllideb yn codi gyda CMC Pwysau cyllid ar gyfer y GIG yng Nghymru gyda thwf effeithlonrwydd o 1% a chyllideb yn codi yn unol â'r CMC i 2030/31</vt:lpstr>
      <vt:lpstr>Tabl 1: Cyllidebau iechyd ar gyfer Cymru a Lloegr Cyfanswm Terfyn Gwariant Adrannol (TDEL) yr Adran Iechyd, fel yr amlinellwyd yng nghyllideb Mawrth 2016 (mae'r holl ffigurau yn £bn oni bai y nodir fel arall)</vt:lpstr>
      <vt:lpstr>Ffigwr 7: Pwysau ar y GIG yng Nghymru yn 2019/20 Rhagolygon gyda chyllideb bosibl a gwahanol gyfraddau twf effeithlonrwydd</vt:lpstr>
      <vt:lpstr>Tabl 2: Cost cyflogau a phensiynau ar gyfer GIG Lloegr Cynnydd tybiedig mewn costau oherwydd pwysau cynyddol o gyflogau a phensiwn ar gyfer GIG Lloegr, mewn termau arian parod a real</vt:lpstr>
      <vt:lpstr>Ffigwr 8: Effaith effeithlonrwydd 1% a'r cytundeb cyflog sector cyhoeddus cyfredol</vt:lpstr>
      <vt:lpstr>Tabl 3: Addasiad i dueddiadau gweithgaredd rhwng 2015/16 a 2020/21  o ganlyniad i ofal iechyd darbodus (gwerthoedd cyfartalog blynyddol mewn bracedi)</vt:lpstr>
      <vt:lpstr>Ffigwr 9: Effaith gofal iechyd darbodus ar wariant Amcangyfrif o effeithiau buddsoddiad ac arbedion acíwt yn gysylltiedig â gofal iechyd darbodus ar gyfanswm gwariant yn y GIG yng Nghymru</vt:lpstr>
      <vt:lpstr>Ffigwr 10: Cytundeb cyflog a rhagolygon effeithlonrwydd Rhagolygon gwariant ar gyfer GIG Cymru yn seiliedig ar y cytundeb cyflog cyfredol a gwahanol dybiaethau effeithlonrwydd</vt:lpstr>
      <vt:lpstr>Ffigwr 11: Effaith bosibl gofal iechyd darbodus erbyn 2030/31</vt:lpstr>
      <vt:lpstr>Ffigwr 12: Pwysau costau a ragwelir ar gyfer gofal cymdeithasol oedolion yng Nghymru</vt:lpstr>
      <vt:lpstr>PowerPoint Presentation</vt:lpstr>
      <vt:lpstr>PowerPoint Presentation</vt:lpstr>
    </vt:vector>
  </TitlesOfParts>
  <Company>The Health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Catherine Riedel</dc:creator>
  <cp:lastModifiedBy>Rob Hucker</cp:lastModifiedBy>
  <cp:revision>63</cp:revision>
  <dcterms:created xsi:type="dcterms:W3CDTF">2016-02-09T17:21:09Z</dcterms:created>
  <dcterms:modified xsi:type="dcterms:W3CDTF">2016-10-12T16:16:59Z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0x0101006ECE794D6084B14A85248D91AFA40F19</vt:lpwstr>
  </property>
</Properties>
</file>