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74" r:id="rId3"/>
    <p:sldId id="275" r:id="rId4"/>
    <p:sldId id="276" r:id="rId5"/>
    <p:sldId id="288" r:id="rId6"/>
    <p:sldId id="279" r:id="rId7"/>
    <p:sldId id="280" r:id="rId8"/>
    <p:sldId id="289" r:id="rId9"/>
    <p:sldId id="290" r:id="rId10"/>
    <p:sldId id="291" r:id="rId11"/>
    <p:sldId id="292" r:id="rId12"/>
    <p:sldId id="262" r:id="rId13"/>
    <p:sldId id="271" r:id="rId14"/>
    <p:sldId id="293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514"/>
    <a:srgbClr val="342E2B"/>
    <a:srgbClr val="FFFFFF"/>
    <a:srgbClr val="000000"/>
    <a:srgbClr val="898989"/>
    <a:srgbClr val="E2DED8"/>
    <a:srgbClr val="E2D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1944" y="-432"/>
      </p:cViewPr>
      <p:guideLst>
        <p:guide orient="horz" pos="276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-63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CF09A-7643-8E49-A419-6A6F781113D1}" type="datetimeFigureOut"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AA621-1AE1-2541-A18B-F139E38977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88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DD6CA-19FA-6A46-BBB5-71E9697CFD07}" type="datetimeFigureOut"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33EF1-9BE1-3F46-AC92-B087BE00A5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68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33EF1-9BE1-3F46-AC92-B087BE00A5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13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368000" y="110067"/>
            <a:ext cx="7398468" cy="2345257"/>
          </a:xfrm>
        </p:spPr>
        <p:txBody>
          <a:bodyPr anchor="b" anchorCtr="0"/>
          <a:lstStyle>
            <a:lvl1pPr>
              <a:defRPr sz="5000"/>
            </a:lvl1pPr>
          </a:lstStyle>
          <a:p>
            <a:r>
              <a:rPr lang="en-GB"/>
              <a:t>Title of Presentation</a:t>
            </a:r>
            <a:br>
              <a:rPr lang="en-GB"/>
            </a:br>
            <a:r>
              <a:rPr lang="en-GB"/>
              <a:t>Title line 2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2634004"/>
            <a:ext cx="7398468" cy="64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Presenter’s name or subheading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368424" y="3298221"/>
            <a:ext cx="7398043" cy="5418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b="0" i="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b="0" i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XX Month Year</a:t>
            </a:r>
            <a:endParaRPr lang="en-US"/>
          </a:p>
        </p:txBody>
      </p:sp>
      <p:pic>
        <p:nvPicPr>
          <p:cNvPr id="11" name="Picture 10" descr="logolarge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9" y="5501818"/>
            <a:ext cx="283247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9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2091267"/>
            <a:ext cx="4212001" cy="4316732"/>
          </a:xfrm>
        </p:spPr>
        <p:txBody>
          <a:bodyPr/>
          <a:lstStyle>
            <a:lvl1pPr marL="0" indent="0">
              <a:spcBef>
                <a:spcPts val="1000"/>
              </a:spcBef>
              <a:buFont typeface="+mj-lt"/>
              <a:buNone/>
              <a:defRPr sz="2400"/>
            </a:lvl1pPr>
            <a:lvl2pPr marL="0" indent="0">
              <a:spcBef>
                <a:spcPts val="1000"/>
              </a:spcBef>
              <a:buFont typeface="+mj-lt"/>
              <a:buNone/>
              <a:defRPr sz="2400" b="1">
                <a:solidFill>
                  <a:schemeClr val="tx2"/>
                </a:solidFill>
              </a:defRPr>
            </a:lvl2pPr>
            <a:lvl3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3pPr>
            <a:lvl4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4pPr>
            <a:lvl5pPr marL="0" indent="0">
              <a:spcBef>
                <a:spcPts val="1000"/>
              </a:spcBef>
              <a:buFont typeface="+mj-lt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091133" cy="272363"/>
          </a:xfrm>
        </p:spPr>
        <p:txBody>
          <a:bodyPr/>
          <a:lstStyle/>
          <a:p>
            <a:r>
              <a:rPr lang="en-US" smtClean="0"/>
              <a:t>Staffing matters; funding counts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About us</a:t>
            </a:r>
            <a:endParaRPr lang="en-GB" sz="3800" dirty="0">
              <a:latin typeface="+mj-lt"/>
            </a:endParaRPr>
          </a:p>
        </p:txBody>
      </p:sp>
      <p:pic>
        <p:nvPicPr>
          <p:cNvPr id="15" name="Picture 14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pic>
        <p:nvPicPr>
          <p:cNvPr id="16" name="Picture 15" descr="shap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63" y="2099149"/>
            <a:ext cx="3248372" cy="3060000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sp>
        <p:nvSpPr>
          <p:cNvPr id="17" name="TextBox 16"/>
          <p:cNvSpPr txBox="1"/>
          <p:nvPr userDrawn="1"/>
        </p:nvSpPr>
        <p:spPr>
          <a:xfrm>
            <a:off x="5318653" y="5377540"/>
            <a:ext cx="2479675" cy="1043897"/>
          </a:xfrm>
          <a:prstGeom prst="rect">
            <a:avLst/>
          </a:prstGeom>
          <a:solidFill>
            <a:srgbClr val="E30514"/>
          </a:solidFill>
        </p:spPr>
        <p:txBody>
          <a:bodyPr wrap="none" rtlCol="0">
            <a:noAutofit/>
          </a:bodyPr>
          <a:lstStyle/>
          <a:p>
            <a:r>
              <a:rPr lang="en-US" sz="1400">
                <a:solidFill>
                  <a:srgbClr val="FFFFFF"/>
                </a:solidFill>
                <a:latin typeface="+mj-lt"/>
              </a:rPr>
              <a:t>We shine a light on </a:t>
            </a:r>
            <a:br>
              <a:rPr lang="en-US" sz="1400">
                <a:solidFill>
                  <a:srgbClr val="FFFFFF"/>
                </a:solidFill>
                <a:latin typeface="+mj-lt"/>
              </a:rPr>
            </a:br>
            <a:r>
              <a:rPr lang="en-US" sz="1400">
                <a:solidFill>
                  <a:srgbClr val="FFFFFF"/>
                </a:solidFill>
                <a:latin typeface="+mj-lt"/>
              </a:rPr>
              <a:t>how to make successful </a:t>
            </a:r>
            <a:br>
              <a:rPr lang="en-US" sz="1400">
                <a:solidFill>
                  <a:srgbClr val="FFFFFF"/>
                </a:solidFill>
                <a:latin typeface="+mj-lt"/>
              </a:rPr>
            </a:br>
            <a:r>
              <a:rPr lang="en-US" sz="1400">
                <a:solidFill>
                  <a:srgbClr val="FFFFFF"/>
                </a:solidFill>
                <a:latin typeface="+mj-lt"/>
              </a:rPr>
              <a:t>change happen</a:t>
            </a:r>
          </a:p>
        </p:txBody>
      </p:sp>
      <p:pic>
        <p:nvPicPr>
          <p:cNvPr id="18" name="Picture 17" descr="feet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60" y="4490511"/>
            <a:ext cx="1064029" cy="1828800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6727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y in touch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2091267"/>
            <a:ext cx="4212001" cy="4316732"/>
          </a:xfrm>
        </p:spPr>
        <p:txBody>
          <a:bodyPr/>
          <a:lstStyle>
            <a:lvl1pPr marL="288000" indent="-288000">
              <a:spcBef>
                <a:spcPts val="1000"/>
              </a:spcBef>
              <a:spcAft>
                <a:spcPts val="500"/>
              </a:spcAft>
              <a:buSzPct val="120000"/>
              <a:buFont typeface="Arial"/>
              <a:buChar char="•"/>
              <a:defRPr sz="2400"/>
            </a:lvl1pPr>
            <a:lvl2pPr marL="0" indent="0">
              <a:spcBef>
                <a:spcPts val="1000"/>
              </a:spcBef>
              <a:buFont typeface="+mj-lt"/>
              <a:buNone/>
              <a:defRPr sz="2400" b="1">
                <a:solidFill>
                  <a:schemeClr val="tx2"/>
                </a:solidFill>
              </a:defRPr>
            </a:lvl2pPr>
            <a:lvl3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3pPr>
            <a:lvl4pPr marL="0" indent="0">
              <a:spcBef>
                <a:spcPts val="1000"/>
              </a:spcBef>
              <a:buSzPct val="100000"/>
              <a:buFont typeface="+mj-lt"/>
              <a:buNone/>
              <a:defRPr sz="2400"/>
            </a:lvl4pPr>
            <a:lvl5pPr marL="0" indent="0">
              <a:spcBef>
                <a:spcPts val="1000"/>
              </a:spcBef>
              <a:buFont typeface="+mj-lt"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US" smtClean="0"/>
              <a:t>Staffing matters; funding counts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Stay in touch</a:t>
            </a:r>
            <a:endParaRPr lang="en-GB" sz="3800" dirty="0">
              <a:latin typeface="+mj-lt"/>
            </a:endParaRPr>
          </a:p>
        </p:txBody>
      </p:sp>
      <p:pic>
        <p:nvPicPr>
          <p:cNvPr id="2" name="Picture 1" descr="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01" y="3473606"/>
            <a:ext cx="3079865" cy="2934393"/>
          </a:xfrm>
          <a:prstGeom prst="rect">
            <a:avLst/>
          </a:prstGeom>
          <a:ln w="101600">
            <a:solidFill>
              <a:schemeClr val="bg1"/>
            </a:solidFill>
            <a:miter lim="800000"/>
          </a:ln>
        </p:spPr>
      </p:pic>
      <p:pic>
        <p:nvPicPr>
          <p:cNvPr id="6" name="Picture 5" descr="people2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13" y="1375249"/>
            <a:ext cx="1612669" cy="1812175"/>
          </a:xfrm>
          <a:prstGeom prst="rect">
            <a:avLst/>
          </a:prstGeom>
          <a:ln w="101600">
            <a:solidFill>
              <a:srgbClr val="FFFFFF"/>
            </a:solidFill>
            <a:miter lim="800000"/>
          </a:ln>
        </p:spPr>
      </p:pic>
      <p:pic>
        <p:nvPicPr>
          <p:cNvPr id="14" name="Picture 13" descr="logosmall60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578600" y="2223031"/>
            <a:ext cx="2175170" cy="1044575"/>
          </a:xfrm>
          <a:prstGeom prst="rect">
            <a:avLst/>
          </a:prstGeom>
          <a:solidFill>
            <a:srgbClr val="E30514"/>
          </a:solidFill>
        </p:spPr>
        <p:txBody>
          <a:bodyPr wrap="square" rtlCol="0">
            <a:noAutofit/>
          </a:bodyPr>
          <a:lstStyle/>
          <a:p>
            <a:r>
              <a:rPr lang="en-US" sz="200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@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Healthfdn</a:t>
            </a:r>
            <a:endParaRPr lang="en-US" sz="2000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  <a:p>
            <a:r>
              <a:rPr lang="en-US" sz="2000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health.org.uk</a:t>
            </a:r>
          </a:p>
        </p:txBody>
      </p:sp>
    </p:spTree>
    <p:extLst>
      <p:ext uri="{BB962C8B-B14F-4D97-AF65-F5344CB8AC3E}">
        <p14:creationId xmlns:p14="http://schemas.microsoft.com/office/powerpoint/2010/main" val="428333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000" y="2632903"/>
            <a:ext cx="7398468" cy="64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Insert a subheading here if required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68000" y="1660903"/>
            <a:ext cx="7398468" cy="972000"/>
          </a:xfrm>
          <a:prstGeom prst="rect">
            <a:avLst/>
          </a:prstGeom>
          <a:noFill/>
        </p:spPr>
        <p:txBody>
          <a:bodyPr wrap="square" lIns="0" rIns="0" bIns="0" rtlCol="0">
            <a:noAutofit/>
          </a:bodyPr>
          <a:lstStyle/>
          <a:p>
            <a:r>
              <a:rPr lang="en-US" sz="4700">
                <a:solidFill>
                  <a:schemeClr val="tx1"/>
                </a:solidFill>
                <a:latin typeface="+mj-lt"/>
              </a:rPr>
              <a:t>Thank you</a:t>
            </a:r>
          </a:p>
        </p:txBody>
      </p:sp>
      <p:pic>
        <p:nvPicPr>
          <p:cNvPr id="5" name="Picture 4" descr="logolarge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9" y="5501818"/>
            <a:ext cx="283247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200734" cy="4608000"/>
          </a:xfrm>
        </p:spPr>
        <p:txBody>
          <a:bodyPr/>
          <a:lstStyle>
            <a:lvl1pPr marL="360000" indent="-360000">
              <a:spcBef>
                <a:spcPts val="1000"/>
              </a:spcBef>
              <a:buFont typeface="+mj-lt"/>
              <a:buAutoNum type="arabicPeriod"/>
              <a:defRPr sz="2400"/>
            </a:lvl1pPr>
            <a:lvl2pPr marL="360000" indent="-360000">
              <a:spcBef>
                <a:spcPts val="1000"/>
              </a:spcBef>
              <a:buFont typeface="+mj-lt"/>
              <a:buAutoNum type="arabicPeriod"/>
              <a:defRPr sz="2400" b="1">
                <a:solidFill>
                  <a:srgbClr val="E30514"/>
                </a:solidFill>
              </a:defRPr>
            </a:lvl2pPr>
            <a:lvl3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3pPr>
            <a:lvl4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4pPr>
            <a:lvl5pPr marL="360000" indent="-360000">
              <a:spcBef>
                <a:spcPts val="1000"/>
              </a:spcBef>
              <a:buFont typeface="+mj-lt"/>
              <a:buAutoNum type="arabicPeriod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Contents</a:t>
            </a:r>
            <a:endParaRPr lang="en-GB" sz="3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22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175334" cy="4608000"/>
          </a:xfrm>
        </p:spPr>
        <p:txBody>
          <a:bodyPr/>
          <a:lstStyle>
            <a:lvl1pPr marL="360000" indent="-360000">
              <a:spcBef>
                <a:spcPts val="1000"/>
              </a:spcBef>
              <a:buFont typeface="+mj-lt"/>
              <a:buAutoNum type="arabicPeriod"/>
              <a:defRPr sz="2400"/>
            </a:lvl1pPr>
            <a:lvl2pPr marL="360000" indent="-360000">
              <a:spcBef>
                <a:spcPts val="1000"/>
              </a:spcBef>
              <a:buFont typeface="+mj-lt"/>
              <a:buAutoNum type="arabicPeriod"/>
              <a:defRPr sz="2400" b="1">
                <a:solidFill>
                  <a:srgbClr val="E30514"/>
                </a:solidFill>
              </a:defRPr>
            </a:lvl2pPr>
            <a:lvl3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3pPr>
            <a:lvl4pPr marL="360000" indent="-360000">
              <a:spcBef>
                <a:spcPts val="1000"/>
              </a:spcBef>
              <a:buSzPct val="100000"/>
              <a:buFont typeface="+mj-lt"/>
              <a:buAutoNum type="arabicPeriod"/>
              <a:defRPr sz="2400"/>
            </a:lvl4pPr>
            <a:lvl5pPr marL="360000" indent="-360000">
              <a:spcBef>
                <a:spcPts val="1000"/>
              </a:spcBef>
              <a:buFont typeface="+mj-lt"/>
              <a:buAutoNum type="arabicPeriod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68000" y="354875"/>
            <a:ext cx="5478292" cy="272363"/>
          </a:xfrm>
        </p:spPr>
        <p:txBody>
          <a:bodyPr/>
          <a:lstStyle/>
          <a:p>
            <a:r>
              <a:rPr lang="en-US" smtClean="0"/>
              <a:t>Staffing matters; funding counts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61" y="305426"/>
            <a:ext cx="940308" cy="30632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0000" y="790474"/>
            <a:ext cx="839377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800" dirty="0" smtClean="0">
                <a:latin typeface="+mj-lt"/>
              </a:rPr>
              <a:t>Contents</a:t>
            </a:r>
            <a:endParaRPr lang="en-GB" sz="3800" dirty="0">
              <a:latin typeface="+mj-lt"/>
            </a:endParaRP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8035997" y="302881"/>
            <a:ext cx="730472" cy="308869"/>
          </a:xfrm>
        </p:spPr>
        <p:txBody>
          <a:bodyPr anchor="ctr"/>
          <a:lstStyle>
            <a:lvl1pPr algn="ctr">
              <a:spcBef>
                <a:spcPts val="0"/>
              </a:spcBef>
              <a:defRPr sz="800" baseline="0"/>
            </a:lvl1pPr>
          </a:lstStyle>
          <a:p>
            <a:r>
              <a:rPr lang="en-GB" dirty="0" smtClean="0"/>
              <a:t>Insert co-brand</a:t>
            </a:r>
            <a:br>
              <a:rPr lang="en-GB" dirty="0" smtClean="0"/>
            </a:br>
            <a:r>
              <a:rPr lang="en-GB" dirty="0" smtClean="0"/>
              <a:t>logo here 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979433" y="304438"/>
            <a:ext cx="0" cy="30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162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192268" cy="4608000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400" b="1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5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799999"/>
            <a:ext cx="7192268" cy="4396085"/>
          </a:xfrm>
        </p:spPr>
        <p:txBody>
          <a:bodyPr/>
          <a:lstStyle>
            <a:lvl1pPr>
              <a:buNone/>
              <a:defRPr sz="2400"/>
            </a:lvl1pPr>
            <a:lvl2pPr>
              <a:buNone/>
              <a:defRPr sz="2400" b="1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0893" y="6352919"/>
            <a:ext cx="7191375" cy="272576"/>
          </a:xfrm>
        </p:spPr>
        <p:txBody>
          <a:bodyPr/>
          <a:lstStyle>
            <a:lvl1pPr>
              <a:defRPr sz="1200" baseline="0"/>
            </a:lvl1pPr>
          </a:lstStyle>
          <a:p>
            <a:pPr lvl="0"/>
            <a:r>
              <a:rPr lang="en-GB" dirty="0" smtClean="0"/>
              <a:t>Click to edit chart reference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46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68000" y="355600"/>
            <a:ext cx="7398468" cy="2089963"/>
          </a:xfrm>
        </p:spPr>
        <p:txBody>
          <a:bodyPr anchor="b" anchorCtr="0"/>
          <a:lstStyle>
            <a:lvl1pPr algn="l">
              <a:defRPr sz="4700" b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Coloured divider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68000" y="2615969"/>
            <a:ext cx="7398468" cy="1500187"/>
          </a:xfrm>
        </p:spPr>
        <p:txBody>
          <a:bodyPr anchor="t" anchorCtr="0"/>
          <a:lstStyle>
            <a:lvl1pPr marL="0" indent="0">
              <a:buNone/>
              <a:defRPr sz="25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Insert subheading here if required</a:t>
            </a:r>
          </a:p>
        </p:txBody>
      </p:sp>
    </p:spTree>
    <p:extLst>
      <p:ext uri="{BB962C8B-B14F-4D97-AF65-F5344CB8AC3E}">
        <p14:creationId xmlns:p14="http://schemas.microsoft.com/office/powerpoint/2010/main" val="353205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799999"/>
            <a:ext cx="4122000" cy="4608000"/>
          </a:xfrm>
        </p:spPr>
        <p:txBody>
          <a:bodyPr/>
          <a:lstStyle>
            <a:lvl1pPr>
              <a:defRPr sz="2400"/>
            </a:lvl1pPr>
            <a:lvl2pPr>
              <a:defRPr sz="2400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99999"/>
            <a:ext cx="4122000" cy="4608000"/>
          </a:xfrm>
        </p:spPr>
        <p:txBody>
          <a:bodyPr/>
          <a:lstStyle>
            <a:lvl1pPr>
              <a:defRPr sz="2400" baseline="0"/>
            </a:lvl1pPr>
            <a:lvl2pPr>
              <a:defRPr sz="2400">
                <a:solidFill>
                  <a:srgbClr val="E30514"/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add copy or image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Staffing matters; funding counts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96CFE-13EB-9C46-AD64-3E2A74317CB2}" type="slidenum"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000" y="720000"/>
            <a:ext cx="8406469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small6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61" y="305426"/>
            <a:ext cx="940308" cy="3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6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ull Ou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68001" y="756000"/>
            <a:ext cx="6836199" cy="4664330"/>
          </a:xfrm>
        </p:spPr>
        <p:txBody>
          <a:bodyPr/>
          <a:lstStyle>
            <a:lvl1pPr>
              <a:lnSpc>
                <a:spcPts val="4800"/>
              </a:lnSpc>
              <a:spcAft>
                <a:spcPts val="1500"/>
              </a:spcAft>
              <a:defRPr sz="33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“Pull out statement or quote slide” use bold italic font for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9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/>
              <a:t>Click to add full page charts, infographics</a:t>
            </a:r>
            <a:br>
              <a:rPr lang="en-GB"/>
            </a:br>
            <a:r>
              <a:rPr lang="en-GB"/>
              <a:t>tables, video and smartart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4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52322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99999"/>
            <a:ext cx="8406469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00" y="354875"/>
            <a:ext cx="936000" cy="2723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rgbClr val="1C1C1C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354875"/>
            <a:ext cx="5808600" cy="2723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10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Staffing matters; funding counts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89207"/>
            <a:ext cx="2213268" cy="2322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4B096CFE-13EB-9C46-AD64-3E2A74317C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5" r:id="rId2"/>
    <p:sldLayoutId id="2147483656" r:id="rId3"/>
    <p:sldLayoutId id="2147483650" r:id="rId4"/>
    <p:sldLayoutId id="2147483685" r:id="rId5"/>
    <p:sldLayoutId id="2147483651" r:id="rId6"/>
    <p:sldLayoutId id="2147483657" r:id="rId7"/>
    <p:sldLayoutId id="2147483654" r:id="rId8"/>
    <p:sldLayoutId id="2147483661" r:id="rId9"/>
    <p:sldLayoutId id="2147483662" r:id="rId10"/>
    <p:sldLayoutId id="2147483663" r:id="rId11"/>
    <p:sldLayoutId id="2147483665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spcBef>
          <a:spcPct val="0"/>
        </a:spcBef>
        <a:buNone/>
        <a:defRPr sz="3400" b="0" i="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ts val="1000"/>
        </a:spcBef>
        <a:spcAft>
          <a:spcPts val="0"/>
        </a:spcAft>
        <a:buFont typeface="Arial"/>
        <a:buNone/>
        <a:defRPr sz="2400" b="1" kern="1200">
          <a:solidFill>
            <a:srgbClr val="E30514"/>
          </a:solidFill>
          <a:latin typeface="+mn-lt"/>
          <a:ea typeface="+mn-ea"/>
          <a:cs typeface="+mn-cs"/>
        </a:defRPr>
      </a:lvl2pPr>
      <a:lvl3pPr marL="288000" indent="-288000" algn="l" defTabSz="457200" rtl="0" eaLnBrk="1" latinLnBrk="0" hangingPunct="1">
        <a:spcBef>
          <a:spcPts val="1000"/>
        </a:spcBef>
        <a:spcAft>
          <a:spcPts val="0"/>
        </a:spcAft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spcBef>
          <a:spcPts val="0"/>
        </a:spcBef>
        <a:spcAft>
          <a:spcPts val="500"/>
        </a:spcAft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000" indent="-288000" algn="l" defTabSz="457200" rtl="0" eaLnBrk="1" latinLnBrk="0" hangingPunct="1">
        <a:spcBef>
          <a:spcPts val="0"/>
        </a:spcBef>
        <a:spcAft>
          <a:spcPts val="1000"/>
        </a:spcAft>
        <a:buFont typeface="Arial" panose="020B0604020202020204" pitchFamily="34" charset="0"/>
        <a:buChar char="−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88000" indent="-288000" algn="l" defTabSz="457200" rtl="0" eaLnBrk="1" latinLnBrk="0" hangingPunct="1">
        <a:spcBef>
          <a:spcPts val="500"/>
        </a:spcBef>
        <a:buFont typeface="Wingdings" charset="2"/>
        <a:buAutoNum type="arabicPlain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ts val="5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ts val="500"/>
        </a:spcBef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288000" indent="-288000" algn="l" defTabSz="457200" rtl="0" eaLnBrk="1" latinLnBrk="0" hangingPunct="1"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org.uk/user" TargetMode="External"/><Relationship Id="rId2" Type="http://schemas.openxmlformats.org/officeDocument/2006/relationships/hyperlink" Target="http://www.health.org.uk/newsletter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linkedin.com/company/the-health-foundation" TargetMode="External"/><Relationship Id="rId5" Type="http://schemas.openxmlformats.org/officeDocument/2006/relationships/hyperlink" Target="https://www.facebook.com/thehealthfoundation" TargetMode="External"/><Relationship Id="rId4" Type="http://schemas.openxmlformats.org/officeDocument/2006/relationships/hyperlink" Target="https://twitter.com/healthfd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.org.uk/user" TargetMode="External"/><Relationship Id="rId2" Type="http://schemas.openxmlformats.org/officeDocument/2006/relationships/hyperlink" Target="http://www.health.org.uk/newsletter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linkedin.com/company/the-health-foundation" TargetMode="External"/><Relationship Id="rId5" Type="http://schemas.openxmlformats.org/officeDocument/2006/relationships/hyperlink" Target="https://www.facebook.com/thehealthfoundation" TargetMode="External"/><Relationship Id="rId4" Type="http://schemas.openxmlformats.org/officeDocument/2006/relationships/hyperlink" Target="https://twitter.com/healthfdn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239332"/>
            <a:ext cx="7544180" cy="2215991"/>
          </a:xfrm>
        </p:spPr>
        <p:txBody>
          <a:bodyPr/>
          <a:lstStyle/>
          <a:p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/>
              <a:t>Election briefing: </a:t>
            </a:r>
            <a:r>
              <a:rPr lang="en-GB" sz="4800" dirty="0" smtClean="0"/>
              <a:t>Quality</a:t>
            </a:r>
            <a:br>
              <a:rPr lang="en-GB" sz="4800" dirty="0" smtClean="0"/>
            </a:br>
            <a:r>
              <a:rPr lang="en-GB" sz="4800" dirty="0" smtClean="0"/>
              <a:t>of care in the English NHS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263" y="2634004"/>
            <a:ext cx="7398468" cy="642600"/>
          </a:xfrm>
        </p:spPr>
        <p:txBody>
          <a:bodyPr/>
          <a:lstStyle/>
          <a:p>
            <a:r>
              <a:rPr lang="en-GB" dirty="0" smtClean="0"/>
              <a:t>In the balance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371688" y="3276604"/>
            <a:ext cx="7398043" cy="541867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4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07886"/>
          </a:xfrm>
        </p:spPr>
        <p:txBody>
          <a:bodyPr/>
          <a:lstStyle/>
          <a:p>
            <a:r>
              <a:rPr lang="en-GB" sz="2300" dirty="0"/>
              <a:t>Figure </a:t>
            </a:r>
            <a:r>
              <a:rPr lang="en-GB" sz="2300" dirty="0"/>
              <a:t>9</a:t>
            </a:r>
            <a:r>
              <a:rPr lang="en-GB" sz="2300" dirty="0" smtClean="0"/>
              <a:t>: </a:t>
            </a:r>
            <a:r>
              <a:rPr lang="en-GB" sz="2300" dirty="0"/>
              <a:t>Mortality following admission to hospital for stroke and acute myocardial infarction, OECD average vs UK</a:t>
            </a:r>
            <a:endParaRPr lang="en-US" sz="230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61484" y="6090264"/>
            <a:ext cx="25466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050" dirty="0" smtClean="0">
                <a:solidFill>
                  <a:schemeClr val="bg1">
                    <a:lumMod val="65000"/>
                  </a:schemeClr>
                </a:solidFill>
              </a:rPr>
              <a:t>Source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 OECD, 2015</a:t>
            </a:r>
            <a:endParaRPr lang="en-GB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386" name="Picture 2" descr="http://reader.health.org.uk/epubs/396/images/Fig_09_-_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847849"/>
            <a:ext cx="5839800" cy="476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US" dirty="0" smtClean="0"/>
              <a:t>Election briefing: </a:t>
            </a:r>
            <a:r>
              <a:rPr lang="en-GB" dirty="0" smtClean="0"/>
              <a:t>Quality of care in the English NHS – In the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 smtClean="0"/>
              <a:t>Figure 10: </a:t>
            </a:r>
            <a:r>
              <a:rPr lang="en-GB" sz="2400" dirty="0"/>
              <a:t>Breast and bowel cancer five-year relative survival rates, OECD average vs UK</a:t>
            </a:r>
            <a:endParaRPr lang="en-US" sz="240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61484" y="6290289"/>
            <a:ext cx="25466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050" dirty="0" smtClean="0">
                <a:solidFill>
                  <a:schemeClr val="bg1">
                    <a:lumMod val="65000"/>
                  </a:schemeClr>
                </a:solidFill>
              </a:rPr>
              <a:t>Source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 OECD, 2015</a:t>
            </a:r>
            <a:endParaRPr lang="en-GB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410" name="Picture 2" descr="http://reader.health.org.uk/epubs/396/images/Fig_10_-_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607047"/>
            <a:ext cx="6291634" cy="511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US" dirty="0" smtClean="0"/>
              <a:t>Election briefing: </a:t>
            </a:r>
            <a:r>
              <a:rPr lang="en-GB" dirty="0" smtClean="0"/>
              <a:t>Quality of care in the English NHS – In the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Health </a:t>
            </a:r>
            <a:r>
              <a:rPr lang="en-US" dirty="0" smtClean="0"/>
              <a:t>Foundation is </a:t>
            </a:r>
            <a:r>
              <a:rPr lang="en-US" dirty="0"/>
              <a:t>an independent </a:t>
            </a:r>
            <a:r>
              <a:rPr lang="en-US" dirty="0" smtClean="0"/>
              <a:t>charity committed </a:t>
            </a:r>
            <a:r>
              <a:rPr lang="en-US" dirty="0"/>
              <a:t>to </a:t>
            </a:r>
            <a:r>
              <a:rPr lang="en-US" dirty="0" smtClean="0"/>
              <a:t>bringing about </a:t>
            </a:r>
            <a:r>
              <a:rPr lang="en-US" dirty="0"/>
              <a:t>better health </a:t>
            </a:r>
            <a:r>
              <a:rPr lang="en-US" dirty="0" smtClean="0"/>
              <a:t>and health </a:t>
            </a:r>
            <a:r>
              <a:rPr lang="en-US" dirty="0"/>
              <a:t>care for people</a:t>
            </a:r>
            <a:br>
              <a:rPr lang="en-US" dirty="0"/>
            </a:br>
            <a:r>
              <a:rPr lang="en-US" dirty="0"/>
              <a:t>in the </a:t>
            </a:r>
            <a:r>
              <a:rPr lang="en-US" dirty="0" smtClean="0"/>
              <a:t>UK.</a:t>
            </a:r>
          </a:p>
          <a:p>
            <a:r>
              <a:rPr lang="en-US" dirty="0" smtClean="0"/>
              <a:t>We connect what works </a:t>
            </a:r>
            <a:br>
              <a:rPr lang="en-US" dirty="0" smtClean="0"/>
            </a:br>
            <a:r>
              <a:rPr lang="en-US" dirty="0" smtClean="0"/>
              <a:t>on the ground with</a:t>
            </a:r>
            <a:br>
              <a:rPr lang="en-US" dirty="0" smtClean="0"/>
            </a:br>
            <a:r>
              <a:rPr lang="en-US" dirty="0" smtClean="0"/>
              <a:t>effective policymaking </a:t>
            </a:r>
            <a:br>
              <a:rPr lang="en-US" dirty="0" smtClean="0"/>
            </a:br>
            <a:r>
              <a:rPr lang="en-US" dirty="0" smtClean="0"/>
              <a:t>and vice versa.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US" dirty="0" smtClean="0"/>
              <a:t>Election briefing: </a:t>
            </a:r>
            <a:r>
              <a:rPr lang="en-GB" dirty="0" smtClean="0"/>
              <a:t>Quality of care in the English NHS – In the balance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Subscribe to our email newsletter</a:t>
            </a:r>
            <a:endParaRPr lang="en-US" dirty="0"/>
          </a:p>
          <a:p>
            <a:r>
              <a:rPr lang="en-US" dirty="0">
                <a:hlinkClick r:id="rId3"/>
              </a:rPr>
              <a:t>Register for email alerts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be notified about our latest work</a:t>
            </a:r>
          </a:p>
          <a:p>
            <a:r>
              <a:rPr lang="en-US" dirty="0"/>
              <a:t>Follow us on </a:t>
            </a:r>
            <a:r>
              <a:rPr lang="en-US" dirty="0">
                <a:hlinkClick r:id="rId4"/>
              </a:rPr>
              <a:t>Twitter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smtClean="0">
                <a:hlinkClick r:id="rId5"/>
              </a:rPr>
              <a:t>Facebook</a:t>
            </a:r>
            <a:r>
              <a:rPr lang="en-US" dirty="0" smtClean="0"/>
              <a:t> or </a:t>
            </a:r>
            <a:r>
              <a:rPr lang="en-US" dirty="0" smtClean="0">
                <a:hlinkClick r:id="rId6"/>
              </a:rPr>
              <a:t>LinkedIn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US" dirty="0" smtClean="0"/>
              <a:t>Election briefing: </a:t>
            </a:r>
            <a:r>
              <a:rPr lang="en-GB" dirty="0" smtClean="0"/>
              <a:t>Quality of care in the English NHS – In the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Subscribe to our email newsletter</a:t>
            </a:r>
            <a:endParaRPr lang="en-US" dirty="0"/>
          </a:p>
          <a:p>
            <a:r>
              <a:rPr lang="en-US" dirty="0">
                <a:hlinkClick r:id="rId3"/>
              </a:rPr>
              <a:t>Register for email alerts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be notified about our latest work</a:t>
            </a:r>
          </a:p>
          <a:p>
            <a:r>
              <a:rPr lang="en-US" dirty="0"/>
              <a:t>Follow us on </a:t>
            </a:r>
            <a:r>
              <a:rPr lang="en-US" dirty="0">
                <a:hlinkClick r:id="rId4"/>
              </a:rPr>
              <a:t>Twitter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 smtClean="0">
                <a:hlinkClick r:id="rId5"/>
              </a:rPr>
              <a:t>Facebook</a:t>
            </a:r>
            <a:r>
              <a:rPr lang="en-US" dirty="0" smtClean="0"/>
              <a:t> or </a:t>
            </a:r>
            <a:r>
              <a:rPr lang="en-US" dirty="0" smtClean="0">
                <a:hlinkClick r:id="rId6"/>
              </a:rPr>
              <a:t>LinkedIn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US" dirty="0" smtClean="0"/>
              <a:t>Election briefing: </a:t>
            </a:r>
            <a:r>
              <a:rPr lang="en-GB" dirty="0" smtClean="0"/>
              <a:t>Quality of care in the English NHS – In the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3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1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738664"/>
          </a:xfrm>
        </p:spPr>
        <p:txBody>
          <a:bodyPr/>
          <a:lstStyle/>
          <a:p>
            <a:r>
              <a:rPr lang="en-GB" sz="2400" dirty="0"/>
              <a:t>Figure 1: </a:t>
            </a:r>
            <a:r>
              <a:rPr lang="en-GB" sz="2400" dirty="0"/>
              <a:t>Ambulance response times to Red 1 and 2 calls, England, 2012/13* to 2016/17**</a:t>
            </a:r>
            <a:endParaRPr lang="en-US" sz="2400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US" dirty="0" smtClean="0"/>
              <a:t>Election briefing: </a:t>
            </a:r>
            <a:r>
              <a:rPr lang="en-GB" dirty="0" smtClean="0"/>
              <a:t>Quality of care in the English NHS – In the balance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60000" y="1567238"/>
            <a:ext cx="8406468" cy="5019399"/>
            <a:chOff x="360000" y="1567238"/>
            <a:chExt cx="8406468" cy="5019399"/>
          </a:xfrm>
        </p:grpSpPr>
        <p:pic>
          <p:nvPicPr>
            <p:cNvPr id="1028" name="Picture 4" descr="http://reader.health.org.uk/epubs/396/images/Fig_01-v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00" y="1567238"/>
              <a:ext cx="5410203" cy="5019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381750" y="4645501"/>
              <a:ext cx="2384718" cy="1869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GB" sz="1050" dirty="0" smtClean="0">
                  <a:solidFill>
                    <a:schemeClr val="bg1">
                      <a:lumMod val="65000"/>
                    </a:schemeClr>
                  </a:solidFill>
                </a:rPr>
                <a:t>* Data </a:t>
              </a:r>
              <a:r>
                <a:rPr lang="en-GB" sz="1050" dirty="0">
                  <a:solidFill>
                    <a:schemeClr val="bg1">
                      <a:lumMod val="65000"/>
                    </a:schemeClr>
                  </a:solidFill>
                </a:rPr>
                <a:t>are not available for April or May 2012, so only 10 months of data are included for 2012/13</a:t>
              </a:r>
              <a:r>
                <a:rPr lang="en-GB" sz="1050" dirty="0" smtClean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</a:p>
            <a:p>
              <a:pPr fontAlgn="base"/>
              <a:endParaRPr lang="en-GB" sz="105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fontAlgn="base"/>
              <a:r>
                <a:rPr lang="en-GB" sz="1050" dirty="0">
                  <a:solidFill>
                    <a:schemeClr val="bg1">
                      <a:lumMod val="65000"/>
                    </a:schemeClr>
                  </a:solidFill>
                </a:rPr>
                <a:t>**Full 2016/17 data are not available for South Western, Yorkshire and West Midlands ambulances services, so numbers of calls are not directly comparable with previous years</a:t>
              </a:r>
              <a:r>
                <a:rPr lang="en-GB" sz="1050" dirty="0" smtClean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</a:p>
            <a:p>
              <a:pPr fontAlgn="base"/>
              <a:endParaRPr lang="en-GB" sz="105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 fontAlgn="base"/>
              <a:r>
                <a:rPr lang="en-GB" sz="1050" dirty="0">
                  <a:solidFill>
                    <a:schemeClr val="bg1">
                      <a:lumMod val="65000"/>
                    </a:schemeClr>
                  </a:solidFill>
                </a:rPr>
                <a:t>Source: NHS England,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431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369332"/>
          </a:xfrm>
        </p:spPr>
        <p:txBody>
          <a:bodyPr/>
          <a:lstStyle/>
          <a:p>
            <a:r>
              <a:rPr lang="en-GB" sz="2400" dirty="0"/>
              <a:t>Figure 2: </a:t>
            </a:r>
            <a:r>
              <a:rPr lang="en-GB" sz="2400" dirty="0"/>
              <a:t>A&amp;E waiting times in England, 2003/04 to 2016/17</a:t>
            </a:r>
            <a:endParaRPr lang="en-US" sz="240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40950" y="1416050"/>
            <a:ext cx="8250600" cy="5218160"/>
            <a:chOff x="340950" y="1416050"/>
            <a:chExt cx="8250600" cy="5218160"/>
          </a:xfrm>
        </p:grpSpPr>
        <p:pic>
          <p:nvPicPr>
            <p:cNvPr id="2052" name="Picture 4" descr="http://reader.health.org.uk/epubs/396/images/Fig_02_-_v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50" y="1416050"/>
              <a:ext cx="5964600" cy="521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671057" y="6321901"/>
              <a:ext cx="192049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GB" sz="1050" dirty="0" smtClean="0">
                  <a:solidFill>
                    <a:schemeClr val="bg1">
                      <a:lumMod val="65000"/>
                    </a:schemeClr>
                  </a:solidFill>
                </a:rPr>
                <a:t>Source</a:t>
              </a:r>
              <a:r>
                <a:rPr lang="en-GB" sz="1050" dirty="0">
                  <a:solidFill>
                    <a:schemeClr val="bg1">
                      <a:lumMod val="65000"/>
                    </a:schemeClr>
                  </a:solidFill>
                </a:rPr>
                <a:t>: NHS England, 2017</a:t>
              </a:r>
            </a:p>
          </p:txBody>
        </p:sp>
      </p:grp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US" dirty="0" smtClean="0"/>
              <a:t>Election briefing: </a:t>
            </a:r>
            <a:r>
              <a:rPr lang="en-GB" dirty="0" smtClean="0"/>
              <a:t>Quality of care in the English NHS – In the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738664"/>
          </a:xfrm>
        </p:spPr>
        <p:txBody>
          <a:bodyPr/>
          <a:lstStyle/>
          <a:p>
            <a:r>
              <a:rPr lang="en-GB" sz="2400" dirty="0"/>
              <a:t>Figure 3: </a:t>
            </a:r>
            <a:r>
              <a:rPr lang="en-GB" sz="2400" dirty="0"/>
              <a:t>The last time you went to the A&amp;E department,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how </a:t>
            </a:r>
            <a:r>
              <a:rPr lang="en-GB" sz="2400" dirty="0"/>
              <a:t>long did you wait before being treated?</a:t>
            </a:r>
            <a:endParaRPr lang="en-US" sz="180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38900" y="6039844"/>
            <a:ext cx="256222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050" dirty="0" smtClean="0">
                <a:solidFill>
                  <a:schemeClr val="bg1">
                    <a:lumMod val="65000"/>
                  </a:schemeClr>
                </a:solidFill>
              </a:rPr>
              <a:t>Source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Commonwealth Fund, International Health Policy </a:t>
            </a:r>
            <a:r>
              <a:rPr lang="en-GB" sz="1050" dirty="0" smtClean="0">
                <a:solidFill>
                  <a:schemeClr val="bg1">
                    <a:lumMod val="65000"/>
                  </a:schemeClr>
                </a:solidFill>
              </a:rPr>
              <a:t>Survey</a:t>
            </a:r>
            <a:br>
              <a:rPr lang="en-GB" sz="105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1050" dirty="0" smtClean="0">
                <a:solidFill>
                  <a:schemeClr val="bg1">
                    <a:lumMod val="65000"/>
                  </a:schemeClr>
                </a:solidFill>
              </a:rPr>
              <a:t>of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Adults, 2016</a:t>
            </a:r>
            <a:endParaRPr lang="en-GB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80" name="Picture 8" descr="http://reader.health.org.uk/epubs/396/images/Fig_03_-_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7" y="1701683"/>
            <a:ext cx="5814484" cy="512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US" dirty="0" smtClean="0"/>
              <a:t>Election briefing: </a:t>
            </a:r>
            <a:r>
              <a:rPr lang="en-GB" dirty="0" smtClean="0"/>
              <a:t>Quality of care in the English NHS – In the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738664"/>
          </a:xfrm>
        </p:spPr>
        <p:txBody>
          <a:bodyPr/>
          <a:lstStyle/>
          <a:p>
            <a:r>
              <a:rPr lang="en-GB" sz="2400" dirty="0"/>
              <a:t>Figure </a:t>
            </a:r>
            <a:r>
              <a:rPr lang="en-GB" sz="2400" dirty="0" smtClean="0"/>
              <a:t>4: </a:t>
            </a:r>
            <a:r>
              <a:rPr lang="en-GB" sz="2400" dirty="0"/>
              <a:t>Referral to treatment waiting times for non-emergency and elective care in England, 2012/13 to 2016/17</a:t>
            </a:r>
            <a:endParaRPr lang="en-US" sz="180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1000" y="1731542"/>
            <a:ext cx="8350925" cy="4877317"/>
            <a:chOff x="381000" y="1731542"/>
            <a:chExt cx="8350925" cy="4877317"/>
          </a:xfrm>
        </p:grpSpPr>
        <p:sp>
          <p:nvSpPr>
            <p:cNvPr id="12" name="Rectangle 11"/>
            <p:cNvSpPr/>
            <p:nvPr/>
          </p:nvSpPr>
          <p:spPr>
            <a:xfrm>
              <a:off x="5734050" y="6350476"/>
              <a:ext cx="29978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GB" sz="1050" dirty="0" smtClean="0">
                  <a:solidFill>
                    <a:schemeClr val="bg1">
                      <a:lumMod val="65000"/>
                    </a:schemeClr>
                  </a:solidFill>
                </a:rPr>
                <a:t>Source</a:t>
              </a:r>
              <a:r>
                <a:rPr lang="en-GB" sz="1050" dirty="0">
                  <a:solidFill>
                    <a:schemeClr val="bg1">
                      <a:lumMod val="65000"/>
                    </a:schemeClr>
                  </a:solidFill>
                </a:rPr>
                <a:t>: </a:t>
              </a:r>
              <a:r>
                <a:rPr lang="en-GB" sz="1050" dirty="0">
                  <a:solidFill>
                    <a:schemeClr val="bg1">
                      <a:lumMod val="65000"/>
                    </a:schemeClr>
                  </a:solidFill>
                </a:rPr>
                <a:t>NHS England, 2017</a:t>
              </a:r>
              <a:endParaRPr lang="en-GB" sz="105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3078" name="Picture 6" descr="http://reader.health.org.uk/epubs/396/images/Fig_04-v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731542"/>
              <a:ext cx="5095876" cy="4877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US" dirty="0" smtClean="0"/>
              <a:t>Election briefing: </a:t>
            </a:r>
            <a:r>
              <a:rPr lang="en-GB" dirty="0" smtClean="0"/>
              <a:t>Quality of care in the English NHS – In the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406469" cy="738664"/>
          </a:xfrm>
        </p:spPr>
        <p:txBody>
          <a:bodyPr/>
          <a:lstStyle/>
          <a:p>
            <a:r>
              <a:rPr lang="en-GB" sz="2400" dirty="0"/>
              <a:t>Figure 5: </a:t>
            </a:r>
            <a:r>
              <a:rPr lang="en-GB" sz="2400" dirty="0"/>
              <a:t>Patients starting treatment within 62 days of GP referral for suspected cancer, 2011/12 to 2016/17</a:t>
            </a:r>
            <a:endParaRPr lang="en-US" sz="240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9999" y="1680535"/>
            <a:ext cx="8555401" cy="4920290"/>
            <a:chOff x="359999" y="1680535"/>
            <a:chExt cx="8555401" cy="4920290"/>
          </a:xfrm>
        </p:grpSpPr>
        <p:pic>
          <p:nvPicPr>
            <p:cNvPr id="6148" name="Picture 4" descr="http://reader.health.org.uk/epubs/396/images/Fig_05-v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99" y="1680535"/>
              <a:ext cx="5726475" cy="4920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257925" y="6316069"/>
              <a:ext cx="2657475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GB" sz="1050" dirty="0" smtClean="0">
                  <a:solidFill>
                    <a:schemeClr val="bg1">
                      <a:lumMod val="65000"/>
                    </a:schemeClr>
                  </a:solidFill>
                </a:rPr>
                <a:t>Source</a:t>
              </a:r>
              <a:r>
                <a:rPr lang="en-GB" sz="1050" dirty="0">
                  <a:solidFill>
                    <a:schemeClr val="bg1">
                      <a:lumMod val="65000"/>
                    </a:schemeClr>
                  </a:solidFill>
                </a:rPr>
                <a:t>: </a:t>
              </a:r>
              <a:r>
                <a:rPr lang="en-GB" sz="1050" dirty="0">
                  <a:solidFill>
                    <a:schemeClr val="bg1">
                      <a:lumMod val="65000"/>
                    </a:schemeClr>
                  </a:solidFill>
                </a:rPr>
                <a:t>NHS England, 2017</a:t>
              </a:r>
              <a:endParaRPr lang="en-GB" sz="105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US" dirty="0" smtClean="0"/>
              <a:t>Election briefing: </a:t>
            </a:r>
            <a:r>
              <a:rPr lang="en-GB" dirty="0" smtClean="0"/>
              <a:t>Quality of care in the English NHS – In the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38664"/>
          </a:xfrm>
        </p:spPr>
        <p:txBody>
          <a:bodyPr/>
          <a:lstStyle/>
          <a:p>
            <a:r>
              <a:rPr lang="en-GB" sz="2400" dirty="0"/>
              <a:t>Figure 6: </a:t>
            </a:r>
            <a:r>
              <a:rPr lang="en-GB" sz="2400" dirty="0"/>
              <a:t>Diabetes care, age-standardised rates per 100,000 population, OCED average vs UK, 2013</a:t>
            </a:r>
            <a:endParaRPr lang="en-US" sz="240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00050" y="1790654"/>
            <a:ext cx="8537889" cy="4802591"/>
            <a:chOff x="400050" y="1790654"/>
            <a:chExt cx="8537889" cy="4802591"/>
          </a:xfrm>
        </p:grpSpPr>
        <p:pic>
          <p:nvPicPr>
            <p:cNvPr id="7172" name="Picture 4" descr="http://reader.health.org.uk/epubs/396/images/Fig_06_-_v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" y="1790654"/>
              <a:ext cx="5979697" cy="4802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572251" y="6220819"/>
              <a:ext cx="2365688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GB" sz="1050" dirty="0" smtClean="0">
                  <a:solidFill>
                    <a:schemeClr val="bg1">
                      <a:lumMod val="65000"/>
                    </a:schemeClr>
                  </a:solidFill>
                </a:rPr>
                <a:t>Source</a:t>
              </a:r>
              <a:r>
                <a:rPr lang="en-GB" sz="1050" dirty="0">
                  <a:solidFill>
                    <a:schemeClr val="bg1">
                      <a:lumMod val="65000"/>
                    </a:schemeClr>
                  </a:solidFill>
                </a:rPr>
                <a:t>: </a:t>
              </a:r>
              <a:r>
                <a:rPr lang="en-GB" sz="1050" dirty="0">
                  <a:solidFill>
                    <a:schemeClr val="bg1">
                      <a:lumMod val="65000"/>
                    </a:schemeClr>
                  </a:solidFill>
                </a:rPr>
                <a:t>OECD, 2015</a:t>
              </a:r>
              <a:endParaRPr lang="en-GB" sz="105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US" dirty="0" smtClean="0"/>
              <a:t>Election briefing: </a:t>
            </a:r>
            <a:r>
              <a:rPr lang="en-GB" dirty="0" smtClean="0"/>
              <a:t>Quality of care in the English NHS – In the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707886"/>
          </a:xfrm>
        </p:spPr>
        <p:txBody>
          <a:bodyPr/>
          <a:lstStyle/>
          <a:p>
            <a:r>
              <a:rPr lang="en-GB" sz="2300" dirty="0"/>
              <a:t>Figure </a:t>
            </a:r>
            <a:r>
              <a:rPr lang="en-GB" sz="2300" dirty="0" smtClean="0"/>
              <a:t>7: </a:t>
            </a:r>
            <a:r>
              <a:rPr lang="en-GB" sz="2300" dirty="0"/>
              <a:t>Numbers of people referred to IAPT services, </a:t>
            </a:r>
            <a:r>
              <a:rPr lang="en-GB" sz="2300" dirty="0" smtClean="0"/>
              <a:t>finishing</a:t>
            </a:r>
            <a:br>
              <a:rPr lang="en-GB" sz="2300" dirty="0" smtClean="0"/>
            </a:br>
            <a:r>
              <a:rPr lang="en-GB" sz="2300" dirty="0" smtClean="0"/>
              <a:t>a </a:t>
            </a:r>
            <a:r>
              <a:rPr lang="en-GB" sz="2300" dirty="0"/>
              <a:t>course of treatment and recovery rate, 2011/12 to 2016/17</a:t>
            </a:r>
            <a:endParaRPr lang="en-US" sz="230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59999" y="1592930"/>
            <a:ext cx="8577940" cy="5055519"/>
            <a:chOff x="359999" y="1592930"/>
            <a:chExt cx="8577940" cy="5055519"/>
          </a:xfrm>
        </p:grpSpPr>
        <p:sp>
          <p:nvSpPr>
            <p:cNvPr id="11" name="Rectangle 10"/>
            <p:cNvSpPr/>
            <p:nvPr/>
          </p:nvSpPr>
          <p:spPr>
            <a:xfrm>
              <a:off x="6572251" y="6277969"/>
              <a:ext cx="2365688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GB" sz="1050" dirty="0" smtClean="0">
                  <a:solidFill>
                    <a:schemeClr val="bg1">
                      <a:lumMod val="65000"/>
                    </a:schemeClr>
                  </a:solidFill>
                </a:rPr>
                <a:t>Source</a:t>
              </a:r>
              <a:r>
                <a:rPr lang="en-GB" sz="1050" dirty="0">
                  <a:solidFill>
                    <a:schemeClr val="bg1">
                      <a:lumMod val="65000"/>
                    </a:schemeClr>
                  </a:solidFill>
                </a:rPr>
                <a:t>: </a:t>
              </a:r>
              <a:r>
                <a:rPr lang="en-GB" sz="1050" dirty="0">
                  <a:solidFill>
                    <a:schemeClr val="bg1">
                      <a:lumMod val="65000"/>
                    </a:schemeClr>
                  </a:solidFill>
                </a:rPr>
                <a:t> NHS Digital, 2017</a:t>
              </a:r>
              <a:endParaRPr lang="en-GB" sz="105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4338" name="Picture 2" descr="http://reader.health.org.uk/epubs/396/images/Fig_07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99" y="1592930"/>
              <a:ext cx="6040801" cy="5055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US" dirty="0" smtClean="0"/>
              <a:t>Election briefing: </a:t>
            </a:r>
            <a:r>
              <a:rPr lang="en-GB" dirty="0" smtClean="0"/>
              <a:t>Quality of care in the English NHS – In the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828574"/>
            <a:ext cx="8577939" cy="1061829"/>
          </a:xfrm>
        </p:spPr>
        <p:txBody>
          <a:bodyPr/>
          <a:lstStyle/>
          <a:p>
            <a:r>
              <a:rPr lang="en-GB" sz="2300" dirty="0"/>
              <a:t>Figure </a:t>
            </a:r>
            <a:r>
              <a:rPr lang="en-GB" sz="2300" dirty="0" smtClean="0"/>
              <a:t>8: </a:t>
            </a:r>
            <a:r>
              <a:rPr lang="en-GB" sz="2300" dirty="0"/>
              <a:t>Percentage of patients receiving stroke services that meet quality standards in England, Northern Ireland and Wales, July–September 2013 and August–November 2016</a:t>
            </a:r>
            <a:endParaRPr lang="en-US" sz="2300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360000" y="354875"/>
            <a:ext cx="936000" cy="272363"/>
          </a:xfrm>
        </p:spPr>
        <p:txBody>
          <a:bodyPr/>
          <a:lstStyle/>
          <a:p>
            <a:r>
              <a:rPr lang="en-US" dirty="0" smtClean="0"/>
              <a:t>May 2017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49612" y="6090264"/>
            <a:ext cx="25466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1050" dirty="0" smtClean="0">
                <a:solidFill>
                  <a:schemeClr val="bg1">
                    <a:lumMod val="65000"/>
                  </a:schemeClr>
                </a:solidFill>
              </a:rPr>
              <a:t>Source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 Sentinel Stroke National </a:t>
            </a:r>
            <a:r>
              <a:rPr lang="en-GB" sz="1050" dirty="0" smtClean="0">
                <a:solidFill>
                  <a:schemeClr val="bg1">
                    <a:lumMod val="65000"/>
                  </a:schemeClr>
                </a:solidFill>
              </a:rPr>
              <a:t>Audit</a:t>
            </a:r>
            <a:br>
              <a:rPr lang="en-GB" sz="105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1050" dirty="0" smtClean="0">
                <a:solidFill>
                  <a:schemeClr val="bg1">
                    <a:lumMod val="65000"/>
                  </a:schemeClr>
                </a:solidFill>
              </a:rPr>
              <a:t>Programme</a:t>
            </a:r>
            <a:r>
              <a:rPr lang="en-GB" sz="1050" dirty="0">
                <a:solidFill>
                  <a:schemeClr val="bg1">
                    <a:lumMod val="65000"/>
                  </a:schemeClr>
                </a:solidFill>
              </a:rPr>
              <a:t>, 2017</a:t>
            </a:r>
            <a:endParaRPr lang="en-GB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362" name="Picture 2" descr="http://reader.health.org.uk/epubs/396/images/Fig_08_-_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962666"/>
            <a:ext cx="5216525" cy="462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67999" y="354875"/>
            <a:ext cx="6209667" cy="272363"/>
          </a:xfrm>
        </p:spPr>
        <p:txBody>
          <a:bodyPr/>
          <a:lstStyle/>
          <a:p>
            <a:r>
              <a:rPr lang="en-US" dirty="0" smtClean="0"/>
              <a:t>Election briefing: </a:t>
            </a:r>
            <a:r>
              <a:rPr lang="en-GB" dirty="0" smtClean="0"/>
              <a:t>Quality of care in the English NHS – In the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6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1110_THF_Powerpoint_Template_Basic">
  <a:themeElements>
    <a:clrScheme name="The Health Foundation">
      <a:dk1>
        <a:srgbClr val="1C1C1C"/>
      </a:dk1>
      <a:lt1>
        <a:srgbClr val="FFFFFF"/>
      </a:lt1>
      <a:dk2>
        <a:srgbClr val="DD0031"/>
      </a:dk2>
      <a:lt2>
        <a:srgbClr val="E2DFD8"/>
      </a:lt2>
      <a:accent1>
        <a:srgbClr val="999390"/>
      </a:accent1>
      <a:accent2>
        <a:srgbClr val="EE9B90"/>
      </a:accent2>
      <a:accent3>
        <a:srgbClr val="9D8CB1"/>
      </a:accent3>
      <a:accent4>
        <a:srgbClr val="8BC68F"/>
      </a:accent4>
      <a:accent5>
        <a:srgbClr val="FFE996"/>
      </a:accent5>
      <a:accent6>
        <a:srgbClr val="A6D7D3"/>
      </a:accent6>
      <a:hlink>
        <a:srgbClr val="1C1C1C"/>
      </a:hlink>
      <a:folHlink>
        <a:srgbClr val="E2DFD8"/>
      </a:folHlink>
    </a:clrScheme>
    <a:fontScheme name="The Health Foundatio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 algn="l">
          <a:defRPr sz="3000">
            <a:solidFill>
              <a:schemeClr val="accent1"/>
            </a:solidFill>
            <a:latin typeface="Univers LT Std 65 Bold"/>
            <a:cs typeface="Univers LT Std 65 Bold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A6D7D3"/>
        </a:solidFill>
      </a:spPr>
      <a:bodyPr wrap="square" rtlCol="0">
        <a:noAutofit/>
      </a:bodyPr>
      <a:lstStyle>
        <a:defPPr>
          <a:defRPr sz="1400">
            <a:solidFill>
              <a:srgbClr val="FFFFFF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151110_THF_Powerpoint_Template_Basic</Template>
  <TotalTime>0</TotalTime>
  <Words>536</Words>
  <Application>Microsoft Office PowerPoint</Application>
  <PresentationFormat>On-screen Show (4:3)</PresentationFormat>
  <Paragraphs>62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151110_THF_Powerpoint_Template_Basic</vt:lpstr>
      <vt:lpstr> Election briefing: Quality of care in the English NHS</vt:lpstr>
      <vt:lpstr>Figure 1: Ambulance response times to Red 1 and 2 calls, England, 2012/13* to 2016/17**</vt:lpstr>
      <vt:lpstr>Figure 2: A&amp;E waiting times in England, 2003/04 to 2016/17</vt:lpstr>
      <vt:lpstr>Figure 3: The last time you went to the A&amp;E department,  how long did you wait before being treated?</vt:lpstr>
      <vt:lpstr>Figure 4: Referral to treatment waiting times for non-emergency and elective care in England, 2012/13 to 2016/17</vt:lpstr>
      <vt:lpstr>Figure 5: Patients starting treatment within 62 days of GP referral for suspected cancer, 2011/12 to 2016/17</vt:lpstr>
      <vt:lpstr>Figure 6: Diabetes care, age-standardised rates per 100,000 population, OCED average vs UK, 2013</vt:lpstr>
      <vt:lpstr>Figure 7: Numbers of people referred to IAPT services, finishing a course of treatment and recovery rate, 2011/12 to 2016/17</vt:lpstr>
      <vt:lpstr>Figure 8: Percentage of patients receiving stroke services that meet quality standards in England, Northern Ireland and Wales, July–September 2013 and August–November 2016</vt:lpstr>
      <vt:lpstr>Figure 9: Mortality following admission to hospital for stroke and acute myocardial infarction, OECD average vs UK</vt:lpstr>
      <vt:lpstr>Figure 10: Breast and bowel cancer five-year relative survival rates, OECD average vs UK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2017-05-15T11:22:32Z</dcterms:created>
  <dcterms:modified xsi:type="dcterms:W3CDTF">2017-05-15T12:49:58Z</dcterms:modified>
</cp:coreProperties>
</file>