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74" r:id="rId3"/>
    <p:sldId id="275" r:id="rId4"/>
    <p:sldId id="276" r:id="rId5"/>
    <p:sldId id="288" r:id="rId6"/>
    <p:sldId id="280" r:id="rId7"/>
    <p:sldId id="289" r:id="rId8"/>
    <p:sldId id="279" r:id="rId9"/>
    <p:sldId id="290" r:id="rId10"/>
    <p:sldId id="291" r:id="rId11"/>
    <p:sldId id="292" r:id="rId12"/>
    <p:sldId id="294" r:id="rId13"/>
    <p:sldId id="262" r:id="rId14"/>
    <p:sldId id="271" r:id="rId15"/>
    <p:sldId id="29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7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514"/>
    <a:srgbClr val="342E2B"/>
    <a:srgbClr val="FFFFFF"/>
    <a:srgbClr val="000000"/>
    <a:srgbClr val="898989"/>
    <a:srgbClr val="E2DED8"/>
    <a:srgbClr val="E2D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944" y="-432"/>
      </p:cViewPr>
      <p:guideLst>
        <p:guide orient="horz" pos="27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6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CF09A-7643-8E49-A419-6A6F781113D1}" type="datetimeFigureOut"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AA621-1AE1-2541-A18B-F139E38977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882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DD6CA-19FA-6A46-BBB5-71E9697CFD07}" type="datetimeFigureOut"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33EF1-9BE1-3F46-AC92-B087BE00A53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33EF1-9BE1-3F46-AC92-B087BE00A5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32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368001" y="916442"/>
            <a:ext cx="7398468" cy="1538883"/>
          </a:xfrm>
        </p:spPr>
        <p:txBody>
          <a:bodyPr anchor="b" anchorCtr="0"/>
          <a:lstStyle>
            <a:lvl1pPr>
              <a:defRPr sz="5000"/>
            </a:lvl1pPr>
          </a:lstStyle>
          <a:p>
            <a:r>
              <a:rPr lang="en-GB"/>
              <a:t>Title of Presentation</a:t>
            </a:r>
            <a:br>
              <a:rPr lang="en-GB"/>
            </a:br>
            <a:r>
              <a:rPr lang="en-GB"/>
              <a:t>Title line 2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1" y="2634004"/>
            <a:ext cx="7398468" cy="64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Presenter’s name or subheading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368425" y="3298222"/>
            <a:ext cx="7398043" cy="54186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  <a:defRPr b="0" i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/>
              <a:buNone/>
              <a:defRPr b="0" i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b="0" i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GB"/>
              <a:t>XX Month Year</a:t>
            </a:r>
            <a:endParaRPr lang="en-US"/>
          </a:p>
        </p:txBody>
      </p:sp>
      <p:pic>
        <p:nvPicPr>
          <p:cNvPr id="11" name="Picture 10" descr="logolarge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70" y="5501818"/>
            <a:ext cx="283247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90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2091268"/>
            <a:ext cx="4212001" cy="4316732"/>
          </a:xfrm>
        </p:spPr>
        <p:txBody>
          <a:bodyPr/>
          <a:lstStyle>
            <a:lvl1pPr marL="0" indent="0">
              <a:spcBef>
                <a:spcPts val="1000"/>
              </a:spcBef>
              <a:buFont typeface="+mj-lt"/>
              <a:buNone/>
              <a:defRPr sz="2400"/>
            </a:lvl1pPr>
            <a:lvl2pPr marL="0" indent="0">
              <a:spcBef>
                <a:spcPts val="1000"/>
              </a:spcBef>
              <a:buFont typeface="+mj-lt"/>
              <a:buNone/>
              <a:defRPr sz="2400" b="1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3pPr>
            <a:lvl4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4pPr>
            <a:lvl5pPr marL="0" indent="0">
              <a:spcBef>
                <a:spcPts val="1000"/>
              </a:spcBef>
              <a:buFont typeface="+mj-lt"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091133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60000" y="790475"/>
            <a:ext cx="839377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About us</a:t>
            </a:r>
            <a:endParaRPr lang="en-GB" sz="3800" dirty="0">
              <a:latin typeface="+mj-lt"/>
            </a:endParaRPr>
          </a:p>
        </p:txBody>
      </p:sp>
      <p:pic>
        <p:nvPicPr>
          <p:cNvPr id="15" name="Picture 14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  <p:pic>
        <p:nvPicPr>
          <p:cNvPr id="16" name="Picture 15" descr="shapes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9763" y="2099149"/>
            <a:ext cx="3248372" cy="3060000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  <p:sp>
        <p:nvSpPr>
          <p:cNvPr id="17" name="TextBox 16"/>
          <p:cNvSpPr txBox="1"/>
          <p:nvPr userDrawn="1"/>
        </p:nvSpPr>
        <p:spPr>
          <a:xfrm>
            <a:off x="5318653" y="5377541"/>
            <a:ext cx="2479675" cy="1043897"/>
          </a:xfrm>
          <a:prstGeom prst="rect">
            <a:avLst/>
          </a:prstGeom>
          <a:solidFill>
            <a:srgbClr val="E30514"/>
          </a:solidFill>
        </p:spPr>
        <p:txBody>
          <a:bodyPr wrap="none" rtlCol="0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+mj-lt"/>
              </a:rPr>
              <a:t>We shine a light on </a:t>
            </a:r>
            <a:br>
              <a:rPr lang="en-US" sz="1400">
                <a:solidFill>
                  <a:srgbClr val="FFFFFF"/>
                </a:solidFill>
                <a:latin typeface="+mj-lt"/>
              </a:rPr>
            </a:br>
            <a:r>
              <a:rPr lang="en-US" sz="1400">
                <a:solidFill>
                  <a:srgbClr val="FFFFFF"/>
                </a:solidFill>
                <a:latin typeface="+mj-lt"/>
              </a:rPr>
              <a:t>how to make successful </a:t>
            </a:r>
            <a:br>
              <a:rPr lang="en-US" sz="1400">
                <a:solidFill>
                  <a:srgbClr val="FFFFFF"/>
                </a:solidFill>
                <a:latin typeface="+mj-lt"/>
              </a:rPr>
            </a:br>
            <a:r>
              <a:rPr lang="en-US" sz="1400">
                <a:solidFill>
                  <a:srgbClr val="FFFFFF"/>
                </a:solidFill>
                <a:latin typeface="+mj-lt"/>
              </a:rPr>
              <a:t>change happen</a:t>
            </a:r>
          </a:p>
        </p:txBody>
      </p:sp>
      <p:pic>
        <p:nvPicPr>
          <p:cNvPr id="18" name="Picture 17" descr="feet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0460" y="4490511"/>
            <a:ext cx="1064029" cy="1828800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46727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y in touch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2091268"/>
            <a:ext cx="4212001" cy="4316732"/>
          </a:xfrm>
        </p:spPr>
        <p:txBody>
          <a:bodyPr/>
          <a:lstStyle>
            <a:lvl1pPr marL="288000" indent="-288000">
              <a:spcBef>
                <a:spcPts val="1000"/>
              </a:spcBef>
              <a:spcAft>
                <a:spcPts val="500"/>
              </a:spcAft>
              <a:buSzPct val="120000"/>
              <a:buFont typeface="Arial"/>
              <a:buChar char="•"/>
              <a:defRPr sz="2400"/>
            </a:lvl1pPr>
            <a:lvl2pPr marL="0" indent="0">
              <a:spcBef>
                <a:spcPts val="1000"/>
              </a:spcBef>
              <a:buFont typeface="+mj-lt"/>
              <a:buNone/>
              <a:defRPr sz="2400" b="1">
                <a:solidFill>
                  <a:schemeClr val="tx2"/>
                </a:solidFill>
              </a:defRPr>
            </a:lvl2pPr>
            <a:lvl3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3pPr>
            <a:lvl4pPr marL="0" indent="0">
              <a:spcBef>
                <a:spcPts val="1000"/>
              </a:spcBef>
              <a:buSzPct val="100000"/>
              <a:buFont typeface="+mj-lt"/>
              <a:buNone/>
              <a:defRPr sz="2400"/>
            </a:lvl4pPr>
            <a:lvl5pPr marL="0" indent="0">
              <a:spcBef>
                <a:spcPts val="1000"/>
              </a:spcBef>
              <a:buFont typeface="+mj-lt"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360000" y="790475"/>
            <a:ext cx="839377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Stay in touch</a:t>
            </a:r>
            <a:endParaRPr lang="en-GB" sz="3800" dirty="0">
              <a:latin typeface="+mj-lt"/>
            </a:endParaRPr>
          </a:p>
        </p:txBody>
      </p:sp>
      <p:pic>
        <p:nvPicPr>
          <p:cNvPr id="2" name="Picture 1" descr="round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302" y="3473606"/>
            <a:ext cx="3079865" cy="2934393"/>
          </a:xfrm>
          <a:prstGeom prst="rect">
            <a:avLst/>
          </a:prstGeom>
          <a:ln w="101600">
            <a:solidFill>
              <a:schemeClr val="bg1"/>
            </a:solidFill>
            <a:miter lim="800000"/>
          </a:ln>
        </p:spPr>
      </p:pic>
      <p:pic>
        <p:nvPicPr>
          <p:cNvPr id="6" name="Picture 5" descr="people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9814" y="1375250"/>
            <a:ext cx="1612669" cy="1812175"/>
          </a:xfrm>
          <a:prstGeom prst="rect">
            <a:avLst/>
          </a:prstGeom>
          <a:ln w="101600">
            <a:solidFill>
              <a:srgbClr val="FFFFFF"/>
            </a:solidFill>
            <a:miter lim="800000"/>
          </a:ln>
        </p:spPr>
      </p:pic>
      <p:pic>
        <p:nvPicPr>
          <p:cNvPr id="14" name="Picture 13" descr="logosmall600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578600" y="2223032"/>
            <a:ext cx="2175171" cy="1044575"/>
          </a:xfrm>
          <a:prstGeom prst="rect">
            <a:avLst/>
          </a:prstGeom>
          <a:solidFill>
            <a:srgbClr val="E30514"/>
          </a:solidFill>
        </p:spPr>
        <p:txBody>
          <a:bodyPr wrap="square" rtlCol="0">
            <a:noAutofit/>
          </a:bodyPr>
          <a:lstStyle/>
          <a:p>
            <a:r>
              <a:rPr lang="en-US" sz="2000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@</a:t>
            </a:r>
            <a:r>
              <a:rPr lang="en-US" sz="2000" kern="1200" dirty="0" err="1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Healthfdn</a:t>
            </a:r>
            <a:endParaRPr lang="en-US" sz="2000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  <a:p>
            <a:r>
              <a:rPr lang="en-US" sz="2000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health.org.uk</a:t>
            </a:r>
          </a:p>
        </p:txBody>
      </p:sp>
    </p:spTree>
    <p:extLst>
      <p:ext uri="{BB962C8B-B14F-4D97-AF65-F5344CB8AC3E}">
        <p14:creationId xmlns:p14="http://schemas.microsoft.com/office/powerpoint/2010/main" val="428333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8001" y="2632903"/>
            <a:ext cx="7398468" cy="64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Insert a subheading here if required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68001" y="1660903"/>
            <a:ext cx="7398468" cy="972000"/>
          </a:xfrm>
          <a:prstGeom prst="rect">
            <a:avLst/>
          </a:prstGeom>
          <a:noFill/>
        </p:spPr>
        <p:txBody>
          <a:bodyPr wrap="square" lIns="0" rIns="0" bIns="0" rtlCol="0">
            <a:noAutofit/>
          </a:bodyPr>
          <a:lstStyle/>
          <a:p>
            <a:r>
              <a:rPr lang="en-US" sz="4700">
                <a:solidFill>
                  <a:schemeClr val="tx1"/>
                </a:solidFill>
                <a:latin typeface="+mj-lt"/>
              </a:rPr>
              <a:t>Thank you</a:t>
            </a:r>
          </a:p>
        </p:txBody>
      </p:sp>
      <p:pic>
        <p:nvPicPr>
          <p:cNvPr id="5" name="Picture 4" descr="logolarge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70" y="5501818"/>
            <a:ext cx="283247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7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799999"/>
            <a:ext cx="7200735" cy="4608000"/>
          </a:xfrm>
        </p:spPr>
        <p:txBody>
          <a:bodyPr/>
          <a:lstStyle>
            <a:lvl1pPr marL="360000" indent="-360000">
              <a:spcBef>
                <a:spcPts val="1000"/>
              </a:spcBef>
              <a:buFont typeface="+mj-lt"/>
              <a:buAutoNum type="arabicPeriod"/>
              <a:defRPr sz="2400"/>
            </a:lvl1pPr>
            <a:lvl2pPr marL="360000" indent="-360000">
              <a:spcBef>
                <a:spcPts val="1000"/>
              </a:spcBef>
              <a:buFont typeface="+mj-lt"/>
              <a:buAutoNum type="arabicPeriod"/>
              <a:defRPr sz="2400" b="1">
                <a:solidFill>
                  <a:srgbClr val="E30514"/>
                </a:solidFill>
              </a:defRPr>
            </a:lvl2pPr>
            <a:lvl3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3pPr>
            <a:lvl4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4pPr>
            <a:lvl5pPr marL="360000" indent="-360000">
              <a:spcBef>
                <a:spcPts val="1000"/>
              </a:spcBef>
              <a:buFont typeface="+mj-lt"/>
              <a:buAutoNum type="arabicPeriod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60000" y="790475"/>
            <a:ext cx="839377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Contents</a:t>
            </a:r>
            <a:endParaRPr lang="en-GB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22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co-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799999"/>
            <a:ext cx="7175335" cy="4608000"/>
          </a:xfrm>
        </p:spPr>
        <p:txBody>
          <a:bodyPr/>
          <a:lstStyle>
            <a:lvl1pPr marL="360000" indent="-360000">
              <a:spcBef>
                <a:spcPts val="1000"/>
              </a:spcBef>
              <a:buFont typeface="+mj-lt"/>
              <a:buAutoNum type="arabicPeriod"/>
              <a:defRPr sz="2400"/>
            </a:lvl1pPr>
            <a:lvl2pPr marL="360000" indent="-360000">
              <a:spcBef>
                <a:spcPts val="1000"/>
              </a:spcBef>
              <a:buFont typeface="+mj-lt"/>
              <a:buAutoNum type="arabicPeriod"/>
              <a:defRPr sz="2400" b="1">
                <a:solidFill>
                  <a:srgbClr val="E30514"/>
                </a:solidFill>
              </a:defRPr>
            </a:lvl2pPr>
            <a:lvl3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3pPr>
            <a:lvl4pPr marL="360000" indent="-360000">
              <a:spcBef>
                <a:spcPts val="1000"/>
              </a:spcBef>
              <a:buSzPct val="100000"/>
              <a:buFont typeface="+mj-lt"/>
              <a:buAutoNum type="arabicPeriod"/>
              <a:defRPr sz="2400"/>
            </a:lvl4pPr>
            <a:lvl5pPr marL="360000" indent="-360000">
              <a:spcBef>
                <a:spcPts val="1000"/>
              </a:spcBef>
              <a:buFont typeface="+mj-lt"/>
              <a:buAutoNum type="arabicPeriod"/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68001" y="354876"/>
            <a:ext cx="5478292" cy="272363"/>
          </a:xfrm>
        </p:spPr>
        <p:txBody>
          <a:bodyPr/>
          <a:lstStyle/>
          <a:p>
            <a:r>
              <a:rPr lang="en-US" smtClean="0"/>
              <a:t>Staffing matters; funding counts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5262" y="305426"/>
            <a:ext cx="940308" cy="30632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60000" y="790475"/>
            <a:ext cx="8393771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800" dirty="0" smtClean="0">
                <a:latin typeface="+mj-lt"/>
              </a:rPr>
              <a:t>Contents</a:t>
            </a:r>
            <a:endParaRPr lang="en-GB" sz="3800" dirty="0">
              <a:latin typeface="+mj-lt"/>
            </a:endParaRP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035997" y="302882"/>
            <a:ext cx="730472" cy="308869"/>
          </a:xfrm>
        </p:spPr>
        <p:txBody>
          <a:bodyPr anchor="ctr"/>
          <a:lstStyle>
            <a:lvl1pPr algn="ctr">
              <a:spcBef>
                <a:spcPts val="0"/>
              </a:spcBef>
              <a:defRPr sz="800" baseline="0"/>
            </a:lvl1pPr>
          </a:lstStyle>
          <a:p>
            <a:r>
              <a:rPr lang="en-GB" dirty="0" smtClean="0"/>
              <a:t>Insert co-brand</a:t>
            </a:r>
            <a:br>
              <a:rPr lang="en-GB" dirty="0" smtClean="0"/>
            </a:br>
            <a:r>
              <a:rPr lang="en-GB" dirty="0" smtClean="0"/>
              <a:t>logo here 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979433" y="304438"/>
            <a:ext cx="0" cy="30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6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799999"/>
            <a:ext cx="7192268" cy="4608000"/>
          </a:xfrm>
        </p:spPr>
        <p:txBody>
          <a:bodyPr/>
          <a:lstStyle>
            <a:lvl1pPr>
              <a:buNone/>
              <a:defRPr sz="2400"/>
            </a:lvl1pPr>
            <a:lvl2pPr>
              <a:buNone/>
              <a:defRPr sz="2400" b="1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3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1" y="1800000"/>
            <a:ext cx="7192268" cy="4396085"/>
          </a:xfrm>
        </p:spPr>
        <p:txBody>
          <a:bodyPr/>
          <a:lstStyle>
            <a:lvl1pPr>
              <a:buNone/>
              <a:defRPr sz="2400"/>
            </a:lvl1pPr>
            <a:lvl2pPr>
              <a:buNone/>
              <a:defRPr sz="2400" b="1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60894" y="6352920"/>
            <a:ext cx="7191375" cy="272576"/>
          </a:xfrm>
        </p:spPr>
        <p:txBody>
          <a:bodyPr/>
          <a:lstStyle>
            <a:lvl1pPr>
              <a:defRPr sz="1200" baseline="0"/>
            </a:lvl1pPr>
          </a:lstStyle>
          <a:p>
            <a:pPr lvl="0"/>
            <a:r>
              <a:rPr lang="en-GB" dirty="0" smtClean="0"/>
              <a:t>Click to edit chart reference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46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368001" y="1722289"/>
            <a:ext cx="7398468" cy="723275"/>
          </a:xfrm>
        </p:spPr>
        <p:txBody>
          <a:bodyPr anchor="b" anchorCtr="0"/>
          <a:lstStyle>
            <a:lvl1pPr algn="l">
              <a:defRPr sz="4700" b="0" cap="none">
                <a:solidFill>
                  <a:schemeClr val="bg1"/>
                </a:solidFill>
              </a:defRPr>
            </a:lvl1pPr>
          </a:lstStyle>
          <a:p>
            <a:r>
              <a:rPr lang="en-GB"/>
              <a:t>Coloured divider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68001" y="2615970"/>
            <a:ext cx="7398468" cy="1500187"/>
          </a:xfrm>
        </p:spPr>
        <p:txBody>
          <a:bodyPr anchor="t" anchorCtr="0"/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Insert subheading here if required</a:t>
            </a:r>
          </a:p>
        </p:txBody>
      </p:sp>
    </p:spTree>
    <p:extLst>
      <p:ext uri="{BB962C8B-B14F-4D97-AF65-F5344CB8AC3E}">
        <p14:creationId xmlns:p14="http://schemas.microsoft.com/office/powerpoint/2010/main" val="353205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799999"/>
            <a:ext cx="4122000" cy="4608000"/>
          </a:xfrm>
        </p:spPr>
        <p:txBody>
          <a:bodyPr/>
          <a:lstStyle>
            <a:lvl1pPr>
              <a:defRPr sz="2400"/>
            </a:lvl1pPr>
            <a:lvl2pPr>
              <a:defRPr sz="2400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99999"/>
            <a:ext cx="4122000" cy="4608000"/>
          </a:xfrm>
        </p:spPr>
        <p:txBody>
          <a:bodyPr/>
          <a:lstStyle>
            <a:lvl1pPr>
              <a:defRPr sz="2400" baseline="0"/>
            </a:lvl1pPr>
            <a:lvl2pPr>
              <a:defRPr sz="2400">
                <a:solidFill>
                  <a:srgbClr val="E30514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add copy or image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6CFE-13EB-9C46-AD64-3E2A74317CB2}" type="slidenum"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720000"/>
            <a:ext cx="840646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small600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6162" y="305426"/>
            <a:ext cx="940308" cy="30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60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ull Ou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8002" y="756001"/>
            <a:ext cx="6836199" cy="1231106"/>
          </a:xfrm>
        </p:spPr>
        <p:txBody>
          <a:bodyPr/>
          <a:lstStyle>
            <a:lvl1pPr>
              <a:lnSpc>
                <a:spcPts val="4800"/>
              </a:lnSpc>
              <a:spcAft>
                <a:spcPts val="1500"/>
              </a:spcAft>
              <a:defRPr sz="33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“Pull out statement or quote slide” use bold italic font for source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9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GB"/>
              <a:t>Click to add full page charts, infographics</a:t>
            </a:r>
            <a:br>
              <a:rPr lang="en-GB"/>
            </a:br>
            <a:r>
              <a:rPr lang="en-GB"/>
              <a:t>tables, video and smartart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406469" cy="52322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799999"/>
            <a:ext cx="8406469" cy="460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00" y="354876"/>
            <a:ext cx="936000" cy="2723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rgbClr val="1C1C1C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354876"/>
            <a:ext cx="5808600" cy="2723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Staffing matters; funding counts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489208"/>
            <a:ext cx="2213268" cy="2322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B096CFE-13EB-9C46-AD64-3E2A74317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5" r:id="rId2"/>
    <p:sldLayoutId id="2147483656" r:id="rId3"/>
    <p:sldLayoutId id="2147483650" r:id="rId4"/>
    <p:sldLayoutId id="2147483685" r:id="rId5"/>
    <p:sldLayoutId id="2147483651" r:id="rId6"/>
    <p:sldLayoutId id="2147483657" r:id="rId7"/>
    <p:sldLayoutId id="2147483654" r:id="rId8"/>
    <p:sldLayoutId id="2147483661" r:id="rId9"/>
    <p:sldLayoutId id="2147483662" r:id="rId10"/>
    <p:sldLayoutId id="2147483663" r:id="rId11"/>
    <p:sldLayoutId id="2147483665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400" b="0" i="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ts val="1000"/>
        </a:spcBef>
        <a:spcAft>
          <a:spcPts val="0"/>
        </a:spcAft>
        <a:buFont typeface="Arial"/>
        <a:buNone/>
        <a:defRPr sz="2400" b="1" kern="1200">
          <a:solidFill>
            <a:srgbClr val="E30514"/>
          </a:solidFill>
          <a:latin typeface="+mn-lt"/>
          <a:ea typeface="+mn-ea"/>
          <a:cs typeface="+mn-cs"/>
        </a:defRPr>
      </a:lvl2pPr>
      <a:lvl3pPr marL="288000" indent="-288000" algn="l" defTabSz="457200" rtl="0" eaLnBrk="1" latinLnBrk="0" hangingPunct="1">
        <a:spcBef>
          <a:spcPts val="1000"/>
        </a:spcBef>
        <a:spcAft>
          <a:spcPts val="0"/>
        </a:spcAft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spcBef>
          <a:spcPts val="0"/>
        </a:spcBef>
        <a:spcAft>
          <a:spcPts val="500"/>
        </a:spcAft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00" indent="-288000" algn="l" defTabSz="457200" rtl="0" eaLnBrk="1" latinLnBrk="0" hangingPunct="1">
        <a:spcBef>
          <a:spcPts val="0"/>
        </a:spcBef>
        <a:spcAft>
          <a:spcPts val="1000"/>
        </a:spcAft>
        <a:buFont typeface="Arial" panose="020B0604020202020204" pitchFamily="34" charset="0"/>
        <a:buChar char="−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00" indent="-288000" algn="l" defTabSz="457200" rtl="0" eaLnBrk="1" latinLnBrk="0" hangingPunct="1">
        <a:spcBef>
          <a:spcPts val="500"/>
        </a:spcBef>
        <a:buFont typeface="Wingdings" charset="2"/>
        <a:buAutoNum type="arabicPlain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ts val="500"/>
        </a:spcBef>
        <a:buFont typeface="Arial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288000" indent="-288000" algn="l" defTabSz="457200" rtl="0" eaLnBrk="1" latinLnBrk="0" hangingPunct="1"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org.uk/user" TargetMode="External"/><Relationship Id="rId2" Type="http://schemas.openxmlformats.org/officeDocument/2006/relationships/hyperlink" Target="http://www.health.org.uk/newsletter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linkedin.com/company/the-health-foundation" TargetMode="External"/><Relationship Id="rId5" Type="http://schemas.openxmlformats.org/officeDocument/2006/relationships/hyperlink" Target="https://www.facebook.com/thehealthfoundation" TargetMode="External"/><Relationship Id="rId4" Type="http://schemas.openxmlformats.org/officeDocument/2006/relationships/hyperlink" Target="https://twitter.com/healthfd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org.uk/user" TargetMode="External"/><Relationship Id="rId2" Type="http://schemas.openxmlformats.org/officeDocument/2006/relationships/hyperlink" Target="http://www.health.org.uk/newsletter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linkedin.com/company/the-health-foundation" TargetMode="External"/><Relationship Id="rId5" Type="http://schemas.openxmlformats.org/officeDocument/2006/relationships/hyperlink" Target="https://www.facebook.com/thehealthfoundation" TargetMode="External"/><Relationship Id="rId4" Type="http://schemas.openxmlformats.org/officeDocument/2006/relationships/hyperlink" Target="https://twitter.com/healthfd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001" y="1087833"/>
            <a:ext cx="7544180" cy="1938992"/>
          </a:xfrm>
        </p:spPr>
        <p:txBody>
          <a:bodyPr/>
          <a:lstStyle/>
          <a:p>
            <a:r>
              <a:rPr lang="en-GB" sz="4400" dirty="0" smtClean="0"/>
              <a:t>Election briefing: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400" dirty="0" smtClean="0"/>
              <a:t>A sustainable workforce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263" y="2976904"/>
            <a:ext cx="7398468" cy="6426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lifeblood of the NHS </a:t>
            </a:r>
            <a:r>
              <a:rPr lang="en-GB" dirty="0" smtClean="0"/>
              <a:t>and social </a:t>
            </a:r>
            <a:r>
              <a:rPr lang="en-GB" dirty="0"/>
              <a:t>care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371689" y="3619505"/>
            <a:ext cx="7398043" cy="541867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5"/>
            <a:ext cx="8577939" cy="353943"/>
          </a:xfrm>
        </p:spPr>
        <p:txBody>
          <a:bodyPr/>
          <a:lstStyle/>
          <a:p>
            <a:r>
              <a:rPr lang="en-GB" sz="2300" dirty="0"/>
              <a:t>Figure </a:t>
            </a:r>
            <a:r>
              <a:rPr lang="en-GB" sz="2300" dirty="0" smtClean="0"/>
              <a:t>8: </a:t>
            </a:r>
            <a:r>
              <a:rPr lang="en-GB" sz="2300" dirty="0"/>
              <a:t>Total nurse training </a:t>
            </a:r>
            <a:r>
              <a:rPr lang="en-GB" sz="2300" dirty="0" smtClean="0"/>
              <a:t>places, 2010/11</a:t>
            </a:r>
            <a:r>
              <a:rPr lang="en-GB" sz="2300" dirty="0" smtClean="0">
                <a:latin typeface="Courier New"/>
                <a:cs typeface="Courier New"/>
              </a:rPr>
              <a:t>­-</a:t>
            </a:r>
            <a:r>
              <a:rPr lang="en-GB" sz="2300" dirty="0" smtClean="0"/>
              <a:t>2016/17</a:t>
            </a:r>
            <a:endParaRPr lang="en-US" sz="23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60001" y="1236359"/>
            <a:ext cx="7555273" cy="5371263"/>
            <a:chOff x="360000" y="1236359"/>
            <a:chExt cx="7555273" cy="5371262"/>
          </a:xfrm>
        </p:grpSpPr>
        <p:sp>
          <p:nvSpPr>
            <p:cNvPr id="11" name="Rectangle 10"/>
            <p:cNvSpPr/>
            <p:nvPr/>
          </p:nvSpPr>
          <p:spPr>
            <a:xfrm>
              <a:off x="484559" y="6353705"/>
              <a:ext cx="4316041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:  Health Education England, Workforce Plan for England.</a:t>
              </a:r>
            </a:p>
          </p:txBody>
        </p:sp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60000" y="1236359"/>
              <a:ext cx="7555273" cy="494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5"/>
            <a:ext cx="8577939" cy="738664"/>
          </a:xfrm>
        </p:spPr>
        <p:txBody>
          <a:bodyPr/>
          <a:lstStyle/>
          <a:p>
            <a:r>
              <a:rPr lang="en-GB" sz="2400" dirty="0" smtClean="0"/>
              <a:t>Figure </a:t>
            </a:r>
            <a:r>
              <a:rPr lang="en-GB" sz="2400" dirty="0" smtClean="0"/>
              <a:t>9: </a:t>
            </a:r>
            <a:r>
              <a:rPr lang="en-GB" sz="2400" dirty="0"/>
              <a:t>Volume of total applications and </a:t>
            </a:r>
            <a:r>
              <a:rPr lang="en-GB" sz="2400" dirty="0" smtClean="0"/>
              <a:t>acceptances</a:t>
            </a:r>
            <a:br>
              <a:rPr lang="en-GB" sz="2400" dirty="0" smtClean="0"/>
            </a:br>
            <a:r>
              <a:rPr lang="en-GB" sz="2400" dirty="0" smtClean="0"/>
              <a:t>for </a:t>
            </a:r>
            <a:r>
              <a:rPr lang="en-GB" sz="2400" dirty="0"/>
              <a:t>nursing degree courses in the UK, </a:t>
            </a:r>
            <a:r>
              <a:rPr lang="en-GB" sz="2400" dirty="0" smtClean="0"/>
              <a:t>2007–16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23460" y="5515172"/>
            <a:ext cx="1953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Note: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Data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include 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multiple    applications for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each person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fontAlgn="base"/>
            <a:endParaRPr lang="en-GB" sz="1050" dirty="0">
              <a:solidFill>
                <a:schemeClr val="bg1">
                  <a:lumMod val="65000"/>
                </a:schemeClr>
              </a:solidFill>
            </a:endParaRPr>
          </a:p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Source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: UCAS.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6075" y="1901800"/>
            <a:ext cx="6291635" cy="456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577939" cy="738664"/>
          </a:xfrm>
        </p:spPr>
        <p:txBody>
          <a:bodyPr/>
          <a:lstStyle/>
          <a:p>
            <a:r>
              <a:rPr lang="en-GB" sz="2400" dirty="0" smtClean="0"/>
              <a:t>Figure 11: </a:t>
            </a:r>
            <a:r>
              <a:rPr lang="en-GB" sz="2400" dirty="0"/>
              <a:t>Changes in pay since 2010, adjusted for </a:t>
            </a:r>
            <a:r>
              <a:rPr lang="en-GB" sz="2400" dirty="0" smtClean="0"/>
              <a:t>the Consumer Price Index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1" y="6019997"/>
            <a:ext cx="249555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Source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: Health Foundation analysis of Office for National Statistics data.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2252" y="1627071"/>
            <a:ext cx="5402273" cy="484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Health </a:t>
            </a:r>
            <a:r>
              <a:rPr lang="en-US" dirty="0" smtClean="0"/>
              <a:t>Foundation is </a:t>
            </a:r>
            <a:r>
              <a:rPr lang="en-US" dirty="0"/>
              <a:t>an independent </a:t>
            </a:r>
            <a:r>
              <a:rPr lang="en-US" dirty="0" smtClean="0"/>
              <a:t>charity committed </a:t>
            </a:r>
            <a:r>
              <a:rPr lang="en-US" dirty="0"/>
              <a:t>to </a:t>
            </a:r>
            <a:r>
              <a:rPr lang="en-US" dirty="0" smtClean="0"/>
              <a:t>bringing about </a:t>
            </a:r>
            <a:r>
              <a:rPr lang="en-US" dirty="0"/>
              <a:t>better health </a:t>
            </a:r>
            <a:r>
              <a:rPr lang="en-US" dirty="0" smtClean="0"/>
              <a:t>and health </a:t>
            </a:r>
            <a:r>
              <a:rPr lang="en-US" dirty="0"/>
              <a:t>care for people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/>
              <a:t>UK.</a:t>
            </a:r>
          </a:p>
          <a:p>
            <a:r>
              <a:rPr lang="en-US" dirty="0" smtClean="0"/>
              <a:t>We connect what works </a:t>
            </a:r>
            <a:br>
              <a:rPr lang="en-US" dirty="0" smtClean="0"/>
            </a:br>
            <a:r>
              <a:rPr lang="en-US" dirty="0" smtClean="0"/>
              <a:t>on the ground with</a:t>
            </a:r>
            <a:br>
              <a:rPr lang="en-US" dirty="0" smtClean="0"/>
            </a:br>
            <a:r>
              <a:rPr lang="en-US" dirty="0" smtClean="0"/>
              <a:t>effective policymaking </a:t>
            </a:r>
            <a:br>
              <a:rPr lang="en-US" dirty="0" smtClean="0"/>
            </a:br>
            <a:r>
              <a:rPr lang="en-US" dirty="0" smtClean="0"/>
              <a:t>and vice versa.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Subscribe to our email newsletter</a:t>
            </a:r>
            <a:endParaRPr lang="en-US" dirty="0"/>
          </a:p>
          <a:p>
            <a:r>
              <a:rPr lang="en-US" dirty="0">
                <a:hlinkClick r:id="rId3"/>
              </a:rPr>
              <a:t>Register for email alerts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be notified about our latest work</a:t>
            </a:r>
          </a:p>
          <a:p>
            <a:r>
              <a:rPr lang="en-US" dirty="0"/>
              <a:t>Follow us on </a:t>
            </a:r>
            <a:r>
              <a:rPr lang="en-US" dirty="0">
                <a:hlinkClick r:id="rId4"/>
              </a:rPr>
              <a:t>Twitter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>
                <a:hlinkClick r:id="rId5"/>
              </a:rPr>
              <a:t>Facebook</a:t>
            </a:r>
            <a:r>
              <a:rPr lang="en-US" dirty="0" smtClean="0"/>
              <a:t> or </a:t>
            </a:r>
            <a:r>
              <a:rPr lang="en-US" dirty="0" smtClean="0">
                <a:hlinkClick r:id="rId6"/>
              </a:rPr>
              <a:t>LinkedIn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Subscribe to our email newsletter</a:t>
            </a:r>
            <a:endParaRPr lang="en-US" dirty="0"/>
          </a:p>
          <a:p>
            <a:r>
              <a:rPr lang="en-US" dirty="0">
                <a:hlinkClick r:id="rId3"/>
              </a:rPr>
              <a:t>Register for email alerts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be notified about our latest work</a:t>
            </a:r>
          </a:p>
          <a:p>
            <a:r>
              <a:rPr lang="en-US" dirty="0"/>
              <a:t>Follow us on </a:t>
            </a:r>
            <a:r>
              <a:rPr lang="en-US" dirty="0">
                <a:hlinkClick r:id="rId4"/>
              </a:rPr>
              <a:t>Twitter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smtClean="0">
                <a:hlinkClick r:id="rId5"/>
              </a:rPr>
              <a:t>Facebook</a:t>
            </a:r>
            <a:r>
              <a:rPr lang="en-US" dirty="0" smtClean="0"/>
              <a:t> or </a:t>
            </a:r>
            <a:r>
              <a:rPr lang="en-US" dirty="0" smtClean="0">
                <a:hlinkClick r:id="rId6"/>
              </a:rPr>
              <a:t>LinkedIn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1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406469" cy="861774"/>
          </a:xfrm>
        </p:spPr>
        <p:txBody>
          <a:bodyPr/>
          <a:lstStyle/>
          <a:p>
            <a:r>
              <a:rPr lang="en-GB" sz="2800" dirty="0"/>
              <a:t>Figure 1: </a:t>
            </a:r>
            <a:r>
              <a:rPr lang="en-GB" sz="2800" dirty="0" smtClean="0"/>
              <a:t>Health and social care workers as percentage of the total </a:t>
            </a:r>
            <a:r>
              <a:rPr lang="en-GB" sz="2800" dirty="0" smtClean="0"/>
              <a:t>workforce, 2015/16</a:t>
            </a:r>
            <a:endParaRPr lang="en-US" sz="2800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44706" y="5938453"/>
            <a:ext cx="443259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Source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: Social care data are from Skills for Care, The state of the adult social care sector and workforce in England, 2016.</a:t>
            </a:r>
          </a:p>
          <a:p>
            <a:pPr fontAlgn="base"/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NHS data are from NHS Digital (2017), NHS workforce statistics.</a:t>
            </a:r>
            <a:endParaRPr lang="en-GB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050" y="1826893"/>
            <a:ext cx="3840525" cy="468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406469" cy="861774"/>
          </a:xfrm>
        </p:spPr>
        <p:txBody>
          <a:bodyPr/>
          <a:lstStyle/>
          <a:p>
            <a:r>
              <a:rPr lang="en-GB" sz="2800" dirty="0"/>
              <a:t>Figure 2: The shortfall of nurses specialising in caring for adult patients, 2015 and 2020</a:t>
            </a:r>
            <a:endParaRPr lang="en-US" sz="28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9171" y="1857991"/>
            <a:ext cx="8571641" cy="4326188"/>
            <a:chOff x="318697" y="1857991"/>
            <a:chExt cx="8571640" cy="432618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18697" y="1857991"/>
              <a:ext cx="6184123" cy="43237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6591300" y="4314436"/>
              <a:ext cx="2299037" cy="18697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Note: Data relate to nurses specialising in caring for adult patients. High and low supply projections are based on different assumptions about, eg international recruitment, conversion rates of student commissions into </a:t>
              </a:r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NHS staff 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and </a:t>
              </a:r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turnover.</a:t>
              </a:r>
            </a:p>
            <a:p>
              <a:pPr fontAlgn="base"/>
              <a:endParaRPr lang="en-GB" sz="105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: Health Education England, </a:t>
              </a:r>
              <a:r>
                <a:rPr lang="en-GB" sz="1050" i="1" dirty="0">
                  <a:solidFill>
                    <a:schemeClr val="bg1">
                      <a:lumMod val="65000"/>
                    </a:schemeClr>
                  </a:solidFill>
                </a:rPr>
                <a:t>Workforce Plan for England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61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406469" cy="861774"/>
          </a:xfrm>
        </p:spPr>
        <p:txBody>
          <a:bodyPr/>
          <a:lstStyle/>
          <a:p>
            <a:r>
              <a:rPr lang="en-GB" sz="2800" dirty="0"/>
              <a:t>Figure 3: Number of community and mental health nurses, 2009–16</a:t>
            </a:r>
            <a:endParaRPr lang="en-US" sz="20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00876" y="5666573"/>
            <a:ext cx="19050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Source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: NHS Digital (2017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),</a:t>
            </a:r>
            <a:b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NHS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workforce statistics.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8665" y="1819276"/>
            <a:ext cx="6401035" cy="447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406469" cy="369332"/>
          </a:xfrm>
        </p:spPr>
        <p:txBody>
          <a:bodyPr/>
          <a:lstStyle/>
          <a:p>
            <a:r>
              <a:rPr lang="en-GB" sz="2400" dirty="0"/>
              <a:t>Figure </a:t>
            </a:r>
            <a:r>
              <a:rPr lang="en-GB" sz="2400" dirty="0" smtClean="0"/>
              <a:t>4: </a:t>
            </a:r>
            <a:r>
              <a:rPr lang="en-GB" sz="2400" dirty="0"/>
              <a:t>Rate of staff leaving jobs in adult social care</a:t>
            </a:r>
            <a:endParaRPr lang="en-US" sz="18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46370" y="1314450"/>
            <a:ext cx="6822804" cy="5379360"/>
            <a:chOff x="346369" y="1314450"/>
            <a:chExt cx="6822804" cy="5379360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3063"/>
            <a:stretch/>
          </p:blipFill>
          <p:spPr bwMode="auto">
            <a:xfrm>
              <a:off x="359999" y="1314450"/>
              <a:ext cx="6809174" cy="5125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346369" y="6439894"/>
              <a:ext cx="6749756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: </a:t>
              </a:r>
              <a:r>
                <a:rPr lang="en-GB" sz="1050" i="1" dirty="0" smtClean="0">
                  <a:solidFill>
                    <a:schemeClr val="bg1">
                      <a:lumMod val="65000"/>
                    </a:schemeClr>
                  </a:solidFill>
                </a:rPr>
                <a:t>The </a:t>
              </a:r>
              <a:r>
                <a:rPr lang="en-GB" sz="1050" i="1" dirty="0">
                  <a:solidFill>
                    <a:schemeClr val="bg1">
                      <a:lumMod val="65000"/>
                    </a:schemeClr>
                  </a:solidFill>
                </a:rPr>
                <a:t>state of the adult social care sector and workforce in </a:t>
              </a:r>
              <a:r>
                <a:rPr lang="en-GB" sz="1050" i="1" dirty="0" smtClean="0">
                  <a:solidFill>
                    <a:schemeClr val="bg1">
                      <a:lumMod val="65000"/>
                    </a:schemeClr>
                  </a:solidFill>
                </a:rPr>
                <a:t>England</a:t>
              </a:r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, Skills for Care, September 2016 .</a:t>
              </a:r>
              <a:endParaRPr lang="en-GB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0086" y="1698866"/>
            <a:ext cx="8557853" cy="4944186"/>
            <a:chOff x="380085" y="1698866"/>
            <a:chExt cx="8557853" cy="4944186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80085" y="1698866"/>
              <a:ext cx="6345479" cy="4944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7239001" y="6053622"/>
              <a:ext cx="169893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: The Health Foundation based on UKCC/NMC data.</a:t>
              </a:r>
            </a:p>
          </p:txBody>
        </p:sp>
      </p:grp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Quality of care in the English NHS – In the balance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577939" cy="1107996"/>
          </a:xfrm>
        </p:spPr>
        <p:txBody>
          <a:bodyPr/>
          <a:lstStyle/>
          <a:p>
            <a:r>
              <a:rPr lang="en-GB" sz="2400" dirty="0" smtClean="0"/>
              <a:t>Figure </a:t>
            </a:r>
            <a:r>
              <a:rPr lang="en-GB" sz="2400" dirty="0" smtClean="0"/>
              <a:t>5: </a:t>
            </a:r>
            <a:r>
              <a:rPr lang="en-GB" sz="2400" dirty="0"/>
              <a:t>Percentage of people joining the UK nursing register by where </a:t>
            </a:r>
            <a:r>
              <a:rPr lang="en-GB" sz="2400" dirty="0" smtClean="0"/>
              <a:t>they gained </a:t>
            </a:r>
            <a:r>
              <a:rPr lang="en-GB" sz="2400" dirty="0"/>
              <a:t>their </a:t>
            </a:r>
            <a:r>
              <a:rPr lang="en-GB" sz="2400" dirty="0" smtClean="0"/>
              <a:t>qualification, </a:t>
            </a:r>
            <a:r>
              <a:rPr lang="en-GB" sz="2400" dirty="0"/>
              <a:t>1990/91–2015/16 (initial registrations)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7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4275" y="1813743"/>
            <a:ext cx="8393476" cy="4849162"/>
            <a:chOff x="274274" y="1728017"/>
            <a:chExt cx="8393476" cy="4849162"/>
          </a:xfrm>
        </p:grpSpPr>
        <p:sp>
          <p:nvSpPr>
            <p:cNvPr id="11" name="Rectangle 10"/>
            <p:cNvSpPr/>
            <p:nvPr/>
          </p:nvSpPr>
          <p:spPr>
            <a:xfrm>
              <a:off x="7334249" y="5963644"/>
              <a:ext cx="133350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</a:t>
              </a:r>
              <a:r>
                <a:rPr lang="en-GB" sz="1050" dirty="0">
                  <a:solidFill>
                    <a:schemeClr val="bg1">
                      <a:lumMod val="65000"/>
                    </a:schemeClr>
                  </a:solidFill>
                </a:rPr>
                <a:t>:  NHS Staff Survey 2016.</a:t>
              </a:r>
            </a:p>
          </p:txBody>
        </p:sp>
        <p:pic>
          <p:nvPicPr>
            <p:cNvPr id="14338" name="Picture 2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274274" y="1728017"/>
              <a:ext cx="6688501" cy="48491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Quality of care in the English NHS – In the balance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5"/>
            <a:ext cx="8577939" cy="1061829"/>
          </a:xfrm>
        </p:spPr>
        <p:txBody>
          <a:bodyPr/>
          <a:lstStyle/>
          <a:p>
            <a:r>
              <a:rPr lang="en-GB" sz="2300" dirty="0"/>
              <a:t>Figure </a:t>
            </a:r>
            <a:r>
              <a:rPr lang="en-GB" sz="2300" dirty="0" smtClean="0"/>
              <a:t>6: </a:t>
            </a:r>
            <a:r>
              <a:rPr lang="en-GB" sz="2300" dirty="0"/>
              <a:t>Responses by trust type to the 2016 NHS staff survey question</a:t>
            </a:r>
            <a:r>
              <a:rPr lang="en-GB" sz="2300" dirty="0" smtClean="0"/>
              <a:t>: ‘</a:t>
            </a:r>
            <a:r>
              <a:rPr lang="en-GB" sz="2300" dirty="0"/>
              <a:t>Has work-related stress made you ill in the last 12 months?’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39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1" y="828575"/>
            <a:ext cx="8555401" cy="369332"/>
          </a:xfrm>
        </p:spPr>
        <p:txBody>
          <a:bodyPr/>
          <a:lstStyle/>
          <a:p>
            <a:r>
              <a:rPr lang="en-GB" sz="2400" dirty="0"/>
              <a:t>Figure 5: Rate of staff leaving jobs in adult social </a:t>
            </a:r>
            <a:r>
              <a:rPr lang="en-GB" sz="2400" dirty="0" smtClean="0"/>
              <a:t>care by </a:t>
            </a:r>
            <a:r>
              <a:rPr lang="en-GB" sz="2400" dirty="0"/>
              <a:t>region</a:t>
            </a:r>
            <a:endParaRPr lang="en-US" sz="24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64749" y="1361852"/>
            <a:ext cx="6850427" cy="5190077"/>
            <a:chOff x="264749" y="1361852"/>
            <a:chExt cx="6850426" cy="5190077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4018" b="2792"/>
            <a:stretch/>
          </p:blipFill>
          <p:spPr bwMode="auto">
            <a:xfrm>
              <a:off x="264749" y="1361852"/>
              <a:ext cx="6850426" cy="4819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02850" y="6298013"/>
              <a:ext cx="2657474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/>
              <a:r>
                <a:rPr lang="en-GB" sz="1050" dirty="0" smtClean="0">
                  <a:solidFill>
                    <a:schemeClr val="bg1">
                      <a:lumMod val="65000"/>
                    </a:schemeClr>
                  </a:solidFill>
                </a:rPr>
                <a:t>Source:</a:t>
              </a:r>
              <a:endParaRPr lang="en-GB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Quality of care in the English NHS – In the 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2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828574"/>
            <a:ext cx="8577939" cy="707886"/>
          </a:xfrm>
        </p:spPr>
        <p:txBody>
          <a:bodyPr/>
          <a:lstStyle/>
          <a:p>
            <a:r>
              <a:rPr lang="en-GB" sz="2300" dirty="0"/>
              <a:t>Figure </a:t>
            </a:r>
            <a:r>
              <a:rPr lang="en-GB" sz="2300" dirty="0" smtClean="0"/>
              <a:t>7: </a:t>
            </a:r>
            <a:r>
              <a:rPr lang="en-GB" sz="2300" dirty="0"/>
              <a:t>Percentage of respondents to the 2016 NHS staff survey who said </a:t>
            </a:r>
            <a:r>
              <a:rPr lang="en-GB" sz="2300" dirty="0" smtClean="0"/>
              <a:t>they find </a:t>
            </a:r>
            <a:r>
              <a:rPr lang="en-GB" sz="2300" dirty="0"/>
              <a:t>general practice very or extremely stressful</a:t>
            </a:r>
            <a:endParaRPr lang="en-US" sz="2300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60000" y="354876"/>
            <a:ext cx="936000" cy="272363"/>
          </a:xfrm>
        </p:spPr>
        <p:txBody>
          <a:bodyPr/>
          <a:lstStyle/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9661" y="5621000"/>
            <a:ext cx="2740651" cy="917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Source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GB" sz="1050" dirty="0" smtClean="0">
                <a:solidFill>
                  <a:schemeClr val="bg1">
                    <a:lumMod val="65000"/>
                  </a:schemeClr>
                </a:solidFill>
              </a:rPr>
              <a:t>Commonwealth 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Fund data analysed in the Health Foundation's </a:t>
            </a:r>
            <a:r>
              <a:rPr lang="en-GB" sz="1050" i="1" dirty="0">
                <a:solidFill>
                  <a:schemeClr val="bg1">
                    <a:lumMod val="65000"/>
                  </a:schemeClr>
                </a:solidFill>
              </a:rPr>
              <a:t>Under pressure: What the Commonwealth </a:t>
            </a:r>
            <a:r>
              <a:rPr lang="en-GB" sz="1050" i="1" dirty="0" smtClean="0">
                <a:solidFill>
                  <a:schemeClr val="bg1">
                    <a:lumMod val="65000"/>
                  </a:schemeClr>
                </a:solidFill>
              </a:rPr>
              <a:t>Fund’s 2015 </a:t>
            </a:r>
            <a:r>
              <a:rPr lang="en-GB" sz="1050" i="1" dirty="0">
                <a:solidFill>
                  <a:schemeClr val="bg1">
                    <a:lumMod val="65000"/>
                  </a:schemeClr>
                </a:solidFill>
              </a:rPr>
              <a:t>international survey of general practitioners means for the UK</a:t>
            </a:r>
            <a:r>
              <a:rPr lang="en-GB" sz="105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8926" y="1681534"/>
            <a:ext cx="5568951" cy="48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8000" y="354876"/>
            <a:ext cx="6209667" cy="272363"/>
          </a:xfrm>
        </p:spPr>
        <p:txBody>
          <a:bodyPr/>
          <a:lstStyle/>
          <a:p>
            <a:r>
              <a:rPr lang="en-US" dirty="0" smtClean="0"/>
              <a:t>Election briefing: </a:t>
            </a:r>
            <a:r>
              <a:rPr lang="en-GB" dirty="0" smtClean="0"/>
              <a:t>NHS and social care staff – the lifeblood of the NHS and social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1110_THF_Powerpoint_Template_Basic">
  <a:themeElements>
    <a:clrScheme name="The Health Foundation">
      <a:dk1>
        <a:srgbClr val="1C1C1C"/>
      </a:dk1>
      <a:lt1>
        <a:srgbClr val="FFFFFF"/>
      </a:lt1>
      <a:dk2>
        <a:srgbClr val="DD0031"/>
      </a:dk2>
      <a:lt2>
        <a:srgbClr val="E2DFD8"/>
      </a:lt2>
      <a:accent1>
        <a:srgbClr val="999390"/>
      </a:accent1>
      <a:accent2>
        <a:srgbClr val="EE9B90"/>
      </a:accent2>
      <a:accent3>
        <a:srgbClr val="9D8CB1"/>
      </a:accent3>
      <a:accent4>
        <a:srgbClr val="8BC68F"/>
      </a:accent4>
      <a:accent5>
        <a:srgbClr val="FFE996"/>
      </a:accent5>
      <a:accent6>
        <a:srgbClr val="A6D7D3"/>
      </a:accent6>
      <a:hlink>
        <a:srgbClr val="1C1C1C"/>
      </a:hlink>
      <a:folHlink>
        <a:srgbClr val="E2DFD8"/>
      </a:folHlink>
    </a:clrScheme>
    <a:fontScheme name="The Health Foundatio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t"/>
      <a:lstStyle>
        <a:defPPr algn="l">
          <a:defRPr sz="3000">
            <a:solidFill>
              <a:schemeClr val="accent1"/>
            </a:solidFill>
            <a:latin typeface="Univers LT Std 65 Bold"/>
            <a:cs typeface="Univers LT Std 65 Bold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rgbClr val="A6D7D3"/>
        </a:solidFill>
      </a:spPr>
      <a:bodyPr wrap="square" rtlCol="0">
        <a:noAutofit/>
      </a:bodyPr>
      <a:lstStyle>
        <a:defPPr>
          <a:defRPr sz="1400">
            <a:solidFill>
              <a:srgbClr val="FFFFFF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151110_THF_Powerpoint_Template_Basic</Template>
  <TotalTime>0</TotalTime>
  <Words>689</Words>
  <Application>Microsoft Office PowerPoint</Application>
  <PresentationFormat>On-screen Show (4:3)</PresentationFormat>
  <Paragraphs>67</Paragraphs>
  <Slides>16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151110_THF_Powerpoint_Template_Basic</vt:lpstr>
      <vt:lpstr>Election briefing: A sustainable workforce </vt:lpstr>
      <vt:lpstr>Figure 1: Health and social care workers as percentage of the total workforce, 2015/16</vt:lpstr>
      <vt:lpstr>Figure 2: The shortfall of nurses specialising in caring for adult patients, 2015 and 2020</vt:lpstr>
      <vt:lpstr>Figure 3: Number of community and mental health nurses, 2009–16</vt:lpstr>
      <vt:lpstr>Figure 4: Rate of staff leaving jobs in adult social care</vt:lpstr>
      <vt:lpstr>Figure 5: Percentage of people joining the UK nursing register by where they gained their qualification, 1990/91–2015/16 (initial registrations)</vt:lpstr>
      <vt:lpstr>Figure 6: Responses by trust type to the 2016 NHS staff survey question: ‘Has work-related stress made you ill in the last 12 months?’</vt:lpstr>
      <vt:lpstr>Figure 5: Rate of staff leaving jobs in adult social care by region</vt:lpstr>
      <vt:lpstr>Figure 7: Percentage of respondents to the 2016 NHS staff survey who said they find general practice very or extremely stressful</vt:lpstr>
      <vt:lpstr>Figure 8: Total nurse training places, 2010/11­-2016/17</vt:lpstr>
      <vt:lpstr>Figure 9: Volume of total applications and acceptances for nursing degree courses in the UK, 2007–16</vt:lpstr>
      <vt:lpstr>Figure 11: Changes in pay since 2010, adjusted for the Consumer Price Index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2017-05-15T11:22:32Z</dcterms:created>
  <dcterms:modified xsi:type="dcterms:W3CDTF">2017-05-17T14:16:22Z</dcterms:modified>
</cp:coreProperties>
</file>